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02" r:id="rId1"/>
    <p:sldMasterId id="2147484217" r:id="rId2"/>
  </p:sldMasterIdLst>
  <p:notesMasterIdLst>
    <p:notesMasterId r:id="rId85"/>
  </p:notesMasterIdLst>
  <p:handoutMasterIdLst>
    <p:handoutMasterId r:id="rId86"/>
  </p:handoutMasterIdLst>
  <p:sldIdLst>
    <p:sldId id="1458" r:id="rId3"/>
    <p:sldId id="1734" r:id="rId4"/>
    <p:sldId id="1735" r:id="rId5"/>
    <p:sldId id="1736" r:id="rId6"/>
    <p:sldId id="1771" r:id="rId7"/>
    <p:sldId id="1737" r:id="rId8"/>
    <p:sldId id="1772" r:id="rId9"/>
    <p:sldId id="1793" r:id="rId10"/>
    <p:sldId id="1810" r:id="rId11"/>
    <p:sldId id="1721" r:id="rId12"/>
    <p:sldId id="1828" r:id="rId13"/>
    <p:sldId id="1811" r:id="rId14"/>
    <p:sldId id="1723" r:id="rId15"/>
    <p:sldId id="1722" r:id="rId16"/>
    <p:sldId id="1798" r:id="rId17"/>
    <p:sldId id="1799" r:id="rId18"/>
    <p:sldId id="1800" r:id="rId19"/>
    <p:sldId id="1820" r:id="rId20"/>
    <p:sldId id="1740" r:id="rId21"/>
    <p:sldId id="1794" r:id="rId22"/>
    <p:sldId id="1801" r:id="rId23"/>
    <p:sldId id="1802" r:id="rId24"/>
    <p:sldId id="1784" r:id="rId25"/>
    <p:sldId id="1803" r:id="rId26"/>
    <p:sldId id="1783" r:id="rId27"/>
    <p:sldId id="1786" r:id="rId28"/>
    <p:sldId id="1817" r:id="rId29"/>
    <p:sldId id="1795" r:id="rId30"/>
    <p:sldId id="1779" r:id="rId31"/>
    <p:sldId id="1780" r:id="rId32"/>
    <p:sldId id="1781" r:id="rId33"/>
    <p:sldId id="1782" r:id="rId34"/>
    <p:sldId id="1796" r:id="rId35"/>
    <p:sldId id="1764" r:id="rId36"/>
    <p:sldId id="1763" r:id="rId37"/>
    <p:sldId id="1797" r:id="rId38"/>
    <p:sldId id="1789" r:id="rId39"/>
    <p:sldId id="1806" r:id="rId40"/>
    <p:sldId id="1807" r:id="rId41"/>
    <p:sldId id="1804" r:id="rId42"/>
    <p:sldId id="1812" r:id="rId43"/>
    <p:sldId id="1813" r:id="rId44"/>
    <p:sldId id="1814" r:id="rId45"/>
    <p:sldId id="1741" r:id="rId46"/>
    <p:sldId id="1742" r:id="rId47"/>
    <p:sldId id="1743" r:id="rId48"/>
    <p:sldId id="1744" r:id="rId49"/>
    <p:sldId id="1745" r:id="rId50"/>
    <p:sldId id="1821" r:id="rId51"/>
    <p:sldId id="1818" r:id="rId52"/>
    <p:sldId id="1819" r:id="rId53"/>
    <p:sldId id="1824" r:id="rId54"/>
    <p:sldId id="1825" r:id="rId55"/>
    <p:sldId id="1826" r:id="rId56"/>
    <p:sldId id="1827" r:id="rId57"/>
    <p:sldId id="1725" r:id="rId58"/>
    <p:sldId id="1724" r:id="rId59"/>
    <p:sldId id="1749" r:id="rId60"/>
    <p:sldId id="1750" r:id="rId61"/>
    <p:sldId id="1751" r:id="rId62"/>
    <p:sldId id="1752" r:id="rId63"/>
    <p:sldId id="1753" r:id="rId64"/>
    <p:sldId id="1823" r:id="rId65"/>
    <p:sldId id="1841" r:id="rId66"/>
    <p:sldId id="1838" r:id="rId67"/>
    <p:sldId id="1839" r:id="rId68"/>
    <p:sldId id="1829" r:id="rId69"/>
    <p:sldId id="1830" r:id="rId70"/>
    <p:sldId id="1831" r:id="rId71"/>
    <p:sldId id="1832" r:id="rId72"/>
    <p:sldId id="1833" r:id="rId73"/>
    <p:sldId id="1834" r:id="rId74"/>
    <p:sldId id="1835" r:id="rId75"/>
    <p:sldId id="1836" r:id="rId76"/>
    <p:sldId id="1837" r:id="rId77"/>
    <p:sldId id="1845" r:id="rId78"/>
    <p:sldId id="1842" r:id="rId79"/>
    <p:sldId id="1843" r:id="rId80"/>
    <p:sldId id="1846" r:id="rId81"/>
    <p:sldId id="1840" r:id="rId82"/>
    <p:sldId id="1844" r:id="rId83"/>
    <p:sldId id="1533" r:id="rId84"/>
  </p:sldIdLst>
  <p:sldSz cx="9144000" cy="5143500" type="screen16x9"/>
  <p:notesSz cx="6807200" cy="9939338"/>
  <p:custDataLst>
    <p:tags r:id="rId87"/>
  </p:custDataLst>
  <p:defaultTextStyle>
    <a:defPPr>
      <a:defRPr lang="ja-JP"/>
    </a:defPPr>
    <a:lvl1pPr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990000"/>
    <a:srgbClr val="CCECFF"/>
    <a:srgbClr val="CCFF99"/>
    <a:srgbClr val="A50021"/>
    <a:srgbClr val="EAEAEA"/>
    <a:srgbClr val="CCCCFF"/>
    <a:srgbClr val="66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6" autoAdjust="0"/>
    <p:restoredTop sz="96491" autoAdjust="0"/>
  </p:normalViewPr>
  <p:slideViewPr>
    <p:cSldViewPr snapToGrid="0" snapToObjects="1">
      <p:cViewPr varScale="1">
        <p:scale>
          <a:sx n="162" d="100"/>
          <a:sy n="162" d="100"/>
        </p:scale>
        <p:origin x="-402" y="-84"/>
      </p:cViewPr>
      <p:guideLst>
        <p:guide orient="horz" pos="713"/>
        <p:guide orient="horz" pos="1769"/>
        <p:guide orient="horz" pos="2486"/>
        <p:guide orient="horz" pos="2249"/>
        <p:guide pos="1406"/>
        <p:guide pos="3315"/>
        <p:guide pos="1695"/>
        <p:guide pos="90"/>
        <p:guide pos="5692"/>
        <p:guide pos="4468"/>
        <p:guide pos="2815"/>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50" d="100"/>
        <a:sy n="150" d="100"/>
      </p:scale>
      <p:origin x="0" y="14724"/>
    </p:cViewPr>
  </p:sorterViewPr>
  <p:notesViewPr>
    <p:cSldViewPr snapToGrid="0" snapToObjects="1">
      <p:cViewPr varScale="1">
        <p:scale>
          <a:sx n="76" d="100"/>
          <a:sy n="76" d="100"/>
        </p:scale>
        <p:origin x="-3288" y="-108"/>
      </p:cViewPr>
      <p:guideLst>
        <p:guide orient="horz" pos="3131"/>
        <p:guide pos="2144"/>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Grp="1" noChangeArrowheads="1"/>
          </p:cNvSpPr>
          <p:nvPr>
            <p:ph type="hdr" sz="quarter"/>
          </p:nvPr>
        </p:nvSpPr>
        <p:spPr bwMode="auto">
          <a:xfrm>
            <a:off x="2" y="2"/>
            <a:ext cx="2949533"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l" defTabSz="913792">
              <a:defRPr sz="1200">
                <a:effectLst/>
                <a:latin typeface="Arial" charset="0"/>
                <a:ea typeface="ＭＳ Ｐゴシック" pitchFamily="50" charset="-128"/>
              </a:defRPr>
            </a:lvl1pPr>
          </a:lstStyle>
          <a:p>
            <a:pPr>
              <a:defRPr/>
            </a:pPr>
            <a:endParaRPr lang="en-US" altLang="ja-JP" dirty="0"/>
          </a:p>
        </p:txBody>
      </p:sp>
      <p:sp>
        <p:nvSpPr>
          <p:cNvPr id="1198083" name="Rectangle 3"/>
          <p:cNvSpPr>
            <a:spLocks noGrp="1" noChangeArrowheads="1"/>
          </p:cNvSpPr>
          <p:nvPr>
            <p:ph type="dt" sz="quarter" idx="1"/>
          </p:nvPr>
        </p:nvSpPr>
        <p:spPr bwMode="auto">
          <a:xfrm>
            <a:off x="3856146" y="2"/>
            <a:ext cx="2949532"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defTabSz="913792">
              <a:defRPr sz="1200">
                <a:effectLst/>
                <a:latin typeface="Arial" charset="0"/>
                <a:ea typeface="ＭＳ Ｐゴシック" pitchFamily="50" charset="-128"/>
              </a:defRPr>
            </a:lvl1pPr>
          </a:lstStyle>
          <a:p>
            <a:pPr>
              <a:defRPr/>
            </a:pPr>
            <a:endParaRPr lang="en-US" altLang="ja-JP" dirty="0"/>
          </a:p>
        </p:txBody>
      </p:sp>
      <p:sp>
        <p:nvSpPr>
          <p:cNvPr id="1198084" name="Rectangle 4"/>
          <p:cNvSpPr>
            <a:spLocks noGrp="1" noChangeArrowheads="1"/>
          </p:cNvSpPr>
          <p:nvPr>
            <p:ph type="ftr" sz="quarter" idx="2"/>
          </p:nvPr>
        </p:nvSpPr>
        <p:spPr bwMode="auto">
          <a:xfrm>
            <a:off x="2" y="9441370"/>
            <a:ext cx="2949533"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l" defTabSz="913792">
              <a:defRPr sz="1200">
                <a:effectLst/>
                <a:latin typeface="Arial" charset="0"/>
                <a:ea typeface="ＭＳ Ｐゴシック" pitchFamily="50" charset="-128"/>
              </a:defRPr>
            </a:lvl1pPr>
          </a:lstStyle>
          <a:p>
            <a:pPr>
              <a:defRPr/>
            </a:pPr>
            <a:endParaRPr lang="en-US" altLang="ja-JP" dirty="0"/>
          </a:p>
        </p:txBody>
      </p:sp>
      <p:sp>
        <p:nvSpPr>
          <p:cNvPr id="1198085" name="Rectangle 5"/>
          <p:cNvSpPr>
            <a:spLocks noGrp="1" noChangeArrowheads="1"/>
          </p:cNvSpPr>
          <p:nvPr>
            <p:ph type="sldNum" sz="quarter" idx="3"/>
          </p:nvPr>
        </p:nvSpPr>
        <p:spPr bwMode="auto">
          <a:xfrm>
            <a:off x="3856146" y="9441370"/>
            <a:ext cx="2949532"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defTabSz="913792">
              <a:defRPr sz="1200">
                <a:effectLst/>
                <a:latin typeface="Arial" charset="0"/>
                <a:ea typeface="ＭＳ Ｐゴシック" pitchFamily="50" charset="-128"/>
              </a:defRPr>
            </a:lvl1pPr>
          </a:lstStyle>
          <a:p>
            <a:pPr>
              <a:defRPr/>
            </a:pPr>
            <a:fld id="{E1CE3482-4769-4D04-80A4-5321F99B6E82}" type="slidenum">
              <a:rPr lang="en-US" altLang="ja-JP"/>
              <a:pPr>
                <a:defRPr/>
              </a:pPr>
              <a:t>‹#›</a:t>
            </a:fld>
            <a:endParaRPr lang="en-US" altLang="ja-JP" dirty="0"/>
          </a:p>
        </p:txBody>
      </p:sp>
    </p:spTree>
    <p:extLst>
      <p:ext uri="{BB962C8B-B14F-4D97-AF65-F5344CB8AC3E}">
        <p14:creationId xmlns:p14="http://schemas.microsoft.com/office/powerpoint/2010/main" val="4124846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2949533"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lvl1pPr algn="l" defTabSz="922991">
              <a:defRPr sz="1200">
                <a:effectLst/>
                <a:latin typeface="Arial" charset="0"/>
                <a:ea typeface="ＭＳ Ｐゴシック" pitchFamily="50" charset="-128"/>
              </a:defRPr>
            </a:lvl1pPr>
          </a:lstStyle>
          <a:p>
            <a:pPr>
              <a:defRPr/>
            </a:pPr>
            <a:endParaRPr lang="en-US" altLang="ja-JP" dirty="0"/>
          </a:p>
        </p:txBody>
      </p:sp>
      <p:sp>
        <p:nvSpPr>
          <p:cNvPr id="4099" name="Rectangle 3"/>
          <p:cNvSpPr>
            <a:spLocks noGrp="1" noChangeArrowheads="1"/>
          </p:cNvSpPr>
          <p:nvPr>
            <p:ph type="dt" idx="1"/>
          </p:nvPr>
        </p:nvSpPr>
        <p:spPr bwMode="auto">
          <a:xfrm>
            <a:off x="3856146" y="2"/>
            <a:ext cx="2949532"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lvl1pPr algn="r" defTabSz="922991">
              <a:defRPr sz="1200">
                <a:effectLst/>
                <a:latin typeface="Arial" charset="0"/>
                <a:ea typeface="ＭＳ Ｐゴシック" pitchFamily="50" charset="-128"/>
              </a:defRPr>
            </a:lvl1pPr>
          </a:lstStyle>
          <a:p>
            <a:pPr>
              <a:defRPr/>
            </a:pPr>
            <a:endParaRPr lang="en-US" altLang="ja-JP" dirty="0"/>
          </a:p>
        </p:txBody>
      </p:sp>
      <p:sp>
        <p:nvSpPr>
          <p:cNvPr id="88068" name="Rectangle 4"/>
          <p:cNvSpPr>
            <a:spLocks noGrp="1" noRot="1" noChangeAspect="1" noChangeArrowheads="1" noTextEdit="1"/>
          </p:cNvSpPr>
          <p:nvPr>
            <p:ph type="sldImg" idx="2"/>
          </p:nvPr>
        </p:nvSpPr>
        <p:spPr bwMode="auto">
          <a:xfrm>
            <a:off x="90488" y="744538"/>
            <a:ext cx="6629400" cy="37290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961" y="4720686"/>
            <a:ext cx="5447280" cy="44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2" y="9441370"/>
            <a:ext cx="2949533"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b" anchorCtr="0" compatLnSpc="1">
            <a:prstTxWarp prst="textNoShape">
              <a:avLst/>
            </a:prstTxWarp>
          </a:bodyPr>
          <a:lstStyle>
            <a:lvl1pPr algn="l" defTabSz="922991">
              <a:defRPr sz="1200">
                <a:effectLst/>
                <a:latin typeface="Arial" charset="0"/>
                <a:ea typeface="ＭＳ Ｐゴシック" pitchFamily="50" charset="-128"/>
              </a:defRPr>
            </a:lvl1pPr>
          </a:lstStyle>
          <a:p>
            <a:pPr>
              <a:defRPr/>
            </a:pPr>
            <a:endParaRPr lang="en-US" altLang="ja-JP" dirty="0"/>
          </a:p>
        </p:txBody>
      </p:sp>
      <p:sp>
        <p:nvSpPr>
          <p:cNvPr id="4103" name="Rectangle 7"/>
          <p:cNvSpPr>
            <a:spLocks noGrp="1" noChangeArrowheads="1"/>
          </p:cNvSpPr>
          <p:nvPr>
            <p:ph type="sldNum" sz="quarter" idx="5"/>
          </p:nvPr>
        </p:nvSpPr>
        <p:spPr bwMode="auto">
          <a:xfrm>
            <a:off x="3856146" y="9441370"/>
            <a:ext cx="2949532"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b" anchorCtr="0" compatLnSpc="1">
            <a:prstTxWarp prst="textNoShape">
              <a:avLst/>
            </a:prstTxWarp>
          </a:bodyPr>
          <a:lstStyle>
            <a:lvl1pPr algn="r" defTabSz="922991">
              <a:defRPr sz="1200">
                <a:effectLst/>
                <a:latin typeface="Arial" charset="0"/>
                <a:ea typeface="ＭＳ Ｐゴシック" pitchFamily="50" charset="-128"/>
              </a:defRPr>
            </a:lvl1pPr>
          </a:lstStyle>
          <a:p>
            <a:pPr>
              <a:defRPr/>
            </a:pPr>
            <a:fld id="{A8E3200A-AD79-4BB1-BAB0-2A7AA18CB5FF}" type="slidenum">
              <a:rPr lang="en-US" altLang="ja-JP"/>
              <a:pPr>
                <a:defRPr/>
              </a:pPr>
              <a:t>‹#›</a:t>
            </a:fld>
            <a:endParaRPr lang="en-US" altLang="ja-JP" dirty="0"/>
          </a:p>
        </p:txBody>
      </p:sp>
    </p:spTree>
    <p:extLst>
      <p:ext uri="{BB962C8B-B14F-4D97-AF65-F5344CB8AC3E}">
        <p14:creationId xmlns:p14="http://schemas.microsoft.com/office/powerpoint/2010/main" val="1954193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sz="1200" b="0" i="0" kern="1200" dirty="0" smtClean="0">
                <a:solidFill>
                  <a:schemeClr val="tx1"/>
                </a:solidFill>
                <a:effectLst/>
                <a:latin typeface="Arial" charset="0"/>
                <a:ea typeface="ＭＳ Ｐ明朝" charset="-128"/>
                <a:cs typeface="+mn-cs"/>
              </a:rPr>
              <a:t>摂氏→華氏　</a:t>
            </a:r>
            <a:r>
              <a:rPr kumimoji="1" lang="en-US" altLang="zh-TW" sz="1200" b="0" i="0" kern="1200" dirty="0" smtClean="0">
                <a:solidFill>
                  <a:schemeClr val="tx1"/>
                </a:solidFill>
                <a:effectLst/>
                <a:latin typeface="Arial" charset="0"/>
                <a:ea typeface="ＭＳ Ｐ明朝" charset="-128"/>
                <a:cs typeface="+mn-cs"/>
              </a:rPr>
              <a:t>F=(9/5)*C + 32</a:t>
            </a:r>
            <a:r>
              <a:rPr lang="zh-TW" altLang="en-US" dirty="0" smtClean="0"/>
              <a:t/>
            </a:r>
            <a:br>
              <a:rPr lang="zh-TW" altLang="en-US" dirty="0" smtClean="0"/>
            </a:br>
            <a:r>
              <a:rPr kumimoji="1" lang="zh-TW" altLang="en-US" sz="1200" b="0" i="0" kern="1200" dirty="0" smtClean="0">
                <a:solidFill>
                  <a:schemeClr val="tx1"/>
                </a:solidFill>
                <a:effectLst/>
                <a:latin typeface="Arial" charset="0"/>
                <a:ea typeface="ＭＳ Ｐ明朝" charset="-128"/>
                <a:cs typeface="+mn-cs"/>
              </a:rPr>
              <a:t>華氏→摂氏　</a:t>
            </a:r>
            <a:r>
              <a:rPr kumimoji="1" lang="en-US" altLang="zh-TW" sz="1200" b="0" i="0" kern="1200" dirty="0" smtClean="0">
                <a:solidFill>
                  <a:schemeClr val="tx1"/>
                </a:solidFill>
                <a:effectLst/>
                <a:latin typeface="Arial" charset="0"/>
                <a:ea typeface="ＭＳ Ｐ明朝" charset="-128"/>
                <a:cs typeface="+mn-cs"/>
              </a:rPr>
              <a:t>C=(5/9)*(F-32)</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solidFill>
                  <a:prstClr val="black"/>
                </a:solidFill>
              </a:rPr>
              <a:pPr>
                <a:defRPr/>
              </a:pPr>
              <a:t>1</a:t>
            </a:fld>
            <a:endParaRPr lang="en-US" altLang="ja-JP" dirty="0">
              <a:solidFill>
                <a:prstClr val="black"/>
              </a:solidFill>
            </a:endParaRPr>
          </a:p>
        </p:txBody>
      </p:sp>
    </p:spTree>
    <p:extLst>
      <p:ext uri="{BB962C8B-B14F-4D97-AF65-F5344CB8AC3E}">
        <p14:creationId xmlns:p14="http://schemas.microsoft.com/office/powerpoint/2010/main" val="366384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6038" y="9440863"/>
            <a:ext cx="2949575" cy="496887"/>
          </a:xfrm>
          <a:prstGeom prst="rect">
            <a:avLst/>
          </a:prstGeom>
        </p:spPr>
        <p:txBody>
          <a:bodyPr/>
          <a:lstStyle/>
          <a:p>
            <a:pPr>
              <a:defRPr/>
            </a:pPr>
            <a:fld id="{ED49B83B-CE60-4CAF-804C-DE81A2F665A9}" type="slidenum">
              <a:rPr lang="en-US" altLang="ja-JP" smtClean="0">
                <a:solidFill>
                  <a:prstClr val="black"/>
                </a:solidFill>
              </a:rPr>
              <a:pPr>
                <a:defRPr/>
              </a:pPr>
              <a:t>14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en-US" altLang="ja-JP" b="1" i="0" dirty="0" smtClean="0"/>
              <a:t>Innovative</a:t>
            </a:r>
            <a:r>
              <a:rPr kumimoji="1" lang="ja-JP" altLang="en-US" b="1" i="0" dirty="0" smtClean="0"/>
              <a:t>　</a:t>
            </a:r>
            <a:r>
              <a:rPr kumimoji="1" lang="en-US" altLang="ja-JP" b="1" i="0" dirty="0" smtClean="0"/>
              <a:t>Visibility</a:t>
            </a:r>
          </a:p>
          <a:p>
            <a:pPr eaLnBrk="1" hangingPunct="1"/>
            <a:r>
              <a:rPr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Automatically detect scenes and optimize parameter settings </a:t>
            </a:r>
          </a:p>
          <a:p>
            <a:pPr eaLnBrk="1" hangingPunct="1"/>
            <a:r>
              <a:rPr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to enable clear shot of the face and license plate number.</a:t>
            </a:r>
          </a:p>
          <a:p>
            <a:pPr eaLnBrk="1" hangingPunct="1"/>
            <a:endParaRPr kumimoji="1"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u="sng"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Backlit Scene</a:t>
            </a:r>
            <a:endParaRPr lang="ja-JP" altLang="en-US" u="sng" dirty="0" smtClean="0">
              <a:solidFill>
                <a:srgbClr val="000000"/>
              </a:solidFill>
              <a:effectLst/>
              <a:latin typeface="Tahoma" panose="020B0604030504040204" pitchFamily="34" charset="0"/>
              <a:ea typeface="Meiryo UI" pitchFamily="50" charset="-128"/>
              <a:cs typeface="Tahoma" panose="020B0604030504040204" pitchFamily="34" charset="0"/>
            </a:endParaRPr>
          </a:p>
          <a:p>
            <a:pPr eaLnBrk="1" hangingPunct="1"/>
            <a:endParaRPr kumimoji="1"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b="0" u="sng"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Moving Object</a:t>
            </a:r>
            <a:endParaRPr kumimoji="1"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kumimoji="1" lang="en-US" altLang="ja-JP" dirty="0" smtClean="0"/>
              <a:t>Show clearly by shortening the shutter speed of only moving thing.</a:t>
            </a:r>
          </a:p>
          <a:p>
            <a:pPr eaLnBrk="1" hangingPunct="1"/>
            <a:endParaRPr kumimoji="1" lang="en-US" altLang="ja-JP" dirty="0" smtClean="0"/>
          </a:p>
          <a:p>
            <a:pPr eaLnBrk="1" hangingPunct="1"/>
            <a:r>
              <a:rPr lang="en-US" altLang="ja-JP" u="sng"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License plate in the low light</a:t>
            </a:r>
          </a:p>
          <a:p>
            <a:pPr eaLnBrk="1" hangingPunct="1"/>
            <a:r>
              <a:rPr lang="en-US" altLang="ja-JP" u="none"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Low</a:t>
            </a:r>
            <a:r>
              <a:rPr lang="en-US" altLang="ja-JP" u="none" baseline="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light SD </a:t>
            </a:r>
            <a:r>
              <a:rPr lang="en-US" altLang="ja-JP" dirty="0" smtClean="0">
                <a:effectLst/>
              </a:rPr>
              <a:t>performance went up.</a:t>
            </a:r>
            <a:endParaRPr lang="en-US" altLang="ja-JP" u="none" baseline="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eaLnBrk="1" hangingPunct="1"/>
            <a:endParaRPr lang="ja-JP" altLang="en-US" u="sng" dirty="0" smtClean="0">
              <a:solidFill>
                <a:srgbClr val="000000"/>
              </a:solidFill>
              <a:effectLst/>
              <a:latin typeface="Tahoma" panose="020B0604030504040204" pitchFamily="34" charset="0"/>
              <a:ea typeface="Meiryo UI" pitchFamily="50" charset="-128"/>
              <a:cs typeface="Tahoma" panose="020B0604030504040204" pitchFamily="34" charset="0"/>
            </a:endParaRPr>
          </a:p>
          <a:p>
            <a:pPr eaLnBrk="1" hangingPunct="1"/>
            <a:endParaRPr kumimoji="1" lang="en-US" altLang="ja-JP" dirty="0" smtClean="0"/>
          </a:p>
          <a:p>
            <a:pPr eaLnBrk="1" hangingPunct="1"/>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15</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eaLnBrk="1" hangingPunct="1"/>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16</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en-US" altLang="ja-JP" b="1" i="0" dirty="0" smtClean="0"/>
              <a:t>Innovative</a:t>
            </a:r>
            <a:r>
              <a:rPr kumimoji="1" lang="ja-JP" altLang="en-US" b="1" i="0" dirty="0" smtClean="0"/>
              <a:t>　</a:t>
            </a:r>
            <a:r>
              <a:rPr kumimoji="1" lang="en-US" altLang="ja-JP" b="1" i="0" dirty="0" smtClean="0"/>
              <a:t>Visibility</a:t>
            </a:r>
          </a:p>
          <a:p>
            <a:pPr eaLnBrk="1" hangingPunct="1"/>
            <a:r>
              <a:rPr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Automatically detect scenes and optimize parameter settings </a:t>
            </a:r>
          </a:p>
          <a:p>
            <a:pPr eaLnBrk="1" hangingPunct="1"/>
            <a:r>
              <a:rPr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to enable clear shot of the face and license plate number.</a:t>
            </a:r>
          </a:p>
          <a:p>
            <a:pPr eaLnBrk="1" hangingPunct="1"/>
            <a:endParaRPr kumimoji="1"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u="sng"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Backlit Scene</a:t>
            </a:r>
            <a:endParaRPr lang="ja-JP" altLang="en-US" u="sng" dirty="0" smtClean="0">
              <a:solidFill>
                <a:srgbClr val="000000"/>
              </a:solidFill>
              <a:effectLst/>
              <a:latin typeface="Tahoma" panose="020B0604030504040204" pitchFamily="34" charset="0"/>
              <a:ea typeface="Meiryo UI" pitchFamily="50" charset="-128"/>
              <a:cs typeface="Tahoma" panose="020B0604030504040204" pitchFamily="34" charset="0"/>
            </a:endParaRPr>
          </a:p>
          <a:p>
            <a:pPr eaLnBrk="1" hangingPunct="1"/>
            <a:endParaRPr kumimoji="1"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b="0" u="sng"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Moving Object</a:t>
            </a:r>
            <a:endParaRPr kumimoji="1" lang="en-US" altLang="ja-JP" sz="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kumimoji="1" lang="en-US" altLang="ja-JP" dirty="0" smtClean="0"/>
              <a:t>Show clearly by shortening the shutter speed of only moving thing.</a:t>
            </a:r>
          </a:p>
          <a:p>
            <a:pPr eaLnBrk="1" hangingPunct="1"/>
            <a:endParaRPr kumimoji="1" lang="en-US" altLang="ja-JP" dirty="0" smtClean="0"/>
          </a:p>
          <a:p>
            <a:pPr eaLnBrk="1" hangingPunct="1"/>
            <a:r>
              <a:rPr lang="en-US" altLang="ja-JP" u="sng"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License plate in the low light</a:t>
            </a:r>
          </a:p>
          <a:p>
            <a:pPr eaLnBrk="1" hangingPunct="1"/>
            <a:r>
              <a:rPr lang="en-US" altLang="ja-JP" u="none"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Low</a:t>
            </a:r>
            <a:r>
              <a:rPr lang="en-US" altLang="ja-JP" u="none" baseline="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light SD </a:t>
            </a:r>
            <a:r>
              <a:rPr lang="en-US" altLang="ja-JP" dirty="0" smtClean="0">
                <a:effectLst/>
              </a:rPr>
              <a:t>performance went up.</a:t>
            </a:r>
            <a:endParaRPr lang="en-US" altLang="ja-JP" u="none" baseline="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eaLnBrk="1" hangingPunct="1"/>
            <a:endParaRPr lang="ja-JP" altLang="en-US" u="sng" dirty="0" smtClean="0">
              <a:solidFill>
                <a:srgbClr val="000000"/>
              </a:solidFill>
              <a:effectLst/>
              <a:latin typeface="Tahoma" panose="020B0604030504040204" pitchFamily="34" charset="0"/>
              <a:ea typeface="Meiryo UI" pitchFamily="50" charset="-128"/>
              <a:cs typeface="Tahoma" panose="020B0604030504040204" pitchFamily="34" charset="0"/>
            </a:endParaRPr>
          </a:p>
          <a:p>
            <a:pPr eaLnBrk="1" hangingPunct="1"/>
            <a:endParaRPr kumimoji="1" lang="en-US" altLang="ja-JP" dirty="0" smtClean="0"/>
          </a:p>
          <a:p>
            <a:pPr eaLnBrk="1" hangingPunct="1"/>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17</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en-US" altLang="ja-JP" dirty="0" smtClean="0"/>
              <a:t>As first</a:t>
            </a:r>
            <a:r>
              <a:rPr kumimoji="1" lang="en-US" altLang="ja-JP" baseline="0" dirty="0" smtClean="0"/>
              <a:t> introduction of 4K cameras, we will launch 2 new 360 degree cameras; </a:t>
            </a:r>
          </a:p>
          <a:p>
            <a:r>
              <a:rPr kumimoji="1" lang="en-US" altLang="ja-JP" baseline="0" dirty="0" smtClean="0"/>
              <a:t>One is WV-SFV481, outdoor vandal model, and the other is SFN480, indoor dome model.</a:t>
            </a:r>
          </a:p>
          <a:p>
            <a:r>
              <a:rPr kumimoji="1" lang="en-US" altLang="ja-JP" baseline="0" dirty="0" smtClean="0"/>
              <a:t>The 3 major points are </a:t>
            </a:r>
          </a:p>
          <a:p>
            <a:pPr marL="229182" indent="-229182">
              <a:buAutoNum type="arabicParenR"/>
            </a:pPr>
            <a:r>
              <a:rPr lang="en-US" altLang="ja-JP" dirty="0" smtClean="0">
                <a:solidFill>
                  <a:prstClr val="black"/>
                </a:solidFill>
                <a:latin typeface="Calibri" pitchFamily="34" charset="0"/>
                <a:ea typeface="HGP創英角ｺﾞｼｯｸUB" pitchFamily="50" charset="-128"/>
                <a:cs typeface="Calibri" pitchFamily="34" charset="0"/>
              </a:rPr>
              <a:t>ULTRA High Resolution 9M pixel as 360 degree camera</a:t>
            </a:r>
          </a:p>
          <a:p>
            <a:pPr marL="229182" indent="-229182" defTabSz="916729">
              <a:buFontTx/>
              <a:buAutoNum type="arabicParenR"/>
              <a:defRPr/>
            </a:pPr>
            <a:r>
              <a:rPr lang="en-US" altLang="ja-JP" dirty="0" smtClean="0">
                <a:solidFill>
                  <a:srgbClr val="000000"/>
                </a:solidFill>
                <a:latin typeface="Calibri" pitchFamily="34" charset="0"/>
                <a:ea typeface="HGP創英角ｺﾞｼｯｸUB" pitchFamily="50" charset="-128"/>
                <a:cs typeface="Calibri" pitchFamily="34" charset="0"/>
              </a:rPr>
              <a:t>ULTRA High Sensitivity</a:t>
            </a:r>
          </a:p>
          <a:p>
            <a:pPr marL="229182" indent="-229182" defTabSz="916729">
              <a:buFontTx/>
              <a:buAutoNum type="arabicParenR"/>
              <a:defRPr/>
            </a:pPr>
            <a:r>
              <a:rPr lang="en-US" altLang="ja-JP" dirty="0" smtClean="0">
                <a:solidFill>
                  <a:srgbClr val="000000"/>
                </a:solidFill>
                <a:latin typeface="Calibri" pitchFamily="34" charset="0"/>
                <a:ea typeface="HGP創英角ｺﾞｼｯｸUB" pitchFamily="50" charset="-128"/>
                <a:cs typeface="Calibri" pitchFamily="34" charset="0"/>
              </a:rPr>
              <a:t>ULTRA Intelligent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18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19</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20</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21</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22</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23</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25</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26</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27</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29</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30</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31</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33</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288kmph=  </a:t>
            </a:r>
            <a:r>
              <a:rPr kumimoji="1" lang="ja-JP" altLang="en-US" dirty="0" smtClean="0"/>
              <a:t>カトリーナ：</a:t>
            </a:r>
            <a:r>
              <a:rPr kumimoji="1" lang="ja-JP" altLang="ja-JP" sz="1200" kern="1200" dirty="0" smtClean="0">
                <a:solidFill>
                  <a:schemeClr val="tx1"/>
                </a:solidFill>
                <a:effectLst/>
                <a:latin typeface="Arial" charset="0"/>
                <a:ea typeface="ＭＳ Ｐ明朝" charset="-128"/>
                <a:cs typeface="+mn-cs"/>
              </a:rPr>
              <a:t>280 km/h</a:t>
            </a:r>
            <a:endParaRPr kumimoji="1" lang="en-US" altLang="ja-JP" sz="1200" kern="1200" dirty="0" smtClean="0">
              <a:solidFill>
                <a:schemeClr val="tx1"/>
              </a:solidFill>
              <a:effectLst/>
              <a:latin typeface="Arial" charset="0"/>
              <a:ea typeface="ＭＳ Ｐ明朝" charset="-128"/>
              <a:cs typeface="+mn-cs"/>
            </a:endParaRPr>
          </a:p>
          <a:p>
            <a:r>
              <a:rPr kumimoji="1" lang="ja-JP" altLang="en-US" sz="1200" kern="1200" dirty="0" smtClean="0">
                <a:solidFill>
                  <a:schemeClr val="tx1"/>
                </a:solidFill>
                <a:effectLst/>
                <a:latin typeface="Arial" charset="0"/>
                <a:ea typeface="ＭＳ Ｐ明朝" charset="-128"/>
                <a:cs typeface="+mn-cs"/>
              </a:rPr>
              <a:t>伊勢湾台風</a:t>
            </a:r>
            <a:r>
              <a:rPr kumimoji="1" lang="en-US" altLang="ja-JP" sz="1200" kern="1200" dirty="0" smtClean="0">
                <a:solidFill>
                  <a:schemeClr val="tx1"/>
                </a:solidFill>
                <a:effectLst/>
                <a:latin typeface="Arial" charset="0"/>
                <a:ea typeface="ＭＳ Ｐ明朝" charset="-128"/>
                <a:cs typeface="+mn-cs"/>
              </a:rPr>
              <a:t>=270km/h</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3</a:t>
            </a:fld>
            <a:endParaRPr lang="en-US" altLang="ja-JP" dirty="0"/>
          </a:p>
        </p:txBody>
      </p:sp>
    </p:spTree>
    <p:extLst>
      <p:ext uri="{BB962C8B-B14F-4D97-AF65-F5344CB8AC3E}">
        <p14:creationId xmlns:p14="http://schemas.microsoft.com/office/powerpoint/2010/main" val="2200214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35</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36</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37</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en-US" altLang="ja-JP" dirty="0" smtClean="0"/>
              <a:t>As first</a:t>
            </a:r>
            <a:r>
              <a:rPr kumimoji="1" lang="en-US" altLang="ja-JP" baseline="0" dirty="0" smtClean="0"/>
              <a:t> introduction of 4K cameras, we will launch 2 new 360 degree cameras; </a:t>
            </a:r>
          </a:p>
          <a:p>
            <a:r>
              <a:rPr kumimoji="1" lang="en-US" altLang="ja-JP" baseline="0" dirty="0" smtClean="0"/>
              <a:t>One is WV-SFV481, outdoor vandal model, and the other is SFN480, indoor dome model.</a:t>
            </a:r>
          </a:p>
          <a:p>
            <a:r>
              <a:rPr kumimoji="1" lang="en-US" altLang="ja-JP" baseline="0" dirty="0" smtClean="0"/>
              <a:t>The 3 major points are </a:t>
            </a:r>
          </a:p>
          <a:p>
            <a:pPr marL="229182" indent="-229182">
              <a:buAutoNum type="arabicParenR"/>
            </a:pPr>
            <a:r>
              <a:rPr lang="en-US" altLang="ja-JP" dirty="0" smtClean="0">
                <a:solidFill>
                  <a:prstClr val="black"/>
                </a:solidFill>
                <a:latin typeface="Calibri" pitchFamily="34" charset="0"/>
                <a:ea typeface="HGP創英角ｺﾞｼｯｸUB" pitchFamily="50" charset="-128"/>
                <a:cs typeface="Calibri" pitchFamily="34" charset="0"/>
              </a:rPr>
              <a:t>ULTRA High Resolution 9M pixel as 360 degree camera</a:t>
            </a:r>
          </a:p>
          <a:p>
            <a:pPr marL="229182" indent="-229182" defTabSz="916729">
              <a:buFontTx/>
              <a:buAutoNum type="arabicParenR"/>
              <a:defRPr/>
            </a:pPr>
            <a:r>
              <a:rPr lang="en-US" altLang="ja-JP" dirty="0" smtClean="0">
                <a:solidFill>
                  <a:srgbClr val="000000"/>
                </a:solidFill>
                <a:latin typeface="Calibri" pitchFamily="34" charset="0"/>
                <a:ea typeface="HGP創英角ｺﾞｼｯｸUB" pitchFamily="50" charset="-128"/>
                <a:cs typeface="Calibri" pitchFamily="34" charset="0"/>
              </a:rPr>
              <a:t>ULTRA High Sensitivity</a:t>
            </a:r>
          </a:p>
          <a:p>
            <a:pPr marL="229182" indent="-229182" defTabSz="916729">
              <a:buFontTx/>
              <a:buAutoNum type="arabicParenR"/>
              <a:defRPr/>
            </a:pPr>
            <a:r>
              <a:rPr lang="en-US" altLang="ja-JP" dirty="0" smtClean="0">
                <a:solidFill>
                  <a:srgbClr val="000000"/>
                </a:solidFill>
                <a:latin typeface="Calibri" pitchFamily="34" charset="0"/>
                <a:ea typeface="HGP創英角ｺﾞｼｯｸUB" pitchFamily="50" charset="-128"/>
                <a:cs typeface="Calibri" pitchFamily="34" charset="0"/>
              </a:rPr>
              <a:t>ULTRA Intelligent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38</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en-US" altLang="ja-JP" dirty="0" smtClean="0"/>
              <a:t>As first</a:t>
            </a:r>
            <a:r>
              <a:rPr kumimoji="1" lang="en-US" altLang="ja-JP" baseline="0" dirty="0" smtClean="0"/>
              <a:t> introduction of 4K cameras, we will launch 2 new 360 degree cameras; </a:t>
            </a:r>
          </a:p>
          <a:p>
            <a:r>
              <a:rPr kumimoji="1" lang="en-US" altLang="ja-JP" baseline="0" dirty="0" smtClean="0"/>
              <a:t>One is WV-SFV481, outdoor vandal model, and the other is SFN480, indoor dome model.</a:t>
            </a:r>
          </a:p>
          <a:p>
            <a:r>
              <a:rPr kumimoji="1" lang="en-US" altLang="ja-JP" baseline="0" dirty="0" smtClean="0"/>
              <a:t>The 3 major points are </a:t>
            </a:r>
          </a:p>
          <a:p>
            <a:pPr marL="229182" indent="-229182">
              <a:buAutoNum type="arabicParenR"/>
            </a:pPr>
            <a:r>
              <a:rPr lang="en-US" altLang="ja-JP" dirty="0" smtClean="0">
                <a:solidFill>
                  <a:prstClr val="black"/>
                </a:solidFill>
                <a:latin typeface="Calibri" pitchFamily="34" charset="0"/>
                <a:ea typeface="HGP創英角ｺﾞｼｯｸUB" pitchFamily="50" charset="-128"/>
                <a:cs typeface="Calibri" pitchFamily="34" charset="0"/>
              </a:rPr>
              <a:t>ULTRA High Resolution 9M pixel as 360 degree camera</a:t>
            </a:r>
          </a:p>
          <a:p>
            <a:pPr marL="229182" indent="-229182" defTabSz="916729">
              <a:buFontTx/>
              <a:buAutoNum type="arabicParenR"/>
              <a:defRPr/>
            </a:pPr>
            <a:r>
              <a:rPr lang="en-US" altLang="ja-JP" dirty="0" smtClean="0">
                <a:solidFill>
                  <a:srgbClr val="000000"/>
                </a:solidFill>
                <a:latin typeface="Calibri" pitchFamily="34" charset="0"/>
                <a:ea typeface="HGP創英角ｺﾞｼｯｸUB" pitchFamily="50" charset="-128"/>
                <a:cs typeface="Calibri" pitchFamily="34" charset="0"/>
              </a:rPr>
              <a:t>ULTRA High Sensitivity</a:t>
            </a:r>
          </a:p>
          <a:p>
            <a:pPr marL="229182" indent="-229182" defTabSz="916729">
              <a:buFontTx/>
              <a:buAutoNum type="arabicParenR"/>
              <a:defRPr/>
            </a:pPr>
            <a:r>
              <a:rPr lang="en-US" altLang="ja-JP" dirty="0" smtClean="0">
                <a:solidFill>
                  <a:srgbClr val="000000"/>
                </a:solidFill>
                <a:latin typeface="Calibri" pitchFamily="34" charset="0"/>
                <a:ea typeface="HGP創英角ｺﾞｼｯｸUB" pitchFamily="50" charset="-128"/>
                <a:cs typeface="Calibri" pitchFamily="34" charset="0"/>
              </a:rPr>
              <a:t>ULTRA Intelligent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39</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40</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41</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43</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solidFill>
                  <a:prstClr val="black"/>
                </a:solidFill>
              </a:rPr>
              <a:pPr>
                <a:defRPr/>
              </a:pPr>
              <a:t>44</a:t>
            </a:fld>
            <a:endParaRPr lang="en-US" altLang="ja-JP" dirty="0">
              <a:solidFill>
                <a:prstClr val="black"/>
              </a:solidFill>
            </a:endParaRPr>
          </a:p>
        </p:txBody>
      </p:sp>
    </p:spTree>
    <p:extLst>
      <p:ext uri="{BB962C8B-B14F-4D97-AF65-F5344CB8AC3E}">
        <p14:creationId xmlns:p14="http://schemas.microsoft.com/office/powerpoint/2010/main" val="3118427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solidFill>
                  <a:prstClr val="black"/>
                </a:solidFill>
              </a:rPr>
              <a:pPr>
                <a:defRPr/>
              </a:pPr>
              <a:t>45</a:t>
            </a:fld>
            <a:endParaRPr lang="en-US" altLang="ja-JP" dirty="0">
              <a:solidFill>
                <a:prstClr val="black"/>
              </a:solidFill>
            </a:endParaRPr>
          </a:p>
        </p:txBody>
      </p:sp>
    </p:spTree>
    <p:extLst>
      <p:ext uri="{BB962C8B-B14F-4D97-AF65-F5344CB8AC3E}">
        <p14:creationId xmlns:p14="http://schemas.microsoft.com/office/powerpoint/2010/main" val="3118427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46</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47</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49</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53</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55</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9400" cy="3729037"/>
          </a:xfrm>
        </p:spPr>
      </p:sp>
      <p:sp>
        <p:nvSpPr>
          <p:cNvPr id="3" name="ノート プレースホルダー 2"/>
          <p:cNvSpPr>
            <a:spLocks noGrp="1"/>
          </p:cNvSpPr>
          <p:nvPr>
            <p:ph type="body" idx="1"/>
          </p:nvPr>
        </p:nvSpPr>
        <p:spPr/>
        <p:txBody>
          <a:bodyPr/>
          <a:lstStyle/>
          <a:p>
            <a:r>
              <a:rPr kumimoji="1" lang="en-US" altLang="ja-JP" dirty="0" smtClean="0"/>
              <a:t>288kmph=  </a:t>
            </a:r>
            <a:r>
              <a:rPr kumimoji="1" lang="ja-JP" altLang="en-US" dirty="0" smtClean="0"/>
              <a:t>カトリーナ：</a:t>
            </a:r>
            <a:r>
              <a:rPr kumimoji="1" lang="ja-JP" altLang="ja-JP" sz="1200" kern="1200" dirty="0" smtClean="0">
                <a:solidFill>
                  <a:schemeClr val="tx1"/>
                </a:solidFill>
                <a:effectLst/>
                <a:latin typeface="Arial" charset="0"/>
                <a:ea typeface="ＭＳ Ｐ明朝" charset="-128"/>
                <a:cs typeface="+mn-cs"/>
              </a:rPr>
              <a:t>280 km/h</a:t>
            </a:r>
            <a:endParaRPr kumimoji="1" lang="en-US" altLang="ja-JP" sz="1200" kern="1200" dirty="0" smtClean="0">
              <a:solidFill>
                <a:schemeClr val="tx1"/>
              </a:solidFill>
              <a:effectLst/>
              <a:latin typeface="Arial" charset="0"/>
              <a:ea typeface="ＭＳ Ｐ明朝" charset="-128"/>
              <a:cs typeface="+mn-cs"/>
            </a:endParaRPr>
          </a:p>
          <a:p>
            <a:r>
              <a:rPr kumimoji="1" lang="ja-JP" altLang="en-US" sz="1200" kern="1200" dirty="0" smtClean="0">
                <a:solidFill>
                  <a:schemeClr val="tx1"/>
                </a:solidFill>
                <a:effectLst/>
                <a:latin typeface="Arial" charset="0"/>
                <a:ea typeface="ＭＳ Ｐ明朝" charset="-128"/>
                <a:cs typeface="+mn-cs"/>
              </a:rPr>
              <a:t>伊勢湾台風</a:t>
            </a:r>
            <a:r>
              <a:rPr kumimoji="1" lang="en-US" altLang="ja-JP" sz="1200" kern="1200" dirty="0" smtClean="0">
                <a:solidFill>
                  <a:schemeClr val="tx1"/>
                </a:solidFill>
                <a:effectLst/>
                <a:latin typeface="Arial" charset="0"/>
                <a:ea typeface="ＭＳ Ｐ明朝" charset="-128"/>
                <a:cs typeface="+mn-cs"/>
              </a:rPr>
              <a:t>=270km/h</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solidFill>
                  <a:prstClr val="black"/>
                </a:solidFill>
              </a:rPr>
              <a:pPr>
                <a:defRPr/>
              </a:pPr>
              <a:t>56</a:t>
            </a:fld>
            <a:endParaRPr lang="en-US" altLang="ja-JP" dirty="0">
              <a:solidFill>
                <a:prstClr val="black"/>
              </a:solidFill>
            </a:endParaRPr>
          </a:p>
        </p:txBody>
      </p:sp>
    </p:spTree>
    <p:extLst>
      <p:ext uri="{BB962C8B-B14F-4D97-AF65-F5344CB8AC3E}">
        <p14:creationId xmlns:p14="http://schemas.microsoft.com/office/powerpoint/2010/main" val="2200214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9400" cy="3729037"/>
          </a:xfrm>
        </p:spPr>
      </p:sp>
      <p:sp>
        <p:nvSpPr>
          <p:cNvPr id="3" name="ノート プレースホルダー 2"/>
          <p:cNvSpPr>
            <a:spLocks noGrp="1"/>
          </p:cNvSpPr>
          <p:nvPr>
            <p:ph type="body" idx="1"/>
          </p:nvPr>
        </p:nvSpPr>
        <p:spPr/>
        <p:txBody>
          <a:bodyPr/>
          <a:lstStyle/>
          <a:p>
            <a:r>
              <a:rPr kumimoji="1" lang="en-US" altLang="ja-JP" dirty="0" smtClean="0"/>
              <a:t>288kmph=  </a:t>
            </a:r>
            <a:r>
              <a:rPr kumimoji="1" lang="ja-JP" altLang="en-US" dirty="0" smtClean="0"/>
              <a:t>カトリーナ：</a:t>
            </a:r>
            <a:r>
              <a:rPr kumimoji="1" lang="ja-JP" altLang="ja-JP" sz="1200" kern="1200" dirty="0" smtClean="0">
                <a:solidFill>
                  <a:schemeClr val="tx1"/>
                </a:solidFill>
                <a:effectLst/>
                <a:latin typeface="Arial" charset="0"/>
                <a:ea typeface="ＭＳ Ｐ明朝" charset="-128"/>
                <a:cs typeface="+mn-cs"/>
              </a:rPr>
              <a:t>280 km/h</a:t>
            </a:r>
            <a:endParaRPr kumimoji="1" lang="en-US" altLang="ja-JP" sz="1200" kern="1200" dirty="0" smtClean="0">
              <a:solidFill>
                <a:schemeClr val="tx1"/>
              </a:solidFill>
              <a:effectLst/>
              <a:latin typeface="Arial" charset="0"/>
              <a:ea typeface="ＭＳ Ｐ明朝" charset="-128"/>
              <a:cs typeface="+mn-cs"/>
            </a:endParaRPr>
          </a:p>
          <a:p>
            <a:r>
              <a:rPr kumimoji="1" lang="ja-JP" altLang="en-US" sz="1200" kern="1200" dirty="0" smtClean="0">
                <a:solidFill>
                  <a:schemeClr val="tx1"/>
                </a:solidFill>
                <a:effectLst/>
                <a:latin typeface="Arial" charset="0"/>
                <a:ea typeface="ＭＳ Ｐ明朝" charset="-128"/>
                <a:cs typeface="+mn-cs"/>
              </a:rPr>
              <a:t>伊勢湾台風</a:t>
            </a:r>
            <a:r>
              <a:rPr kumimoji="1" lang="en-US" altLang="ja-JP" sz="1200" kern="1200" dirty="0" smtClean="0">
                <a:solidFill>
                  <a:schemeClr val="tx1"/>
                </a:solidFill>
                <a:effectLst/>
                <a:latin typeface="Arial" charset="0"/>
                <a:ea typeface="ＭＳ Ｐ明朝" charset="-128"/>
                <a:cs typeface="+mn-cs"/>
              </a:rPr>
              <a:t>=270km/h</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solidFill>
                  <a:prstClr val="black"/>
                </a:solidFill>
              </a:rPr>
              <a:pPr>
                <a:defRPr/>
              </a:pPr>
              <a:t>57</a:t>
            </a:fld>
            <a:endParaRPr lang="en-US" altLang="ja-JP" dirty="0">
              <a:solidFill>
                <a:prstClr val="black"/>
              </a:solidFill>
            </a:endParaRPr>
          </a:p>
        </p:txBody>
      </p:sp>
    </p:spTree>
    <p:extLst>
      <p:ext uri="{BB962C8B-B14F-4D97-AF65-F5344CB8AC3E}">
        <p14:creationId xmlns:p14="http://schemas.microsoft.com/office/powerpoint/2010/main" val="220021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59</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60</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61</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63</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65</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66</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67</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69</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70</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71</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73</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74</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75</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76</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77</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79</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80</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81</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8</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13</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hapter Slide - Blue background">
    <p:spTree>
      <p:nvGrpSpPr>
        <p:cNvPr id="1" name=""/>
        <p:cNvGrpSpPr/>
        <p:nvPr/>
      </p:nvGrpSpPr>
      <p:grpSpPr>
        <a:xfrm>
          <a:off x="0" y="0"/>
          <a:ext cx="0" cy="0"/>
          <a:chOff x="0" y="0"/>
          <a:chExt cx="0" cy="0"/>
        </a:xfrm>
      </p:grpSpPr>
      <p:sp>
        <p:nvSpPr>
          <p:cNvPr id="11" name="Rectangle 10"/>
          <p:cNvSpPr/>
          <p:nvPr userDrawn="1"/>
        </p:nvSpPr>
        <p:spPr>
          <a:xfrm>
            <a:off x="-2053"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big-white-B.png"/>
          <p:cNvPicPr>
            <a:picLocks noChangeAspect="1"/>
          </p:cNvPicPr>
          <p:nvPr userDrawn="1"/>
        </p:nvPicPr>
        <p:blipFill rotWithShape="1">
          <a:blip r:embed="rId2" cstate="email">
            <a:alphaModFix amt="17000"/>
            <a:extLst>
              <a:ext uri="{28A0092B-C50C-407E-A947-70E740481C1C}">
                <a14:useLocalDpi xmlns:a14="http://schemas.microsoft.com/office/drawing/2010/main"/>
              </a:ext>
            </a:extLst>
          </a:blip>
          <a:srcRect/>
          <a:stretch/>
        </p:blipFill>
        <p:spPr>
          <a:xfrm>
            <a:off x="6374581" y="613758"/>
            <a:ext cx="2769419" cy="4529742"/>
          </a:xfrm>
          <a:prstGeom prst="rect">
            <a:avLst/>
          </a:prstGeom>
        </p:spPr>
      </p:pic>
      <p:pic>
        <p:nvPicPr>
          <p:cNvPr id="16" name="Picture 15" descr="logo_white_stack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0921" y="287457"/>
            <a:ext cx="2270511" cy="652602"/>
          </a:xfrm>
          <a:prstGeom prst="rect">
            <a:avLst/>
          </a:prstGeom>
        </p:spPr>
      </p:pic>
      <p:sp>
        <p:nvSpPr>
          <p:cNvPr id="2" name="Title 1"/>
          <p:cNvSpPr>
            <a:spLocks noGrp="1"/>
          </p:cNvSpPr>
          <p:nvPr>
            <p:ph type="ctrTitle" hasCustomPrompt="1"/>
          </p:nvPr>
        </p:nvSpPr>
        <p:spPr>
          <a:xfrm>
            <a:off x="372530" y="2293574"/>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358906" y="3238986"/>
            <a:ext cx="5186761" cy="85041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801131"/>
            <a:ext cx="1349666" cy="273844"/>
          </a:xfrm>
        </p:spPr>
        <p:txBody>
          <a:bodyPr/>
          <a:lstStyle>
            <a:lvl1pPr algn="r">
              <a:defRPr>
                <a:solidFill>
                  <a:schemeClr val="bg1"/>
                </a:solidFill>
              </a:defRPr>
            </a:lvl1pPr>
          </a:lstStyle>
          <a:p>
            <a:fld id="{571B9591-6939-4FD9-A615-C870C870604F}" type="datetime1">
              <a:rPr lang="en-GB" altLang="ja-JP" smtClean="0"/>
              <a:t>23/02/2018</a:t>
            </a:fld>
            <a:endParaRPr lang="en-US" dirty="0"/>
          </a:p>
        </p:txBody>
      </p:sp>
      <p:sp>
        <p:nvSpPr>
          <p:cNvPr id="5" name="Footer Placeholder 4"/>
          <p:cNvSpPr>
            <a:spLocks noGrp="1"/>
          </p:cNvSpPr>
          <p:nvPr>
            <p:ph type="ftr" sz="quarter" idx="11"/>
          </p:nvPr>
        </p:nvSpPr>
        <p:spPr>
          <a:xfrm>
            <a:off x="5262997" y="4799233"/>
            <a:ext cx="2190281" cy="273844"/>
          </a:xfrm>
        </p:spPr>
        <p:txBody>
          <a:bodyPr/>
          <a:lstStyle>
            <a:lvl1pPr algn="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269118" y="178689"/>
            <a:ext cx="746614" cy="273844"/>
          </a:xfrm>
          <a:prstGeom prst="rect">
            <a:avLst/>
          </a:prstGeom>
        </p:spPr>
        <p:txBody>
          <a:bodyPr/>
          <a:lstStyle>
            <a:lvl1pPr>
              <a:defRPr sz="1600" b="0"/>
            </a:lvl1pPr>
          </a:lstStyle>
          <a:p>
            <a:fld id="{8E8A4C40-1FD3-B245-AE86-E18962D1310A}" type="slidenum">
              <a:rPr lang="en-US" smtClean="0"/>
              <a:pPr/>
              <a:t>‹#›</a:t>
            </a:fld>
            <a:endParaRPr lang="en-US" dirty="0"/>
          </a:p>
        </p:txBody>
      </p:sp>
    </p:spTree>
    <p:extLst>
      <p:ext uri="{BB962C8B-B14F-4D97-AF65-F5344CB8AC3E}">
        <p14:creationId xmlns:p14="http://schemas.microsoft.com/office/powerpoint/2010/main" val="22449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BCEBDE0E-F19D-47F9-8F19-899F9D61E5CA}" type="datetime1">
              <a:rPr lang="en-GB" altLang="ja-JP" smtClean="0"/>
              <a:t>23/02/2018</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dirty="0"/>
          </a:p>
        </p:txBody>
      </p:sp>
      <p:sp>
        <p:nvSpPr>
          <p:cNvPr id="7" name="AutoShape 13"/>
          <p:cNvSpPr>
            <a:spLocks noChangeArrowheads="1"/>
          </p:cNvSpPr>
          <p:nvPr userDrawn="1"/>
        </p:nvSpPr>
        <p:spPr bwMode="auto">
          <a:xfrm>
            <a:off x="7272949" y="4900243"/>
            <a:ext cx="1800000" cy="188119"/>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000" b="1" dirty="0" smtClean="0">
                <a:solidFill>
                  <a:schemeClr val="bg2">
                    <a:lumMod val="20000"/>
                    <a:lumOff val="80000"/>
                  </a:schemeClr>
                </a:solidFill>
                <a:effectLst/>
                <a:latin typeface="Calibri" panose="020F0502020204030204" pitchFamily="34" charset="0"/>
              </a:rPr>
              <a:t>Panasonic Authorized Partner</a:t>
            </a:r>
            <a:endParaRPr lang="en-US" altLang="ja-JP" sz="10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07631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Blue background">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prstClr val="white"/>
              </a:solidFill>
            </a:endParaRPr>
          </a:p>
        </p:txBody>
      </p:sp>
      <p:grpSp>
        <p:nvGrpSpPr>
          <p:cNvPr id="12" name="Group 11"/>
          <p:cNvGrpSpPr/>
          <p:nvPr userDrawn="1"/>
        </p:nvGrpSpPr>
        <p:grpSpPr>
          <a:xfrm>
            <a:off x="232526" y="-6267"/>
            <a:ext cx="3444052" cy="2443137"/>
            <a:chOff x="4563535" y="-458058"/>
            <a:chExt cx="4448892" cy="3155950"/>
          </a:xfrm>
        </p:grpSpPr>
        <p:pic>
          <p:nvPicPr>
            <p:cNvPr id="13" name="Picture 12" descr="big-white-B.png"/>
            <p:cNvPicPr>
              <a:picLocks noChangeAspect="1"/>
            </p:cNvPicPr>
            <p:nvPr/>
          </p:nvPicPr>
          <p:blipFill rotWithShape="1">
            <a:blip r:embed="rId2" cstate="email">
              <a:alphaModFix amt="17000"/>
              <a:extLst>
                <a:ext uri="{28A0092B-C50C-407E-A947-70E740481C1C}">
                  <a14:useLocalDpi xmlns:a14="http://schemas.microsoft.com/office/drawing/2010/main"/>
                </a:ext>
              </a:extLst>
            </a:blip>
            <a:srcRect/>
            <a:stretch/>
          </p:blipFill>
          <p:spPr>
            <a:xfrm>
              <a:off x="4563535" y="-458058"/>
              <a:ext cx="3167964" cy="3155950"/>
            </a:xfrm>
            <a:prstGeom prst="rect">
              <a:avLst/>
            </a:prstGeom>
          </p:spPr>
        </p:pic>
        <p:pic>
          <p:nvPicPr>
            <p:cNvPr id="14"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79469" y="923154"/>
              <a:ext cx="2932958" cy="843006"/>
            </a:xfrm>
            <a:prstGeom prst="rect">
              <a:avLst/>
            </a:prstGeom>
          </p:spPr>
        </p:pic>
      </p:grpSp>
      <p:sp>
        <p:nvSpPr>
          <p:cNvPr id="2" name="Title 1"/>
          <p:cNvSpPr>
            <a:spLocks noGrp="1"/>
          </p:cNvSpPr>
          <p:nvPr>
            <p:ph type="ctrTitle" hasCustomPrompt="1"/>
          </p:nvPr>
        </p:nvSpPr>
        <p:spPr>
          <a:xfrm>
            <a:off x="1298504" y="2728895"/>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7" name="Date Placeholder 6"/>
          <p:cNvSpPr>
            <a:spLocks noGrp="1"/>
          </p:cNvSpPr>
          <p:nvPr>
            <p:ph type="dt" sz="half" idx="10"/>
          </p:nvPr>
        </p:nvSpPr>
        <p:spPr/>
        <p:txBody>
          <a:bodyPr/>
          <a:lstStyle/>
          <a:p>
            <a:fld id="{ED9204F4-AF76-42F7-92A9-9CEE392DBFFE}" type="datetime1">
              <a:rPr lang="en-GB" altLang="ja-JP" smtClean="0">
                <a:solidFill>
                  <a:prstClr val="white"/>
                </a:solidFill>
              </a:rPr>
              <a:t>23/02/2018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0BED32BD-2AB6-2D40-A7A5-FA318B8F471B}" type="slidenum">
              <a:rPr lang="en-US" smtClean="0">
                <a:solidFill>
                  <a:prstClr val="white"/>
                </a:solidFill>
              </a:rPr>
              <a:pPr/>
              <a:t>‹#›</a:t>
            </a:fld>
            <a:endParaRPr lang="en-US" dirty="0">
              <a:solidFill>
                <a:prstClr val="white"/>
              </a:solidFill>
            </a:endParaRPr>
          </a:p>
        </p:txBody>
      </p:sp>
      <p:sp>
        <p:nvSpPr>
          <p:cNvPr id="16" name="AutoShape 13"/>
          <p:cNvSpPr>
            <a:spLocks noChangeArrowheads="1"/>
          </p:cNvSpPr>
          <p:nvPr userDrawn="1"/>
        </p:nvSpPr>
        <p:spPr bwMode="auto">
          <a:xfrm>
            <a:off x="7272949" y="4900243"/>
            <a:ext cx="1800000" cy="188119"/>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000" b="1" dirty="0" smtClean="0">
                <a:solidFill>
                  <a:schemeClr val="bg2">
                    <a:lumMod val="20000"/>
                    <a:lumOff val="80000"/>
                  </a:schemeClr>
                </a:solidFill>
                <a:effectLst/>
                <a:latin typeface="Calibri" panose="020F0502020204030204" pitchFamily="34" charset="0"/>
              </a:rPr>
              <a:t>Panasonic Authorized Partner</a:t>
            </a:r>
            <a:endParaRPr lang="en-US" altLang="ja-JP" sz="10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8700658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89E7F7A0-E517-442B-93F7-0E2B54F94E34}" type="datetime1">
              <a:rPr lang="en-GB" altLang="ja-JP" smtClean="0">
                <a:solidFill>
                  <a:prstClr val="white"/>
                </a:solidFill>
              </a:rPr>
              <a:t>23/02/2018</a:t>
            </a:fld>
            <a:endParaRPr lang="en-US" dirty="0">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solidFill>
                  <a:prstClr val="white"/>
                </a:solidFill>
              </a:rPr>
              <a:pPr/>
              <a:t>‹#›</a:t>
            </a:fld>
            <a:endParaRPr lang="en-US" dirty="0">
              <a:solidFill>
                <a:prstClr val="white"/>
              </a:solidFill>
            </a:endParaRPr>
          </a:p>
        </p:txBody>
      </p:sp>
      <p:sp>
        <p:nvSpPr>
          <p:cNvPr id="7" name="AutoShape 13"/>
          <p:cNvSpPr>
            <a:spLocks noChangeArrowheads="1"/>
          </p:cNvSpPr>
          <p:nvPr userDrawn="1"/>
        </p:nvSpPr>
        <p:spPr bwMode="auto">
          <a:xfrm>
            <a:off x="7272949" y="4900243"/>
            <a:ext cx="1800000" cy="188119"/>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000" b="1" dirty="0" smtClean="0">
                <a:solidFill>
                  <a:schemeClr val="bg2">
                    <a:lumMod val="20000"/>
                    <a:lumOff val="80000"/>
                  </a:schemeClr>
                </a:solidFill>
                <a:effectLst/>
                <a:latin typeface="Calibri" panose="020F0502020204030204" pitchFamily="34" charset="0"/>
              </a:rPr>
              <a:t>Panasonic Authorized Partner</a:t>
            </a:r>
            <a:endParaRPr lang="en-US" altLang="ja-JP" sz="10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93513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Blue BG. 1 row of bullet points">
    <p:spTree>
      <p:nvGrpSpPr>
        <p:cNvPr id="1" name=""/>
        <p:cNvGrpSpPr/>
        <p:nvPr/>
      </p:nvGrpSpPr>
      <p:grpSpPr>
        <a:xfrm>
          <a:off x="0" y="0"/>
          <a:ext cx="0" cy="0"/>
          <a:chOff x="0" y="0"/>
          <a:chExt cx="0" cy="0"/>
        </a:xfrm>
      </p:grpSpPr>
      <p:sp>
        <p:nvSpPr>
          <p:cNvPr id="10" name="Rectangle 9"/>
          <p:cNvSpPr/>
          <p:nvPr userDrawn="1"/>
        </p:nvSpPr>
        <p:spPr>
          <a:xfrm>
            <a:off x="0" y="722568"/>
            <a:ext cx="9144000" cy="4018765"/>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prstClr val="white"/>
              </a:solidFill>
            </a:endParaRPr>
          </a:p>
        </p:txBody>
      </p:sp>
      <p:sp>
        <p:nvSpPr>
          <p:cNvPr id="8" name="Rectangle 7"/>
          <p:cNvSpPr/>
          <p:nvPr userDrawn="1"/>
        </p:nvSpPr>
        <p:spPr>
          <a:xfrm>
            <a:off x="0" y="2371"/>
            <a:ext cx="9144000" cy="720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prstClr val="white"/>
              </a:solidFill>
            </a:endParaRPr>
          </a:p>
        </p:txBody>
      </p:sp>
      <p:pic>
        <p:nvPicPr>
          <p:cNvPr id="9" name="Picture 8"/>
          <p:cNvPicPr>
            <a:picLocks noChangeAspect="1"/>
          </p:cNvPicPr>
          <p:nvPr userDrawn="1"/>
        </p:nvPicPr>
        <p:blipFill rotWithShape="1">
          <a:blip r:embed="rId2" cstate="email">
            <a:alphaModFix amt="28000"/>
            <a:extLst>
              <a:ext uri="{28A0092B-C50C-407E-A947-70E740481C1C}">
                <a14:useLocalDpi xmlns:a14="http://schemas.microsoft.com/office/drawing/2010/main"/>
              </a:ext>
            </a:extLst>
          </a:blip>
          <a:srcRect/>
          <a:stretch/>
        </p:blipFill>
        <p:spPr>
          <a:xfrm>
            <a:off x="281520" y="0"/>
            <a:ext cx="1203196" cy="725782"/>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912803A1-FCFE-465C-BDA0-093C06A9DBF0}" type="datetime1">
              <a:rPr lang="en-GB" altLang="ja-JP" smtClean="0">
                <a:solidFill>
                  <a:prstClr val="white"/>
                </a:solidFill>
              </a:rPr>
              <a:t>23/02/2018</a:t>
            </a:fld>
            <a:endParaRPr lang="en-US" dirty="0">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solidFill>
                <a:srgbClr val="0A54A0"/>
              </a:solidFill>
            </a:endParaRPr>
          </a:p>
        </p:txBody>
      </p:sp>
      <p:sp>
        <p:nvSpPr>
          <p:cNvPr id="11" name="AutoShape 13"/>
          <p:cNvSpPr>
            <a:spLocks noChangeArrowheads="1"/>
          </p:cNvSpPr>
          <p:nvPr userDrawn="1"/>
        </p:nvSpPr>
        <p:spPr bwMode="auto">
          <a:xfrm>
            <a:off x="7272949" y="4900243"/>
            <a:ext cx="1800000" cy="188119"/>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000" b="1" dirty="0" smtClean="0">
                <a:solidFill>
                  <a:schemeClr val="bg2">
                    <a:lumMod val="20000"/>
                    <a:lumOff val="80000"/>
                  </a:schemeClr>
                </a:solidFill>
                <a:effectLst/>
                <a:latin typeface="Calibri" panose="020F0502020204030204" pitchFamily="34" charset="0"/>
              </a:rPr>
              <a:t>Panasonic Authorized Partner</a:t>
            </a:r>
            <a:endParaRPr lang="en-US" altLang="ja-JP" sz="10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94342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6BE9AFBF-E598-4AD7-9EE9-7EE661AFA850}" type="datetime1">
              <a:rPr lang="ja-JP" altLang="en-US">
                <a:solidFill>
                  <a:srgbClr val="000000">
                    <a:tint val="75000"/>
                  </a:srgbClr>
                </a:solidFill>
              </a:rPr>
              <a:pPr>
                <a:defRPr/>
              </a:pPr>
              <a:t>2018/2/23</a:t>
            </a:fld>
            <a:endParaRPr lang="en-US" altLang="ja-JP" dirty="0">
              <a:solidFill>
                <a:srgbClr val="000000">
                  <a:tint val="75000"/>
                </a:srgbClr>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ja-JP" dirty="0">
              <a:solidFill>
                <a:srgbClr val="000000">
                  <a:tint val="75000"/>
                </a:srgbClr>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E23078A-2DFB-4C67-89A5-FA6574DC227F}" type="slidenum">
              <a:rPr lang="en-US" altLang="ja-JP">
                <a:solidFill>
                  <a:srgbClr val="FFFFFF"/>
                </a:solidFill>
              </a:rPr>
              <a:pPr>
                <a:defRPr/>
              </a:pPr>
              <a:t>‹#›</a:t>
            </a:fld>
            <a:endParaRPr lang="en-US" altLang="ja-JP" dirty="0">
              <a:solidFill>
                <a:srgbClr val="FFFFFF"/>
              </a:solidFill>
            </a:endParaRPr>
          </a:p>
        </p:txBody>
      </p:sp>
      <p:sp>
        <p:nvSpPr>
          <p:cNvPr id="5" name="AutoShape 13"/>
          <p:cNvSpPr>
            <a:spLocks noChangeArrowheads="1"/>
          </p:cNvSpPr>
          <p:nvPr userDrawn="1"/>
        </p:nvSpPr>
        <p:spPr bwMode="auto">
          <a:xfrm>
            <a:off x="7272949" y="4900243"/>
            <a:ext cx="1800000" cy="188119"/>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000" b="1" dirty="0" smtClean="0">
                <a:solidFill>
                  <a:schemeClr val="bg2">
                    <a:lumMod val="20000"/>
                    <a:lumOff val="80000"/>
                  </a:schemeClr>
                </a:solidFill>
                <a:effectLst/>
                <a:latin typeface="Calibri" panose="020F0502020204030204" pitchFamily="34" charset="0"/>
              </a:rPr>
              <a:t>Panasonic Authorized Partner</a:t>
            </a:r>
            <a:endParaRPr lang="en-US" altLang="ja-JP" sz="10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51998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Rectangle 4"/>
          <p:cNvSpPr>
            <a:spLocks noGrp="1" noChangeArrowheads="1"/>
          </p:cNvSpPr>
          <p:nvPr>
            <p:ph type="dt" sz="half" idx="10"/>
          </p:nvPr>
        </p:nvSpPr>
        <p:spPr>
          <a:ln/>
        </p:spPr>
        <p:txBody>
          <a:bodyPr/>
          <a:lstStyle>
            <a:lvl1pPr>
              <a:defRPr/>
            </a:lvl1pPr>
          </a:lstStyle>
          <a:p>
            <a:pPr>
              <a:defRPr/>
            </a:pPr>
            <a:fld id="{DB8213E5-07A1-443D-8925-0604CB15F5DF}" type="datetime1">
              <a:rPr lang="ja-JP" altLang="en-US"/>
              <a:pPr>
                <a:defRPr/>
              </a:pPr>
              <a:t>2018/2/23</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1EFF1FB9-1CC9-44DE-BCBE-626A8E5BDC6F}" type="slidenum">
              <a:rPr/>
              <a:pPr>
                <a:defRPr/>
              </a:pPr>
              <a:t>‹#›</a:t>
            </a:fld>
            <a:endParaRPr dirty="0"/>
          </a:p>
        </p:txBody>
      </p:sp>
      <p:sp>
        <p:nvSpPr>
          <p:cNvPr id="6" name="AutoShape 13"/>
          <p:cNvSpPr>
            <a:spLocks noChangeArrowheads="1"/>
          </p:cNvSpPr>
          <p:nvPr userDrawn="1"/>
        </p:nvSpPr>
        <p:spPr bwMode="auto">
          <a:xfrm>
            <a:off x="7272949" y="4900243"/>
            <a:ext cx="1800000" cy="188119"/>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000" b="1" dirty="0" smtClean="0">
                <a:solidFill>
                  <a:schemeClr val="bg2">
                    <a:lumMod val="20000"/>
                    <a:lumOff val="80000"/>
                  </a:schemeClr>
                </a:solidFill>
                <a:effectLst/>
                <a:latin typeface="Calibri" panose="020F0502020204030204" pitchFamily="34" charset="0"/>
              </a:rPr>
              <a:t>Panasonic Authorized Partner</a:t>
            </a:r>
            <a:endParaRPr lang="en-US" altLang="ja-JP" sz="10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329501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731990"/>
            <a:ext cx="9144000" cy="420646"/>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logo_white.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12" y="4838172"/>
            <a:ext cx="2055929" cy="200203"/>
          </a:xfrm>
          <a:prstGeom prst="rect">
            <a:avLst/>
          </a:prstGeom>
        </p:spPr>
      </p:pic>
      <p:sp>
        <p:nvSpPr>
          <p:cNvPr id="7" name="Rectangle 6"/>
          <p:cNvSpPr/>
          <p:nvPr/>
        </p:nvSpPr>
        <p:spPr>
          <a:xfrm>
            <a:off x="0" y="-2794"/>
            <a:ext cx="9144000" cy="720197"/>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5" cstate="email">
            <a:alphaModFix amt="14000"/>
            <a:extLst>
              <a:ext uri="{28A0092B-C50C-407E-A947-70E740481C1C}">
                <a14:useLocalDpi xmlns:a14="http://schemas.microsoft.com/office/drawing/2010/main"/>
              </a:ext>
            </a:extLst>
          </a:blip>
          <a:srcRect/>
          <a:stretch/>
        </p:blipFill>
        <p:spPr>
          <a:xfrm>
            <a:off x="281520" y="4359"/>
            <a:ext cx="1156953" cy="726929"/>
          </a:xfrm>
          <a:prstGeom prst="rect">
            <a:avLst/>
          </a:prstGeom>
        </p:spPr>
      </p:pic>
      <p:sp>
        <p:nvSpPr>
          <p:cNvPr id="2" name="Title Placeholder 1"/>
          <p:cNvSpPr>
            <a:spLocks noGrp="1"/>
          </p:cNvSpPr>
          <p:nvPr>
            <p:ph type="title"/>
          </p:nvPr>
        </p:nvSpPr>
        <p:spPr>
          <a:xfrm>
            <a:off x="457200" y="132891"/>
            <a:ext cx="7674860" cy="525309"/>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7592969" y="4801131"/>
            <a:ext cx="1416886" cy="273844"/>
          </a:xfrm>
          <a:prstGeom prst="rect">
            <a:avLst/>
          </a:prstGeom>
        </p:spPr>
        <p:txBody>
          <a:bodyPr vert="horz" lIns="91440" tIns="45720" rIns="91440" bIns="45720" rtlCol="0" anchor="ctr"/>
          <a:lstStyle>
            <a:lvl1pPr algn="r">
              <a:defRPr sz="1200">
                <a:solidFill>
                  <a:schemeClr val="bg1"/>
                </a:solidFill>
              </a:defRPr>
            </a:lvl1pPr>
          </a:lstStyle>
          <a:p>
            <a:fld id="{B15FBFB6-877E-4AE0-A2EF-46639CB1EA60}" type="datetime1">
              <a:rPr lang="en-GB" altLang="ja-JP" smtClean="0"/>
              <a:t>23/02/2018</a:t>
            </a:fld>
            <a:endParaRPr lang="en-US" dirty="0"/>
          </a:p>
        </p:txBody>
      </p:sp>
      <p:sp>
        <p:nvSpPr>
          <p:cNvPr id="5" name="Footer Placeholder 4"/>
          <p:cNvSpPr>
            <a:spLocks noGrp="1"/>
          </p:cNvSpPr>
          <p:nvPr>
            <p:ph type="ftr" sz="quarter" idx="3"/>
          </p:nvPr>
        </p:nvSpPr>
        <p:spPr>
          <a:xfrm>
            <a:off x="5262998" y="4801131"/>
            <a:ext cx="2191338" cy="273844"/>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9" name="Slide Number Placeholder 8"/>
          <p:cNvSpPr>
            <a:spLocks noGrp="1"/>
          </p:cNvSpPr>
          <p:nvPr>
            <p:ph type="sldNum" sz="quarter" idx="4"/>
          </p:nvPr>
        </p:nvSpPr>
        <p:spPr>
          <a:xfrm>
            <a:off x="8593667" y="229130"/>
            <a:ext cx="416188" cy="274637"/>
          </a:xfrm>
          <a:prstGeom prst="rect">
            <a:avLst/>
          </a:prstGeom>
        </p:spPr>
        <p:txBody>
          <a:bodyPr vert="horz" lIns="91440" tIns="45720" rIns="91440" bIns="45720" rtlCol="0" anchor="ctr"/>
          <a:lstStyle>
            <a:lvl1pPr algn="r">
              <a:defRPr sz="1200">
                <a:solidFill>
                  <a:schemeClr val="bg1"/>
                </a:solidFill>
              </a:defRPr>
            </a:lvl1pPr>
          </a:lstStyle>
          <a:p>
            <a:fld id="{0BED32BD-2AB6-2D40-A7A5-FA318B8F471B}" type="slidenum">
              <a:rPr lang="en-US" smtClean="0"/>
              <a:pPr/>
              <a:t>‹#›</a:t>
            </a:fld>
            <a:endParaRPr lang="en-US" dirty="0"/>
          </a:p>
        </p:txBody>
      </p:sp>
    </p:spTree>
    <p:extLst>
      <p:ext uri="{BB962C8B-B14F-4D97-AF65-F5344CB8AC3E}">
        <p14:creationId xmlns:p14="http://schemas.microsoft.com/office/powerpoint/2010/main" val="3103921325"/>
      </p:ext>
    </p:extLst>
  </p:cSld>
  <p:clrMap bg1="lt1" tx1="dk1" bg2="lt2" tx2="dk2" accent1="accent1" accent2="accent2" accent3="accent3" accent4="accent4" accent5="accent5" accent6="accent6" hlink="hlink" folHlink="folHlink"/>
  <p:sldLayoutIdLst>
    <p:sldLayoutId id="2147484204" r:id="rId1"/>
    <p:sldLayoutId id="2147484206" r:id="rId2"/>
  </p:sldLayoutIdLst>
  <p:timing>
    <p:tnLst>
      <p:par>
        <p:cTn id="1" dur="indefinite" restart="never" nodeType="tmRoot"/>
      </p:par>
    </p:tnLst>
  </p:timing>
  <p:hf hdr="0" ftr="0" dt="0"/>
  <p:txStyles>
    <p:titleStyle>
      <a:lvl1pPr algn="l" defTabSz="457200" rtl="0" eaLnBrk="1" latinLnBrk="0" hangingPunct="1">
        <a:spcBef>
          <a:spcPct val="0"/>
        </a:spcBef>
        <a:buNone/>
        <a:defRPr sz="2400" b="0" kern="1200">
          <a:solidFill>
            <a:schemeClr val="bg1"/>
          </a:solidFill>
          <a:latin typeface="+mj-lt"/>
          <a:ea typeface="+mj-ea"/>
          <a:cs typeface="+mj-cs"/>
        </a:defRPr>
      </a:lvl1pPr>
    </p:titleStyle>
    <p:bodyStyle>
      <a:lvl1pPr marL="0" indent="0" algn="l" defTabSz="457200" rtl="0" eaLnBrk="1" latinLnBrk="0" hangingPunct="1">
        <a:spcBef>
          <a:spcPct val="20000"/>
        </a:spcBef>
        <a:buFontTx/>
        <a:buNone/>
        <a:defRPr sz="2200" kern="1200">
          <a:solidFill>
            <a:schemeClr val="bg2"/>
          </a:solidFill>
          <a:latin typeface="+mn-lt"/>
          <a:ea typeface="+mn-ea"/>
          <a:cs typeface="+mn-cs"/>
        </a:defRPr>
      </a:lvl1pPr>
      <a:lvl2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2pPr>
      <a:lvl3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3pPr>
      <a:lvl4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4pPr>
      <a:lvl5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731990"/>
            <a:ext cx="9144000" cy="420646"/>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prstClr val="white"/>
              </a:solidFill>
            </a:endParaRPr>
          </a:p>
        </p:txBody>
      </p:sp>
      <p:pic>
        <p:nvPicPr>
          <p:cNvPr id="14" name="Picture 13" descr="logo_white.eps"/>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712" y="4838172"/>
            <a:ext cx="2055929" cy="200203"/>
          </a:xfrm>
          <a:prstGeom prst="rect">
            <a:avLst/>
          </a:prstGeom>
        </p:spPr>
      </p:pic>
      <p:sp>
        <p:nvSpPr>
          <p:cNvPr id="7" name="Rectangle 6"/>
          <p:cNvSpPr/>
          <p:nvPr/>
        </p:nvSpPr>
        <p:spPr>
          <a:xfrm>
            <a:off x="0" y="-2794"/>
            <a:ext cx="9144000" cy="720197"/>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prstClr val="white"/>
              </a:solidFill>
            </a:endParaRPr>
          </a:p>
        </p:txBody>
      </p:sp>
      <p:pic>
        <p:nvPicPr>
          <p:cNvPr id="8" name="Picture 7"/>
          <p:cNvPicPr>
            <a:picLocks noChangeAspect="1"/>
          </p:cNvPicPr>
          <p:nvPr/>
        </p:nvPicPr>
        <p:blipFill rotWithShape="1">
          <a:blip r:embed="rId8" cstate="email">
            <a:alphaModFix amt="14000"/>
            <a:extLst>
              <a:ext uri="{28A0092B-C50C-407E-A947-70E740481C1C}">
                <a14:useLocalDpi xmlns:a14="http://schemas.microsoft.com/office/drawing/2010/main"/>
              </a:ext>
            </a:extLst>
          </a:blip>
          <a:srcRect/>
          <a:stretch/>
        </p:blipFill>
        <p:spPr>
          <a:xfrm>
            <a:off x="281520" y="4359"/>
            <a:ext cx="1156953" cy="726929"/>
          </a:xfrm>
          <a:prstGeom prst="rect">
            <a:avLst/>
          </a:prstGeom>
        </p:spPr>
      </p:pic>
      <p:sp>
        <p:nvSpPr>
          <p:cNvPr id="2" name="Title Placeholder 1"/>
          <p:cNvSpPr>
            <a:spLocks noGrp="1"/>
          </p:cNvSpPr>
          <p:nvPr>
            <p:ph type="title"/>
          </p:nvPr>
        </p:nvSpPr>
        <p:spPr>
          <a:xfrm>
            <a:off x="457200" y="132891"/>
            <a:ext cx="7674860" cy="525309"/>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7592969" y="4801131"/>
            <a:ext cx="1416886" cy="273844"/>
          </a:xfrm>
          <a:prstGeom prst="rect">
            <a:avLst/>
          </a:prstGeom>
        </p:spPr>
        <p:txBody>
          <a:bodyPr vert="horz" lIns="91440" tIns="45720" rIns="91440" bIns="45720" rtlCol="0" anchor="ctr"/>
          <a:lstStyle>
            <a:lvl1pPr algn="r">
              <a:defRPr sz="1200">
                <a:solidFill>
                  <a:schemeClr val="bg1"/>
                </a:solidFill>
              </a:defRPr>
            </a:lvl1pPr>
          </a:lstStyle>
          <a:p>
            <a:fld id="{FCF9F990-49FB-4F2B-A718-E73925DB4D68}" type="datetime1">
              <a:rPr lang="en-GB" altLang="ja-JP" smtClean="0">
                <a:solidFill>
                  <a:prstClr val="white"/>
                </a:solidFill>
              </a:rPr>
              <a:t>23/02/2018</a:t>
            </a:fld>
            <a:endParaRPr lang="en-US" dirty="0">
              <a:solidFill>
                <a:prstClr val="white"/>
              </a:solidFill>
            </a:endParaRPr>
          </a:p>
        </p:txBody>
      </p:sp>
      <p:sp>
        <p:nvSpPr>
          <p:cNvPr id="5" name="Footer Placeholder 4"/>
          <p:cNvSpPr>
            <a:spLocks noGrp="1"/>
          </p:cNvSpPr>
          <p:nvPr>
            <p:ph type="ftr" sz="quarter" idx="3"/>
          </p:nvPr>
        </p:nvSpPr>
        <p:spPr>
          <a:xfrm>
            <a:off x="5262998" y="4801131"/>
            <a:ext cx="2191338" cy="273844"/>
          </a:xfrm>
          <a:prstGeom prst="rect">
            <a:avLst/>
          </a:prstGeom>
        </p:spPr>
        <p:txBody>
          <a:bodyPr vert="horz" lIns="91440" tIns="45720" rIns="91440" bIns="45720" rtlCol="0" anchor="ctr"/>
          <a:lstStyle>
            <a:lvl1pPr algn="r">
              <a:defRPr sz="1200">
                <a:solidFill>
                  <a:schemeClr val="bg1"/>
                </a:solidFill>
              </a:defRPr>
            </a:lvl1pPr>
          </a:lstStyle>
          <a:p>
            <a:endParaRPr lang="en-US" dirty="0">
              <a:solidFill>
                <a:prstClr val="white"/>
              </a:solidFill>
            </a:endParaRPr>
          </a:p>
        </p:txBody>
      </p:sp>
      <p:sp>
        <p:nvSpPr>
          <p:cNvPr id="9" name="Slide Number Placeholder 8"/>
          <p:cNvSpPr>
            <a:spLocks noGrp="1"/>
          </p:cNvSpPr>
          <p:nvPr>
            <p:ph type="sldNum" sz="quarter" idx="4"/>
          </p:nvPr>
        </p:nvSpPr>
        <p:spPr>
          <a:xfrm>
            <a:off x="8593667" y="229130"/>
            <a:ext cx="416188" cy="274637"/>
          </a:xfrm>
          <a:prstGeom prst="rect">
            <a:avLst/>
          </a:prstGeom>
        </p:spPr>
        <p:txBody>
          <a:bodyPr vert="horz" lIns="91440" tIns="45720" rIns="91440" bIns="45720" rtlCol="0" anchor="ctr"/>
          <a:lstStyle>
            <a:lvl1pPr algn="r">
              <a:defRPr sz="1200">
                <a:solidFill>
                  <a:schemeClr val="bg1"/>
                </a:solidFill>
              </a:defRPr>
            </a:lvl1pPr>
          </a:lstStyle>
          <a:p>
            <a:fld id="{0BED32BD-2AB6-2D40-A7A5-FA318B8F471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62091590"/>
      </p:ext>
    </p:extLst>
  </p:cSld>
  <p:clrMap bg1="lt1" tx1="dk1" bg2="lt2" tx2="dk2" accent1="accent1" accent2="accent2" accent3="accent3" accent4="accent4" accent5="accent5" accent6="accent6" hlink="hlink" folHlink="folHlink"/>
  <p:sldLayoutIdLst>
    <p:sldLayoutId id="2147484218" r:id="rId1"/>
    <p:sldLayoutId id="2147484221" r:id="rId2"/>
    <p:sldLayoutId id="2147484222" r:id="rId3"/>
    <p:sldLayoutId id="2147484223" r:id="rId4"/>
    <p:sldLayoutId id="2147484224" r:id="rId5"/>
  </p:sldLayoutIdLst>
  <p:timing>
    <p:tnLst>
      <p:par>
        <p:cTn id="1" dur="indefinite" restart="never" nodeType="tmRoot"/>
      </p:par>
    </p:tnLst>
  </p:timing>
  <p:hf hdr="0" ftr="0" dt="0"/>
  <p:txStyles>
    <p:titleStyle>
      <a:lvl1pPr algn="l" defTabSz="457200" rtl="0" eaLnBrk="1" latinLnBrk="0" hangingPunct="1">
        <a:spcBef>
          <a:spcPct val="0"/>
        </a:spcBef>
        <a:buNone/>
        <a:defRPr sz="2400" b="0" kern="1200">
          <a:solidFill>
            <a:schemeClr val="bg1"/>
          </a:solidFill>
          <a:latin typeface="+mj-lt"/>
          <a:ea typeface="+mj-ea"/>
          <a:cs typeface="+mj-cs"/>
        </a:defRPr>
      </a:lvl1pPr>
    </p:titleStyle>
    <p:bodyStyle>
      <a:lvl1pPr marL="0" indent="0" algn="l" defTabSz="457200" rtl="0" eaLnBrk="1" latinLnBrk="0" hangingPunct="1">
        <a:spcBef>
          <a:spcPct val="20000"/>
        </a:spcBef>
        <a:buFontTx/>
        <a:buNone/>
        <a:defRPr sz="2200" kern="1200">
          <a:solidFill>
            <a:schemeClr val="bg2"/>
          </a:solidFill>
          <a:latin typeface="+mn-lt"/>
          <a:ea typeface="+mn-ea"/>
          <a:cs typeface="+mn-cs"/>
        </a:defRPr>
      </a:lvl1pPr>
      <a:lvl2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2pPr>
      <a:lvl3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3pPr>
      <a:lvl4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4pPr>
      <a:lvl5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1.jpe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jpe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microsoft.com/office/2007/relationships/hdphoto" Target="../media/hdphoto6.wdp"/><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9.jpeg"/><Relationship Id="rId5" Type="http://schemas.microsoft.com/office/2007/relationships/hdphoto" Target="../media/hdphoto5.wdp"/><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33.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tm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wmf"/><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hevc.info/rext" TargetMode="External"/><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www.hevc.info/3dhevc" TargetMode="External"/><Relationship Id="rId5" Type="http://schemas.openxmlformats.org/officeDocument/2006/relationships/hyperlink" Target="http://www.hevc.info/mvhevc" TargetMode="External"/><Relationship Id="rId4" Type="http://schemas.openxmlformats.org/officeDocument/2006/relationships/hyperlink" Target="http://www.hevc.info/shv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free-illustrations-ls01.gatag.net/thum02/gi01a201503300800.jpg" TargetMode="External"/><Relationship Id="rId4" Type="http://schemas.openxmlformats.org/officeDocument/2006/relationships/hyperlink" Target="http://free-illustrations-ls01.gatag.net/thum02/gi01a201503290000.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7.png"/><Relationship Id="rId4" Type="http://schemas.openxmlformats.org/officeDocument/2006/relationships/image" Target="../media/image80.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9.tmp"/></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92.tmp"/></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5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4.png"/><Relationship Id="rId3" Type="http://schemas.openxmlformats.org/officeDocument/2006/relationships/image" Target="../media/image93.pn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07.png"/><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09.pn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09.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2.png"/><Relationship Id="rId3" Type="http://schemas.openxmlformats.org/officeDocument/2006/relationships/image" Target="../media/image7.png"/><Relationship Id="rId7" Type="http://schemas.openxmlformats.org/officeDocument/2006/relationships/image" Target="../media/image116.tmp"/><Relationship Id="rId12"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tm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26.tmp"/></Relationships>
</file>

<file path=ppt/slides/_rels/slide65.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28.tmp"/></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31.tmp"/></Relationships>
</file>

<file path=ppt/slides/_rels/slide69.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36.tmp"/><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37.tmp"/></Relationships>
</file>

<file path=ppt/slides/_rels/slide73.xml.rels><?xml version="1.0" encoding="UTF-8" standalone="yes"?>
<Relationships xmlns="http://schemas.openxmlformats.org/package/2006/relationships"><Relationship Id="rId3" Type="http://schemas.openxmlformats.org/officeDocument/2006/relationships/image" Target="../media/image138.tmp"/><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39.tmp"/><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39.tmp"/><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40.tmp"/><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41.tmp"/><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44.tmp"/><Relationship Id="rId5" Type="http://schemas.openxmlformats.org/officeDocument/2006/relationships/image" Target="../media/image143.tmp"/><Relationship Id="rId4" Type="http://schemas.openxmlformats.org/officeDocument/2006/relationships/image" Target="../media/image142.tmp"/></Relationships>
</file>

<file path=ppt/slides/_rels/slide78.xml.rels><?xml version="1.0" encoding="UTF-8" standalone="yes"?>
<Relationships xmlns="http://schemas.openxmlformats.org/package/2006/relationships"><Relationship Id="rId3" Type="http://schemas.openxmlformats.org/officeDocument/2006/relationships/image" Target="../media/image145.tmp"/><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46.tmp"/><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47.tmp"/><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03648" y="1887674"/>
            <a:ext cx="5472608" cy="1728192"/>
          </a:xfrm>
        </p:spPr>
        <p:txBody>
          <a:bodyPr>
            <a:noAutofit/>
          </a:bodyPr>
          <a:lstStyle/>
          <a:p>
            <a:r>
              <a:rPr kumimoji="1" lang="en-US" altLang="ja-JP" sz="2800" b="1" dirty="0" smtClean="0">
                <a:latin typeface="Calibri" panose="020F0502020204030204" pitchFamily="34" charset="0"/>
                <a:ea typeface="Meiryo UI" panose="020B0604030504040204" pitchFamily="50" charset="-128"/>
                <a:cs typeface="Meiryo UI" panose="020B0604030504040204" pitchFamily="50" charset="-128"/>
              </a:rPr>
              <a:t>9Megapixel 360-degree Camera</a:t>
            </a:r>
            <a:br>
              <a:rPr kumimoji="1" lang="en-US" altLang="ja-JP" sz="2800" b="1" dirty="0" smtClean="0">
                <a:latin typeface="Calibri" panose="020F0502020204030204" pitchFamily="34" charset="0"/>
                <a:ea typeface="Meiryo UI" panose="020B0604030504040204" pitchFamily="50" charset="-128"/>
                <a:cs typeface="Meiryo UI" panose="020B0604030504040204" pitchFamily="50" charset="-128"/>
              </a:rPr>
            </a:br>
            <a:r>
              <a:rPr kumimoji="1" lang="en-US" altLang="ja-JP" sz="2800" b="1" dirty="0" smtClean="0">
                <a:latin typeface="Calibri" panose="020F0502020204030204" pitchFamily="34" charset="0"/>
                <a:ea typeface="Meiryo UI" panose="020B0604030504040204" pitchFamily="50" charset="-128"/>
                <a:cs typeface="Meiryo UI" panose="020B0604030504040204" pitchFamily="50" charset="-128"/>
              </a:rPr>
              <a:t>for SE ver.2.00</a:t>
            </a:r>
            <a:br>
              <a:rPr kumimoji="1" lang="en-US" altLang="ja-JP" sz="2800" b="1" dirty="0" smtClean="0">
                <a:latin typeface="Calibri" panose="020F0502020204030204" pitchFamily="34" charset="0"/>
                <a:ea typeface="Meiryo UI" panose="020B0604030504040204" pitchFamily="50" charset="-128"/>
                <a:cs typeface="Meiryo UI" panose="020B0604030504040204" pitchFamily="50" charset="-128"/>
              </a:rPr>
            </a:b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
            </a:r>
            <a:b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b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
            </a:r>
            <a:b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b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Model</a:t>
            </a:r>
            <a: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WV-X4171/X4170 </a:t>
            </a:r>
            <a: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t>(</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Indoor) </a:t>
            </a:r>
            <a: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t/>
            </a:r>
            <a:b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br>
            <a: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  WV-X4571L/X4571LM </a:t>
            </a:r>
            <a: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t>(Outdoor </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Vandal)</a:t>
            </a:r>
            <a:endParaRPr kumimoji="1" lang="ja-JP" altLang="en-US" sz="2800"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3" name="サブタイトル 2"/>
          <p:cNvSpPr>
            <a:spLocks noGrp="1"/>
          </p:cNvSpPr>
          <p:nvPr>
            <p:ph type="subTitle" idx="1"/>
          </p:nvPr>
        </p:nvSpPr>
        <p:spPr>
          <a:xfrm>
            <a:off x="1301814" y="4099874"/>
            <a:ext cx="6967304" cy="974150"/>
          </a:xfrm>
        </p:spPr>
        <p:txBody>
          <a:bodyPr>
            <a:noAutofit/>
          </a:bodyPr>
          <a:lstStyle/>
          <a:p>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23</a:t>
            </a:r>
            <a:r>
              <a:rPr kumimoji="1" lang="en-US" altLang="ja-JP" baseline="30000" dirty="0" smtClean="0">
                <a:latin typeface="Calibri" panose="020F0502020204030204" pitchFamily="34" charset="0"/>
                <a:ea typeface="Meiryo UI" panose="020B0604030504040204" pitchFamily="50" charset="-128"/>
                <a:cs typeface="Meiryo UI" panose="020B0604030504040204" pitchFamily="50" charset="-128"/>
              </a:rPr>
              <a:t>rd</a:t>
            </a:r>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 Feb. 2018</a:t>
            </a:r>
            <a:endParaRPr kumimoji="1" lang="en-US" altLang="ja-JP" dirty="0">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000" dirty="0" smtClean="0">
              <a:latin typeface="Calibri" panose="020F0502020204030204" pitchFamily="34" charset="0"/>
            </a:endParaRPr>
          </a:p>
          <a:p>
            <a:r>
              <a:rPr kumimoji="1" lang="en-US" altLang="ja-JP" sz="2000" dirty="0" smtClean="0">
                <a:latin typeface="Calibri" panose="020F0502020204030204" pitchFamily="34" charset="0"/>
              </a:rPr>
              <a:t>Panasonic </a:t>
            </a:r>
            <a:r>
              <a:rPr kumimoji="1" lang="en-US" altLang="ja-JP" sz="2000" dirty="0">
                <a:latin typeface="Calibri" panose="020F0502020204030204" pitchFamily="34" charset="0"/>
              </a:rPr>
              <a:t>Corporation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950" y="3111111"/>
            <a:ext cx="2115549" cy="143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950" y="1613120"/>
            <a:ext cx="2115549" cy="144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138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a:solidFill>
                  <a:prstClr val="white"/>
                </a:solidFill>
                <a:latin typeface="Calibri" panose="020F0502020204030204" pitchFamily="34" charset="0"/>
                <a:ea typeface="Meiryo UI" pitchFamily="50" charset="-128"/>
              </a:rPr>
              <a:t>Image </a:t>
            </a:r>
            <a:r>
              <a:rPr lang="en-US" altLang="ja-JP" b="1" dirty="0" smtClean="0">
                <a:solidFill>
                  <a:prstClr val="white"/>
                </a:solidFill>
                <a:latin typeface="Calibri" panose="020F0502020204030204" pitchFamily="34" charset="0"/>
                <a:ea typeface="Meiryo UI" pitchFamily="50" charset="-128"/>
              </a:rPr>
              <a:t>Comparison: Resolution of peripheral part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4" name="角丸四角形 23"/>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 name="Rectangle 3"/>
          <p:cNvSpPr>
            <a:spLocks noChangeArrowheads="1"/>
          </p:cNvSpPr>
          <p:nvPr/>
        </p:nvSpPr>
        <p:spPr bwMode="auto">
          <a:xfrm>
            <a:off x="323528" y="771555"/>
            <a:ext cx="8568952"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New camera can provide clear face image even 9m ahead.</a:t>
            </a:r>
          </a:p>
        </p:txBody>
      </p:sp>
      <p:sp>
        <p:nvSpPr>
          <p:cNvPr id="25"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10</a:t>
            </a:fld>
            <a:endParaRPr lang="en-US" sz="1000" dirty="0">
              <a:latin typeface="Calibri" panose="020F0502020204030204" pitchFamily="34" charset="0"/>
            </a:endParaRPr>
          </a:p>
        </p:txBody>
      </p:sp>
      <p:sp>
        <p:nvSpPr>
          <p:cNvPr id="31" name="テキスト ボックス 91"/>
          <p:cNvSpPr txBox="1">
            <a:spLocks noChangeArrowheads="1"/>
          </p:cNvSpPr>
          <p:nvPr/>
        </p:nvSpPr>
        <p:spPr bwMode="auto">
          <a:xfrm>
            <a:off x="5286151" y="1293333"/>
            <a:ext cx="3106734" cy="307777"/>
          </a:xfrm>
          <a:prstGeom prst="rect">
            <a:avLst/>
          </a:prstGeom>
          <a:solidFill>
            <a:schemeClr val="tx1">
              <a:lumMod val="60000"/>
              <a:lumOff val="40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 (New 9MP)</a:t>
            </a:r>
            <a:endParaRPr lang="ja-JP" altLang="en-US"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テキスト ボックス 91"/>
          <p:cNvSpPr txBox="1">
            <a:spLocks noChangeArrowheads="1"/>
          </p:cNvSpPr>
          <p:nvPr/>
        </p:nvSpPr>
        <p:spPr bwMode="auto">
          <a:xfrm>
            <a:off x="773692" y="1252299"/>
            <a:ext cx="3189760" cy="307777"/>
          </a:xfrm>
          <a:prstGeom prst="rect">
            <a:avLst/>
          </a:prstGeom>
          <a:solidFill>
            <a:schemeClr val="bg1">
              <a:lumMod val="75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WV-SFN480 (Existing 9MP)</a:t>
            </a:r>
            <a:endPar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7" name="二等辺三角形 36"/>
          <p:cNvSpPr/>
          <p:nvPr/>
        </p:nvSpPr>
        <p:spPr>
          <a:xfrm rot="16200000" flipV="1">
            <a:off x="3983714" y="2293392"/>
            <a:ext cx="1518547" cy="658810"/>
          </a:xfrm>
          <a:prstGeom prst="triangle">
            <a:avLst/>
          </a:prstGeom>
          <a:solidFill>
            <a:schemeClr val="bg1">
              <a:lumMod val="65000"/>
            </a:schemeClr>
          </a:solidFill>
          <a:ln>
            <a:noFill/>
          </a:ln>
          <a:effectLst/>
          <a:extLst/>
        </p:spPr>
        <p:txBody>
          <a:bodyPr wrap="none" lIns="72000" rIns="72000" anchor="ctr"/>
          <a:lstStyle/>
          <a:p>
            <a:pPr defTabSz="361950">
              <a:defRPr/>
            </a:pPr>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277574" y="4741625"/>
            <a:ext cx="1414170" cy="338554"/>
          </a:xfrm>
          <a:prstGeom prst="rect">
            <a:avLst/>
          </a:prstGeom>
          <a:noFill/>
        </p:spPr>
        <p:txBody>
          <a:bodyPr wrap="none" rtlCol="0">
            <a:spAutoFit/>
          </a:bodyPr>
          <a:lstStyle/>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Camera height: 3.0m</a:t>
            </a:r>
          </a:p>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Illuminance: Approx. 800lx </a:t>
            </a:r>
            <a:endParaRPr lang="ja-JP" altLang="en-US" sz="8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4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4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46"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73692" y="1558024"/>
            <a:ext cx="3155671" cy="3155671"/>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p:cNvSpPr/>
          <p:nvPr/>
        </p:nvSpPr>
        <p:spPr>
          <a:xfrm>
            <a:off x="2286000" y="1626919"/>
            <a:ext cx="146533" cy="17322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49" name="正方形/長方形 48"/>
          <p:cNvSpPr/>
          <p:nvPr/>
        </p:nvSpPr>
        <p:spPr>
          <a:xfrm>
            <a:off x="1874736" y="1644060"/>
            <a:ext cx="391195" cy="2217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50" name="直線矢印コネクタ 49"/>
          <p:cNvCxnSpPr/>
          <p:nvPr/>
        </p:nvCxnSpPr>
        <p:spPr>
          <a:xfrm flipH="1" flipV="1">
            <a:off x="2356992" y="1821180"/>
            <a:ext cx="1" cy="157079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11" t="14034" r="29334" b="45386"/>
          <a:stretch/>
        </p:blipFill>
        <p:spPr bwMode="auto">
          <a:xfrm>
            <a:off x="2956955" y="1567543"/>
            <a:ext cx="1003465" cy="985652"/>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018" b="45133"/>
          <a:stretch/>
        </p:blipFill>
        <p:spPr bwMode="auto">
          <a:xfrm>
            <a:off x="2544227" y="2624447"/>
            <a:ext cx="1419225" cy="1419102"/>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3" name="正方形/長方形 52"/>
          <p:cNvSpPr/>
          <p:nvPr/>
        </p:nvSpPr>
        <p:spPr>
          <a:xfrm>
            <a:off x="3671929" y="1566855"/>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4" name="正方形/長方形 53"/>
          <p:cNvSpPr/>
          <p:nvPr/>
        </p:nvSpPr>
        <p:spPr>
          <a:xfrm>
            <a:off x="3675887" y="2639603"/>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6</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5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5286151" y="1600079"/>
            <a:ext cx="3106733" cy="3106733"/>
          </a:xfrm>
          <a:prstGeom prst="rect">
            <a:avLst/>
          </a:prstGeom>
          <a:noFill/>
          <a:extLst>
            <a:ext uri="{909E8E84-426E-40DD-AFC4-6F175D3DCCD1}">
              <a14:hiddenFill xmlns:a14="http://schemas.microsoft.com/office/drawing/2010/main">
                <a:solidFill>
                  <a:srgbClr val="FFFFFF"/>
                </a:solidFill>
              </a14:hiddenFill>
            </a:ext>
          </a:extLst>
        </p:spPr>
      </p:pic>
      <p:sp>
        <p:nvSpPr>
          <p:cNvPr id="56" name="正方形/長方形 55"/>
          <p:cNvSpPr/>
          <p:nvPr/>
        </p:nvSpPr>
        <p:spPr>
          <a:xfrm>
            <a:off x="6691744" y="1674193"/>
            <a:ext cx="172901" cy="200643"/>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57" name="正方形/長方形 56"/>
          <p:cNvSpPr/>
          <p:nvPr/>
        </p:nvSpPr>
        <p:spPr>
          <a:xfrm>
            <a:off x="6966084" y="1692817"/>
            <a:ext cx="391195" cy="2217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58" name="直線矢印コネクタ 57"/>
          <p:cNvCxnSpPr/>
          <p:nvPr/>
        </p:nvCxnSpPr>
        <p:spPr>
          <a:xfrm flipH="1" flipV="1">
            <a:off x="6752205" y="1953066"/>
            <a:ext cx="1" cy="157079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9" name="Picture 6"/>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rcRect b="51728"/>
          <a:stretch/>
        </p:blipFill>
        <p:spPr bwMode="auto">
          <a:xfrm>
            <a:off x="5319384" y="1625890"/>
            <a:ext cx="1076325" cy="1016144"/>
          </a:xfrm>
          <a:prstGeom prst="rect">
            <a:avLst/>
          </a:prstGeom>
          <a:noFill/>
          <a:ln w="127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7"/>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val="0"/>
              </a:ext>
            </a:extLst>
          </a:blip>
          <a:srcRect l="8848" b="47694"/>
          <a:stretch/>
        </p:blipFill>
        <p:spPr bwMode="auto">
          <a:xfrm>
            <a:off x="5313222" y="2667639"/>
            <a:ext cx="1319699" cy="1464747"/>
          </a:xfrm>
          <a:prstGeom prst="rect">
            <a:avLst/>
          </a:prstGeom>
          <a:noFill/>
          <a:ln w="127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61" name="正方形/長方形 60"/>
          <p:cNvSpPr/>
          <p:nvPr/>
        </p:nvSpPr>
        <p:spPr>
          <a:xfrm>
            <a:off x="5336454" y="1633922"/>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2" name="正方形/長方形 61"/>
          <p:cNvSpPr/>
          <p:nvPr/>
        </p:nvSpPr>
        <p:spPr>
          <a:xfrm>
            <a:off x="5330515" y="2714587"/>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6</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9843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a:solidFill>
                  <a:prstClr val="white"/>
                </a:solidFill>
                <a:latin typeface="Calibri" panose="020F0502020204030204" pitchFamily="34" charset="0"/>
                <a:ea typeface="Meiryo UI" pitchFamily="50" charset="-128"/>
              </a:rPr>
              <a:t>Image </a:t>
            </a:r>
            <a:r>
              <a:rPr lang="en-US" altLang="ja-JP" b="1" dirty="0" smtClean="0">
                <a:solidFill>
                  <a:prstClr val="white"/>
                </a:solidFill>
                <a:latin typeface="Calibri" panose="020F0502020204030204" pitchFamily="34" charset="0"/>
                <a:ea typeface="Meiryo UI" pitchFamily="50" charset="-128"/>
              </a:rPr>
              <a:t>Comparison: Resolution of peripheral part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4" name="角丸四角形 23"/>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 name="Rectangle 3"/>
          <p:cNvSpPr>
            <a:spLocks noChangeArrowheads="1"/>
          </p:cNvSpPr>
          <p:nvPr/>
        </p:nvSpPr>
        <p:spPr bwMode="auto">
          <a:xfrm>
            <a:off x="323528" y="771555"/>
            <a:ext cx="8568952"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Comparison with 5M 360-deg. camera</a:t>
            </a:r>
          </a:p>
        </p:txBody>
      </p:sp>
      <p:sp>
        <p:nvSpPr>
          <p:cNvPr id="25"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11</a:t>
            </a:fld>
            <a:endParaRPr lang="en-US" sz="1000" dirty="0">
              <a:latin typeface="Calibri" panose="020F0502020204030204" pitchFamily="34" charset="0"/>
            </a:endParaRPr>
          </a:p>
        </p:txBody>
      </p:sp>
      <p:sp>
        <p:nvSpPr>
          <p:cNvPr id="31" name="テキスト ボックス 91"/>
          <p:cNvSpPr txBox="1">
            <a:spLocks noChangeArrowheads="1"/>
          </p:cNvSpPr>
          <p:nvPr/>
        </p:nvSpPr>
        <p:spPr bwMode="auto">
          <a:xfrm>
            <a:off x="5286151" y="1281609"/>
            <a:ext cx="3106734" cy="307777"/>
          </a:xfrm>
          <a:prstGeom prst="rect">
            <a:avLst/>
          </a:prstGeom>
          <a:solidFill>
            <a:schemeClr val="tx1">
              <a:lumMod val="60000"/>
              <a:lumOff val="40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 (New 9MP)</a:t>
            </a:r>
            <a:endParaRPr lang="ja-JP" altLang="en-US"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テキスト ボックス 91"/>
          <p:cNvSpPr txBox="1">
            <a:spLocks noChangeArrowheads="1"/>
          </p:cNvSpPr>
          <p:nvPr/>
        </p:nvSpPr>
        <p:spPr bwMode="auto">
          <a:xfrm>
            <a:off x="779554" y="1252299"/>
            <a:ext cx="3149809" cy="307777"/>
          </a:xfrm>
          <a:prstGeom prst="rect">
            <a:avLst/>
          </a:prstGeom>
          <a:solidFill>
            <a:schemeClr val="bg1">
              <a:lumMod val="75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WV-S4150 (5M 360-deg. camera)</a:t>
            </a:r>
            <a:endPar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7" name="二等辺三角形 36"/>
          <p:cNvSpPr/>
          <p:nvPr/>
        </p:nvSpPr>
        <p:spPr>
          <a:xfrm rot="16200000" flipV="1">
            <a:off x="3983714" y="2293392"/>
            <a:ext cx="1518547" cy="658810"/>
          </a:xfrm>
          <a:prstGeom prst="triangle">
            <a:avLst/>
          </a:prstGeom>
          <a:solidFill>
            <a:schemeClr val="bg1">
              <a:lumMod val="65000"/>
            </a:schemeClr>
          </a:solidFill>
          <a:ln>
            <a:noFill/>
          </a:ln>
          <a:effectLst/>
          <a:extLst/>
        </p:spPr>
        <p:txBody>
          <a:bodyPr wrap="none" lIns="72000" rIns="72000" anchor="ctr"/>
          <a:lstStyle/>
          <a:p>
            <a:pPr defTabSz="361950">
              <a:defRPr/>
            </a:pPr>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286151" y="4737035"/>
            <a:ext cx="1414170" cy="338554"/>
          </a:xfrm>
          <a:prstGeom prst="rect">
            <a:avLst/>
          </a:prstGeom>
          <a:noFill/>
        </p:spPr>
        <p:txBody>
          <a:bodyPr wrap="none" rtlCol="0">
            <a:spAutoFit/>
          </a:bodyPr>
          <a:lstStyle/>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Camera height: 3.0m</a:t>
            </a:r>
          </a:p>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Illuminance: Approx. 800lx </a:t>
            </a:r>
            <a:endParaRPr lang="ja-JP" altLang="en-US" sz="8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pic>
        <p:nvPicPr>
          <p:cNvPr id="33"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73692" y="1558024"/>
            <a:ext cx="3155671" cy="3155671"/>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2251996" y="1747120"/>
            <a:ext cx="214540" cy="30688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35" name="正方形/長方形 34"/>
          <p:cNvSpPr/>
          <p:nvPr/>
        </p:nvSpPr>
        <p:spPr>
          <a:xfrm>
            <a:off x="1853955" y="1817235"/>
            <a:ext cx="391195" cy="2217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6</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36" name="直線矢印コネクタ 35"/>
          <p:cNvCxnSpPr>
            <a:endCxn id="34" idx="2"/>
          </p:cNvCxnSpPr>
          <p:nvPr/>
        </p:nvCxnSpPr>
        <p:spPr>
          <a:xfrm flipV="1">
            <a:off x="2356995" y="2054005"/>
            <a:ext cx="2271" cy="133797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3675887" y="2639603"/>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6</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20" t="4566" r="25412" b="57864"/>
          <a:stretch/>
        </p:blipFill>
        <p:spPr bwMode="auto">
          <a:xfrm>
            <a:off x="2618509" y="2549235"/>
            <a:ext cx="1600200" cy="1503219"/>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0" name="正方形/長方形 39"/>
          <p:cNvSpPr/>
          <p:nvPr/>
        </p:nvSpPr>
        <p:spPr>
          <a:xfrm>
            <a:off x="4032148" y="2723710"/>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6</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4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5286151" y="1582493"/>
            <a:ext cx="3106733" cy="3106733"/>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p:cNvSpPr/>
          <p:nvPr/>
        </p:nvSpPr>
        <p:spPr>
          <a:xfrm>
            <a:off x="6691744" y="1656607"/>
            <a:ext cx="172901" cy="200643"/>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48" name="正方形/長方形 47"/>
          <p:cNvSpPr/>
          <p:nvPr/>
        </p:nvSpPr>
        <p:spPr>
          <a:xfrm>
            <a:off x="6966084" y="1675231"/>
            <a:ext cx="391195" cy="2217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63" name="直線矢印コネクタ 62"/>
          <p:cNvCxnSpPr/>
          <p:nvPr/>
        </p:nvCxnSpPr>
        <p:spPr>
          <a:xfrm flipH="1" flipV="1">
            <a:off x="6752205" y="1935480"/>
            <a:ext cx="1" cy="157079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64" name="Picture 6"/>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rcRect b="51728"/>
          <a:stretch/>
        </p:blipFill>
        <p:spPr bwMode="auto">
          <a:xfrm>
            <a:off x="5319384" y="1608304"/>
            <a:ext cx="1076325" cy="1016144"/>
          </a:xfrm>
          <a:prstGeom prst="rect">
            <a:avLst/>
          </a:prstGeom>
          <a:noFill/>
          <a:ln w="127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rcRect l="8848" b="47694"/>
          <a:stretch/>
        </p:blipFill>
        <p:spPr bwMode="auto">
          <a:xfrm>
            <a:off x="5313222" y="2650053"/>
            <a:ext cx="1319699" cy="1464747"/>
          </a:xfrm>
          <a:prstGeom prst="rect">
            <a:avLst/>
          </a:prstGeom>
          <a:noFill/>
          <a:ln w="127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66" name="正方形/長方形 65"/>
          <p:cNvSpPr/>
          <p:nvPr/>
        </p:nvSpPr>
        <p:spPr>
          <a:xfrm>
            <a:off x="5336454" y="1616336"/>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7" name="正方形/長方形 66"/>
          <p:cNvSpPr/>
          <p:nvPr/>
        </p:nvSpPr>
        <p:spPr>
          <a:xfrm>
            <a:off x="5330515" y="2697001"/>
            <a:ext cx="276285" cy="257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none" lIns="36000" tIns="36000" rIns="36000" bIns="36000" rtlCol="0" anchor="ctr">
            <a:spAutoFit/>
          </a:bodyP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6</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53002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 name="Rectangle 3"/>
          <p:cNvSpPr>
            <a:spLocks noChangeArrowheads="1"/>
          </p:cNvSpPr>
          <p:nvPr/>
        </p:nvSpPr>
        <p:spPr bwMode="auto">
          <a:xfrm>
            <a:off x="323528" y="771555"/>
            <a:ext cx="8568952"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Min. Illuminance specification is 0.3lx same as existing 9M.</a:t>
            </a:r>
          </a:p>
        </p:txBody>
      </p:sp>
      <p:sp>
        <p:nvSpPr>
          <p:cNvPr id="25"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12</a:t>
            </a:fld>
            <a:endParaRPr lang="en-US" sz="1000" dirty="0">
              <a:latin typeface="Calibri" panose="020F0502020204030204" pitchFamily="34" charset="0"/>
            </a:endParaRPr>
          </a:p>
        </p:txBody>
      </p:sp>
      <p:sp>
        <p:nvSpPr>
          <p:cNvPr id="30" name="テキスト ボックス 91"/>
          <p:cNvSpPr txBox="1">
            <a:spLocks noChangeArrowheads="1"/>
          </p:cNvSpPr>
          <p:nvPr/>
        </p:nvSpPr>
        <p:spPr bwMode="auto">
          <a:xfrm>
            <a:off x="935181" y="1155563"/>
            <a:ext cx="2931094" cy="492443"/>
          </a:xfrm>
          <a:prstGeom prst="rect">
            <a:avLst/>
          </a:prstGeom>
          <a:solidFill>
            <a:schemeClr val="bg1">
              <a:lumMod val="75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WV-SFN480 (Existing model)</a:t>
            </a:r>
          </a:p>
          <a:p>
            <a:pPr eaLnBrk="1" hangingPunct="1"/>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Min. Illuminance Specification: 0.3lx</a:t>
            </a:r>
            <a:endParaRPr lang="ja-JP" altLang="en-US"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1" name="テキスト ボックス 91"/>
          <p:cNvSpPr txBox="1">
            <a:spLocks noChangeArrowheads="1"/>
          </p:cNvSpPr>
          <p:nvPr/>
        </p:nvSpPr>
        <p:spPr bwMode="auto">
          <a:xfrm>
            <a:off x="5347873" y="1189970"/>
            <a:ext cx="3138037" cy="492443"/>
          </a:xfrm>
          <a:prstGeom prst="rect">
            <a:avLst/>
          </a:prstGeom>
          <a:solidFill>
            <a:schemeClr val="tx1">
              <a:lumMod val="60000"/>
              <a:lumOff val="40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 (New 9MP)</a:t>
            </a:r>
          </a:p>
          <a:p>
            <a:pPr eaLnBrk="1" hangingPunct="1"/>
            <a:r>
              <a:rPr lang="en-US" altLang="ja-JP" sz="12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Min. Illuminance Specification: 0.3lx</a:t>
            </a:r>
            <a:endParaRPr lang="ja-JP" altLang="en-US" sz="12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4" name="二等辺三角形 43"/>
          <p:cNvSpPr/>
          <p:nvPr/>
        </p:nvSpPr>
        <p:spPr>
          <a:xfrm rot="16200000" flipV="1">
            <a:off x="3913370" y="2719524"/>
            <a:ext cx="1518547" cy="658810"/>
          </a:xfrm>
          <a:prstGeom prst="triangle">
            <a:avLst/>
          </a:prstGeom>
          <a:solidFill>
            <a:schemeClr val="bg1">
              <a:lumMod val="65000"/>
            </a:schemeClr>
          </a:solidFill>
          <a:ln>
            <a:noFill/>
          </a:ln>
          <a:effectLst/>
          <a:extLst/>
        </p:spPr>
        <p:txBody>
          <a:bodyPr wrap="none" lIns="72000" rIns="72000" anchor="ctr"/>
          <a:lstStyle/>
          <a:p>
            <a:pPr defTabSz="361950">
              <a:defRPr/>
            </a:pPr>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346086" y="4754393"/>
            <a:ext cx="1459054" cy="215444"/>
          </a:xfrm>
          <a:prstGeom prst="rect">
            <a:avLst/>
          </a:prstGeom>
          <a:noFill/>
        </p:spPr>
        <p:txBody>
          <a:bodyPr wrap="none" rtlCol="0">
            <a:spAutoFit/>
          </a:bodyPr>
          <a:lstStyle/>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Shooting environment: 0.5lx</a:t>
            </a:r>
            <a:endParaRPr lang="ja-JP" altLang="en-US" sz="8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7" name="タイトル 1"/>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a:solidFill>
                  <a:prstClr val="white"/>
                </a:solidFill>
                <a:latin typeface="Calibri" panose="020F0502020204030204" pitchFamily="34" charset="0"/>
                <a:ea typeface="Meiryo UI" pitchFamily="50" charset="-128"/>
              </a:rPr>
              <a:t>Image </a:t>
            </a:r>
            <a:r>
              <a:rPr lang="en-US" altLang="ja-JP" b="1" dirty="0" smtClean="0">
                <a:solidFill>
                  <a:prstClr val="white"/>
                </a:solidFill>
                <a:latin typeface="Calibri" panose="020F0502020204030204" pitchFamily="34" charset="0"/>
                <a:ea typeface="Meiryo UI" pitchFamily="50" charset="-128"/>
              </a:rPr>
              <a:t>Comparison: Low Illuminance</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35" name="Picture 3" descr="C:\Users\6749818\Desktop\360\9M\1214_取得画像\ATW\ハロゲン_0.3lx＿SDOFF\Resize\480_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9" t="1335" r="812" b="117"/>
          <a:stretch/>
        </p:blipFill>
        <p:spPr bwMode="auto">
          <a:xfrm rot="10800000">
            <a:off x="935182" y="1669473"/>
            <a:ext cx="2923309" cy="297872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36" name="正方形/長方形 35"/>
          <p:cNvSpPr/>
          <p:nvPr/>
        </p:nvSpPr>
        <p:spPr>
          <a:xfrm>
            <a:off x="2138075" y="1803258"/>
            <a:ext cx="452725" cy="3580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prstClr val="white"/>
              </a:solidFill>
            </a:endParaRPr>
          </a:p>
        </p:txBody>
      </p:sp>
      <p:cxnSp>
        <p:nvCxnSpPr>
          <p:cNvPr id="37" name="直線矢印コネクタ 36"/>
          <p:cNvCxnSpPr>
            <a:stCxn id="36" idx="2"/>
            <a:endCxn id="38" idx="2"/>
          </p:cNvCxnSpPr>
          <p:nvPr/>
        </p:nvCxnSpPr>
        <p:spPr>
          <a:xfrm flipH="1">
            <a:off x="1934146" y="2161310"/>
            <a:ext cx="430292" cy="120534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Picture 3" descr="C:\Users\6749818\Desktop\360\9M\1214_取得画像\ATW\ハロゲン_0.3lx＿SDOFF\Resize\480_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355" t="83389" r="39777" b="5617"/>
          <a:stretch/>
        </p:blipFill>
        <p:spPr bwMode="auto">
          <a:xfrm rot="10800000">
            <a:off x="972694" y="3366650"/>
            <a:ext cx="1922905" cy="1260764"/>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39" name="Picture 2" descr="C:\Users\6749818\Desktop\360\9M\1214_取得画像\ATW\ハロゲン_0.3lx＿SDOFF\Resize\4171_R.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381" t="4993" r="204" b="560"/>
          <a:stretch/>
        </p:blipFill>
        <p:spPr bwMode="auto">
          <a:xfrm rot="10800000">
            <a:off x="5354781" y="1704109"/>
            <a:ext cx="3131129" cy="2992580"/>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cxnSp>
        <p:nvCxnSpPr>
          <p:cNvPr id="40" name="直線矢印コネクタ 39"/>
          <p:cNvCxnSpPr>
            <a:stCxn id="43" idx="2"/>
          </p:cNvCxnSpPr>
          <p:nvPr/>
        </p:nvCxnSpPr>
        <p:spPr>
          <a:xfrm flipH="1">
            <a:off x="6393874" y="2327564"/>
            <a:ext cx="36873" cy="955963"/>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2" name="Picture 2" descr="C:\Users\6749818\Desktop\360\9M\1214_取得画像\ATW\ハロゲン_0.3lx＿SDOFF\Resize\4171_R.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56209" t="79412" r="25583" b="8628"/>
          <a:stretch/>
        </p:blipFill>
        <p:spPr bwMode="auto">
          <a:xfrm rot="10800000">
            <a:off x="5412695" y="3297382"/>
            <a:ext cx="2075687" cy="1371600"/>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sp>
        <p:nvSpPr>
          <p:cNvPr id="43" name="正方形/長方形 42"/>
          <p:cNvSpPr/>
          <p:nvPr/>
        </p:nvSpPr>
        <p:spPr>
          <a:xfrm>
            <a:off x="6204384" y="1969512"/>
            <a:ext cx="452725" cy="358052"/>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rgbClr val="0000FF"/>
              </a:solidFill>
            </a:endParaRPr>
          </a:p>
        </p:txBody>
      </p:sp>
    </p:spTree>
    <p:extLst>
      <p:ext uri="{BB962C8B-B14F-4D97-AF65-F5344CB8AC3E}">
        <p14:creationId xmlns:p14="http://schemas.microsoft.com/office/powerpoint/2010/main" val="270217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75556" y="159482"/>
            <a:ext cx="7674860" cy="525309"/>
          </a:xfrm>
        </p:spPr>
        <p:txBody>
          <a:bodyPr vert="horz" lIns="91440" tIns="45720" rIns="91440" bIns="45720" rtlCol="0" anchor="ctr">
            <a:normAutofit/>
          </a:bodyPr>
          <a:lstStyle/>
          <a:p>
            <a:r>
              <a:rPr lang="en-US" altLang="ja-JP" b="1" dirty="0">
                <a:solidFill>
                  <a:prstClr val="white"/>
                </a:solidFill>
                <a:latin typeface="Calibri" panose="020F0502020204030204" pitchFamily="34" charset="0"/>
                <a:ea typeface="Meiryo UI" pitchFamily="50" charset="-128"/>
              </a:rPr>
              <a:t>Image Comparison: </a:t>
            </a:r>
            <a:r>
              <a:rPr lang="en-US" altLang="ja-JP" b="1" dirty="0" smtClean="0">
                <a:solidFill>
                  <a:prstClr val="white"/>
                </a:solidFill>
                <a:latin typeface="Calibri" panose="020F0502020204030204" pitchFamily="34" charset="0"/>
                <a:ea typeface="Meiryo UI" pitchFamily="50" charset="-128"/>
              </a:rPr>
              <a:t>Super Dynamic</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7" name="角丸四角形 46"/>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8"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13</a:t>
            </a:fld>
            <a:endParaRPr lang="en-US" sz="1000" dirty="0">
              <a:solidFill>
                <a:prstClr val="white"/>
              </a:solidFill>
              <a:latin typeface="Calibri" panose="020F0502020204030204" pitchFamily="34" charset="0"/>
            </a:endParaRPr>
          </a:p>
        </p:txBody>
      </p:sp>
      <p:sp>
        <p:nvSpPr>
          <p:cNvPr id="38" name="Rectangle 3"/>
          <p:cNvSpPr>
            <a:spLocks noChangeArrowheads="1"/>
          </p:cNvSpPr>
          <p:nvPr/>
        </p:nvSpPr>
        <p:spPr bwMode="auto">
          <a:xfrm>
            <a:off x="323528" y="735551"/>
            <a:ext cx="8568952"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Implement Super Dynamic: 108 dB</a:t>
            </a:r>
          </a:p>
        </p:txBody>
      </p:sp>
      <p:sp>
        <p:nvSpPr>
          <p:cNvPr id="72" name="二等辺三角形 71"/>
          <p:cNvSpPr/>
          <p:nvPr/>
        </p:nvSpPr>
        <p:spPr>
          <a:xfrm rot="16200000" flipV="1">
            <a:off x="3710597" y="2739924"/>
            <a:ext cx="1915264" cy="543047"/>
          </a:xfrm>
          <a:prstGeom prst="triangle">
            <a:avLst/>
          </a:prstGeom>
          <a:solidFill>
            <a:schemeClr val="bg1">
              <a:lumMod val="65000"/>
            </a:schemeClr>
          </a:solidFill>
          <a:ln>
            <a:noFill/>
          </a:ln>
          <a:effectLst/>
          <a:extLst/>
        </p:spPr>
        <p:txBody>
          <a:bodyPr wrap="none" lIns="72000" rIns="72000" anchor="ctr"/>
          <a:lstStyle/>
          <a:p>
            <a:pPr defTabSz="361950">
              <a:defRPr/>
            </a:pPr>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73" name="テキスト ボックス 91"/>
          <p:cNvSpPr txBox="1">
            <a:spLocks noChangeArrowheads="1"/>
          </p:cNvSpPr>
          <p:nvPr/>
        </p:nvSpPr>
        <p:spPr bwMode="auto">
          <a:xfrm>
            <a:off x="842969" y="1281549"/>
            <a:ext cx="3059364" cy="307777"/>
          </a:xfrm>
          <a:prstGeom prst="rect">
            <a:avLst/>
          </a:prstGeom>
          <a:solidFill>
            <a:schemeClr val="bg1">
              <a:lumMod val="75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WV-SFN480 (Existing model)</a:t>
            </a:r>
            <a:endPar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4" name="テキスト ボックス 91"/>
          <p:cNvSpPr txBox="1">
            <a:spLocks noChangeArrowheads="1"/>
          </p:cNvSpPr>
          <p:nvPr/>
        </p:nvSpPr>
        <p:spPr bwMode="auto">
          <a:xfrm>
            <a:off x="5404876" y="1271274"/>
            <a:ext cx="3064862" cy="307777"/>
          </a:xfrm>
          <a:prstGeom prst="rect">
            <a:avLst/>
          </a:prstGeom>
          <a:solidFill>
            <a:schemeClr val="tx1">
              <a:lumMod val="60000"/>
              <a:lumOff val="40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 (New 9MP)</a:t>
            </a:r>
          </a:p>
        </p:txBody>
      </p:sp>
      <p:sp>
        <p:nvSpPr>
          <p:cNvPr id="2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30780" y="1594656"/>
            <a:ext cx="3071553" cy="3088178"/>
          </a:xfrm>
          <a:prstGeom prst="rect">
            <a:avLst/>
          </a:prstGeom>
        </p:spPr>
      </p:pic>
      <p:sp>
        <p:nvSpPr>
          <p:cNvPr id="30" name="正方形/長方形 29"/>
          <p:cNvSpPr/>
          <p:nvPr/>
        </p:nvSpPr>
        <p:spPr>
          <a:xfrm>
            <a:off x="2465941" y="1601407"/>
            <a:ext cx="997695" cy="691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0" name="テキスト ボックス 69"/>
          <p:cNvSpPr txBox="1"/>
          <p:nvPr/>
        </p:nvSpPr>
        <p:spPr>
          <a:xfrm>
            <a:off x="894631" y="4390314"/>
            <a:ext cx="2956399" cy="261610"/>
          </a:xfrm>
          <a:prstGeom prst="rect">
            <a:avLst/>
          </a:prstGeom>
          <a:solidFill>
            <a:schemeClr val="bg1"/>
          </a:solidFill>
        </p:spPr>
        <p:txBody>
          <a:bodyPr wrap="square" rtlCol="0">
            <a:spAutoFit/>
          </a:bodyPr>
          <a:lstStyle/>
          <a:p>
            <a:r>
              <a:rPr lang="en-US" altLang="ja-JP"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Dynamic range: 84db (Reference)</a:t>
            </a:r>
            <a:endParaRPr lang="ja-JP" altLang="en-US" sz="105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吹き出し 1"/>
          <p:cNvSpPr/>
          <p:nvPr/>
        </p:nvSpPr>
        <p:spPr>
          <a:xfrm>
            <a:off x="1037493" y="2019212"/>
            <a:ext cx="1308056" cy="415633"/>
          </a:xfrm>
          <a:prstGeom prst="wedgeRoundRectCallout">
            <a:avLst>
              <a:gd name="adj1" fmla="val 66284"/>
              <a:gd name="adj2" fmla="val -4778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00" dirty="0" smtClean="0">
                <a:solidFill>
                  <a:srgbClr val="FF0000"/>
                </a:solidFill>
                <a:effectLst/>
                <a:latin typeface="Calibri" panose="020F0502020204030204" pitchFamily="34" charset="0"/>
              </a:rPr>
              <a:t>Outside the window white jump</a:t>
            </a:r>
            <a:endParaRPr kumimoji="1" lang="ja-JP" altLang="en-US" sz="1000" dirty="0">
              <a:solidFill>
                <a:srgbClr val="FF0000"/>
              </a:solidFill>
              <a:effectLst/>
              <a:latin typeface="Calibri" panose="020F0502020204030204" pitchFamily="34" charset="0"/>
            </a:endParaRPr>
          </a:p>
        </p:txBody>
      </p:sp>
      <p:pic>
        <p:nvPicPr>
          <p:cNvPr id="31" name="図 3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rot="10800000">
            <a:off x="5398185" y="1585064"/>
            <a:ext cx="3071553" cy="3088178"/>
          </a:xfrm>
          <a:prstGeom prst="rect">
            <a:avLst/>
          </a:prstGeom>
        </p:spPr>
      </p:pic>
      <p:sp>
        <p:nvSpPr>
          <p:cNvPr id="34" name="正方形/長方形 33"/>
          <p:cNvSpPr/>
          <p:nvPr/>
        </p:nvSpPr>
        <p:spPr>
          <a:xfrm>
            <a:off x="6830129" y="1598741"/>
            <a:ext cx="1170130" cy="648072"/>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1" name="テキスト ボックス 70"/>
          <p:cNvSpPr txBox="1"/>
          <p:nvPr/>
        </p:nvSpPr>
        <p:spPr>
          <a:xfrm>
            <a:off x="5431153" y="4379514"/>
            <a:ext cx="2991878" cy="261610"/>
          </a:xfrm>
          <a:prstGeom prst="rect">
            <a:avLst/>
          </a:prstGeom>
          <a:solidFill>
            <a:schemeClr val="bg1"/>
          </a:solidFill>
        </p:spPr>
        <p:txBody>
          <a:bodyPr wrap="square" rtlCol="0">
            <a:spAutoFit/>
          </a:bodyPr>
          <a:lstStyle/>
          <a:p>
            <a:r>
              <a:rPr lang="en-US" altLang="ja-JP"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Dynamic range:</a:t>
            </a:r>
            <a:r>
              <a:rPr lang="ja-JP" altLang="en-US"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108db</a:t>
            </a:r>
            <a:endParaRPr lang="ja-JP" altLang="en-US" sz="105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 name="角丸四角形吹き出し 34"/>
          <p:cNvSpPr/>
          <p:nvPr/>
        </p:nvSpPr>
        <p:spPr>
          <a:xfrm>
            <a:off x="7696202" y="2379428"/>
            <a:ext cx="1049214" cy="415633"/>
          </a:xfrm>
          <a:prstGeom prst="wedgeRoundRectCallout">
            <a:avLst>
              <a:gd name="adj1" fmla="val -35437"/>
              <a:gd name="adj2" fmla="val -8868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00" dirty="0" smtClean="0">
                <a:solidFill>
                  <a:schemeClr val="tx1"/>
                </a:solidFill>
                <a:effectLst/>
                <a:latin typeface="Calibri" panose="020F0502020204030204" pitchFamily="34" charset="0"/>
              </a:rPr>
              <a:t>Visible outside the window</a:t>
            </a:r>
            <a:endParaRPr kumimoji="1" lang="ja-JP" altLang="en-US" sz="100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840583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a:solidFill>
                  <a:prstClr val="white"/>
                </a:solidFill>
                <a:latin typeface="Calibri" panose="020F0502020204030204" pitchFamily="34" charset="0"/>
                <a:ea typeface="Meiryo UI" pitchFamily="50" charset="-128"/>
              </a:rPr>
              <a:t>Image Comparison</a:t>
            </a:r>
            <a:r>
              <a:rPr lang="en-US" altLang="ja-JP" b="1" dirty="0" smtClean="0">
                <a:solidFill>
                  <a:prstClr val="white"/>
                </a:solidFill>
                <a:latin typeface="Calibri" panose="020F0502020204030204" pitchFamily="34" charset="0"/>
                <a:ea typeface="Meiryo UI" pitchFamily="50" charset="-128"/>
              </a:rPr>
              <a:t>: </a:t>
            </a:r>
            <a:r>
              <a:rPr lang="en-US" altLang="ja-JP" b="1" dirty="0">
                <a:solidFill>
                  <a:prstClr val="white"/>
                </a:solidFill>
                <a:latin typeface="Calibri" panose="020F0502020204030204" pitchFamily="34" charset="0"/>
                <a:ea typeface="Meiryo UI" pitchFamily="50" charset="-128"/>
              </a:rPr>
              <a:t>iA (Intelligent Auto)</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4" name="角丸四角形 43"/>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6"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14</a:t>
            </a:fld>
            <a:endParaRPr lang="en-US" sz="1000" dirty="0">
              <a:solidFill>
                <a:prstClr val="white"/>
              </a:solidFill>
              <a:latin typeface="Calibri" panose="020F0502020204030204" pitchFamily="34" charset="0"/>
            </a:endParaRPr>
          </a:p>
        </p:txBody>
      </p:sp>
      <p:sp>
        <p:nvSpPr>
          <p:cNvPr id="42"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14</a:t>
            </a:fld>
            <a:endParaRPr lang="en-US" sz="1000" dirty="0">
              <a:latin typeface="Calibri" panose="020F0502020204030204" pitchFamily="34" charset="0"/>
            </a:endParaRPr>
          </a:p>
        </p:txBody>
      </p:sp>
      <p:sp>
        <p:nvSpPr>
          <p:cNvPr id="47" name="Rectangle 3"/>
          <p:cNvSpPr>
            <a:spLocks noChangeArrowheads="1"/>
          </p:cNvSpPr>
          <p:nvPr/>
        </p:nvSpPr>
        <p:spPr bwMode="auto">
          <a:xfrm>
            <a:off x="323528" y="747275"/>
            <a:ext cx="8568952" cy="595018"/>
          </a:xfrm>
          <a:prstGeom prst="rect">
            <a:avLst/>
          </a:prstGeom>
          <a:noFill/>
          <a:ln>
            <a:noFill/>
          </a:ln>
          <a:effectLst/>
          <a:extLst/>
        </p:spPr>
        <p:txBody>
          <a:bodyPr wrap="squar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a:effectLst/>
                <a:latin typeface="Calibri" panose="020F0502020204030204" pitchFamily="34" charset="0"/>
                <a:ea typeface="Meiryo UI" panose="020B0604030504040204" pitchFamily="50" charset="-128"/>
                <a:cs typeface="Meiryo UI" panose="020B0604030504040204" pitchFamily="50" charset="-128"/>
              </a:rPr>
              <a:t>Automatically adjusts to the optimum image quality parameter according to the shooting scene</a:t>
            </a:r>
            <a:endPar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4" name="テキスト ボックス 91"/>
          <p:cNvSpPr txBox="1">
            <a:spLocks noChangeArrowheads="1"/>
          </p:cNvSpPr>
          <p:nvPr/>
        </p:nvSpPr>
        <p:spPr bwMode="auto">
          <a:xfrm>
            <a:off x="362859" y="1313837"/>
            <a:ext cx="3938976" cy="307777"/>
          </a:xfrm>
          <a:prstGeom prst="rect">
            <a:avLst/>
          </a:prstGeom>
          <a:solidFill>
            <a:schemeClr val="bg1">
              <a:lumMod val="75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WV-SFN480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(Existing 9</a:t>
            </a:r>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MP)</a:t>
            </a:r>
            <a:endParaRPr lang="ja-JP" altLang="en-US"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4935230" y="4748758"/>
            <a:ext cx="1893467" cy="215444"/>
          </a:xfrm>
          <a:prstGeom prst="rect">
            <a:avLst/>
          </a:prstGeom>
          <a:noFill/>
        </p:spPr>
        <p:txBody>
          <a:bodyPr wrap="none" rtlCol="0">
            <a:spAutoFit/>
          </a:bodyPr>
          <a:lstStyle/>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Shooting environment: Approx. 800lx</a:t>
            </a:r>
            <a:endParaRPr lang="ja-JP" altLang="en-US" sz="8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1" name="テキスト ボックス 91"/>
          <p:cNvSpPr txBox="1">
            <a:spLocks noChangeArrowheads="1"/>
          </p:cNvSpPr>
          <p:nvPr/>
        </p:nvSpPr>
        <p:spPr bwMode="auto">
          <a:xfrm>
            <a:off x="4973778" y="1313072"/>
            <a:ext cx="3810367" cy="307777"/>
          </a:xfrm>
          <a:prstGeom prst="rect">
            <a:avLst/>
          </a:prstGeom>
          <a:solidFill>
            <a:schemeClr val="tx1">
              <a:lumMod val="60000"/>
              <a:lumOff val="40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 </a:t>
            </a:r>
            <a:r>
              <a:rPr lang="en-US" altLang="ja-JP"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a:t>
            </a:r>
            <a:r>
              <a:rPr lang="en-US" altLang="ja-JP"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MP)</a:t>
            </a:r>
            <a:endParaRPr lang="ja-JP" altLang="en-US"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2" name="二等辺三角形 61"/>
          <p:cNvSpPr/>
          <p:nvPr/>
        </p:nvSpPr>
        <p:spPr>
          <a:xfrm rot="16200000" flipV="1">
            <a:off x="4048623" y="2629865"/>
            <a:ext cx="1380497" cy="409069"/>
          </a:xfrm>
          <a:prstGeom prst="triangle">
            <a:avLst/>
          </a:prstGeom>
          <a:solidFill>
            <a:schemeClr val="bg1">
              <a:lumMod val="65000"/>
            </a:schemeClr>
          </a:solidFill>
          <a:ln>
            <a:noFill/>
          </a:ln>
          <a:effectLst/>
          <a:extLst/>
        </p:spPr>
        <p:txBody>
          <a:bodyPr wrap="none" lIns="72000" rIns="72000" anchor="ctr"/>
          <a:lstStyle/>
          <a:p>
            <a:pPr defTabSz="361950">
              <a:defRPr/>
            </a:pPr>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5"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29" name="正方形/長方形 28"/>
          <p:cNvSpPr/>
          <p:nvPr/>
        </p:nvSpPr>
        <p:spPr>
          <a:xfrm>
            <a:off x="2327864" y="2167602"/>
            <a:ext cx="431161" cy="733136"/>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0" name="図 2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rot="10800000">
            <a:off x="354013" y="1623649"/>
            <a:ext cx="3029767" cy="3047999"/>
          </a:xfrm>
          <a:prstGeom prst="rect">
            <a:avLst/>
          </a:prstGeom>
        </p:spPr>
      </p:pic>
      <p:pic>
        <p:nvPicPr>
          <p:cNvPr id="31"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l="14233" t="21974" b="8110"/>
          <a:stretch/>
        </p:blipFill>
        <p:spPr bwMode="auto">
          <a:xfrm rot="10800000">
            <a:off x="2641837" y="1817611"/>
            <a:ext cx="1659998" cy="2452673"/>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2" name="正方形/長方形 31"/>
          <p:cNvSpPr/>
          <p:nvPr/>
        </p:nvSpPr>
        <p:spPr>
          <a:xfrm>
            <a:off x="1620421" y="2361565"/>
            <a:ext cx="409270" cy="68965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33" name="直線矢印コネクタ 32"/>
          <p:cNvCxnSpPr/>
          <p:nvPr/>
        </p:nvCxnSpPr>
        <p:spPr>
          <a:xfrm flipV="1">
            <a:off x="6611849" y="2711137"/>
            <a:ext cx="11514" cy="202863"/>
          </a:xfrm>
          <a:prstGeom prst="straightConnector1">
            <a:avLst/>
          </a:prstGeom>
          <a:ln w="19050">
            <a:solidFill>
              <a:schemeClr val="tx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6623540" y="2226868"/>
            <a:ext cx="422636" cy="732569"/>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5" name="図 3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rot="10800000">
            <a:off x="5754707" y="1626008"/>
            <a:ext cx="3029439" cy="3045640"/>
          </a:xfrm>
          <a:prstGeom prst="rect">
            <a:avLst/>
          </a:prstGeom>
        </p:spPr>
      </p:pic>
      <p:pic>
        <p:nvPicPr>
          <p:cNvPr id="37"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8035" t="23496" r="14141" b="3292"/>
          <a:stretch/>
        </p:blipFill>
        <p:spPr bwMode="auto">
          <a:xfrm rot="10800000">
            <a:off x="4973779" y="1817287"/>
            <a:ext cx="1505095" cy="24174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正方形/長方形 37"/>
          <p:cNvSpPr/>
          <p:nvPr/>
        </p:nvSpPr>
        <p:spPr>
          <a:xfrm>
            <a:off x="7333163" y="2175477"/>
            <a:ext cx="408953" cy="689124"/>
          </a:xfrm>
          <a:prstGeom prst="rect">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96188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69548" y="132891"/>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iA (Intelligent Auto)</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29"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32"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15</a:t>
            </a:fld>
            <a:endParaRPr lang="en-US" sz="1000" dirty="0">
              <a:latin typeface="Calibri" panose="020F0502020204030204" pitchFamily="34" charset="0"/>
            </a:endParaRPr>
          </a:p>
        </p:txBody>
      </p:sp>
      <p:sp>
        <p:nvSpPr>
          <p:cNvPr id="36" name="正方形/長方形 35"/>
          <p:cNvSpPr/>
          <p:nvPr/>
        </p:nvSpPr>
        <p:spPr>
          <a:xfrm>
            <a:off x="236949" y="872304"/>
            <a:ext cx="2449101" cy="277888"/>
          </a:xfrm>
          <a:prstGeom prst="rect">
            <a:avLst/>
          </a:prstGeom>
          <a:noFill/>
        </p:spPr>
        <p:txBody>
          <a:bodyPr wrap="square" lIns="0" tIns="36000" rIns="0" bIns="36000">
            <a:spAutoFit/>
          </a:bodyPr>
          <a:lstStyle/>
          <a:p>
            <a:pPr marL="342900" indent="-342900" algn="l">
              <a:lnSpc>
                <a:spcPts val="1600"/>
              </a:lnSpc>
              <a:buFont typeface="Wingdings" panose="05000000000000000000" pitchFamily="2" charset="2"/>
              <a:buChar char="ü"/>
            </a:pPr>
            <a:r>
              <a:rPr lang="fr-FR" altLang="ja-JP" sz="2000" b="1" u="sng" dirty="0" smtClean="0">
                <a:effectLst/>
                <a:latin typeface="Calibri" panose="020F0502020204030204" pitchFamily="34" charset="0"/>
                <a:ea typeface="Tahoma" panose="020B0604030504040204" pitchFamily="34" charset="0"/>
                <a:cs typeface="Tahoma" panose="020B0604030504040204" pitchFamily="34" charset="0"/>
              </a:rPr>
              <a:t>Intelligent Auto</a:t>
            </a:r>
            <a:endParaRPr lang="fr-FR" altLang="ja-JP" sz="2000" b="1" u="sng" dirty="0">
              <a:effectLst/>
              <a:latin typeface="Calibri" panose="020F0502020204030204" pitchFamily="34" charset="0"/>
              <a:ea typeface="Tahoma" panose="020B0604030504040204" pitchFamily="34" charset="0"/>
              <a:cs typeface="Tahoma" panose="020B0604030504040204" pitchFamily="34" charset="0"/>
            </a:endParaRPr>
          </a:p>
        </p:txBody>
      </p:sp>
      <p:sp>
        <p:nvSpPr>
          <p:cNvPr id="37" name="正方形/長方形 36"/>
          <p:cNvSpPr/>
          <p:nvPr/>
        </p:nvSpPr>
        <p:spPr>
          <a:xfrm>
            <a:off x="528073" y="1147981"/>
            <a:ext cx="8119428" cy="954107"/>
          </a:xfrm>
          <a:prstGeom prst="rect">
            <a:avLst/>
          </a:prstGeom>
        </p:spPr>
        <p:txBody>
          <a:bodyPr wrap="square">
            <a:spAutoFit/>
          </a:bodyPr>
          <a:lstStyle/>
          <a:p>
            <a:pPr algn="l"/>
            <a:r>
              <a:rPr lang="en-US" altLang="ja-JP" b="1" dirty="0">
                <a:solidFill>
                  <a:schemeClr val="tx2"/>
                </a:solidFill>
                <a:effectLst/>
                <a:latin typeface="Calibri" panose="020F0502020204030204" pitchFamily="34" charset="0"/>
                <a:ea typeface="Tahoma" panose="020B0604030504040204" pitchFamily="34" charset="0"/>
                <a:cs typeface="Tahoma" panose="020B0604030504040204" pitchFamily="34" charset="0"/>
              </a:rPr>
              <a:t>Automatically optimizes camera parameters for best tuned image for various scenes, using techniques like Full Auto Shutter &amp; Iris control, Backlit compensation , auto image stabilization.</a:t>
            </a:r>
          </a:p>
          <a:p>
            <a:pPr algn="l"/>
            <a:r>
              <a:rPr lang="en-US" altLang="ja-JP" b="1" dirty="0" smtClean="0">
                <a:solidFill>
                  <a:schemeClr val="tx2"/>
                </a:solidFill>
                <a:effectLst/>
                <a:latin typeface="Calibri" panose="020F0502020204030204" pitchFamily="34" charset="0"/>
                <a:ea typeface="Tahoma" panose="020B0604030504040204" pitchFamily="34" charset="0"/>
                <a:cs typeface="Tahoma" panose="020B0604030504040204" pitchFamily="34" charset="0"/>
              </a:rPr>
              <a:t>It also </a:t>
            </a:r>
            <a:r>
              <a:rPr lang="en-US" altLang="ja-JP" b="1" dirty="0">
                <a:solidFill>
                  <a:schemeClr val="tx2"/>
                </a:solidFill>
                <a:effectLst/>
                <a:latin typeface="Calibri" panose="020F0502020204030204" pitchFamily="34" charset="0"/>
                <a:ea typeface="Tahoma" panose="020B0604030504040204" pitchFamily="34" charset="0"/>
                <a:cs typeface="Tahoma" panose="020B0604030504040204" pitchFamily="34" charset="0"/>
              </a:rPr>
              <a:t>can detect characteristics and movement within the scene to optimize camera settings to provide best fit picture quality.</a:t>
            </a:r>
          </a:p>
        </p:txBody>
      </p:sp>
      <p:pic>
        <p:nvPicPr>
          <p:cNvPr id="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3338" y="807554"/>
            <a:ext cx="398455" cy="29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881" y="2355103"/>
            <a:ext cx="4603823" cy="13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グループ化 47"/>
          <p:cNvGrpSpPr/>
          <p:nvPr/>
        </p:nvGrpSpPr>
        <p:grpSpPr>
          <a:xfrm>
            <a:off x="4923867" y="3273391"/>
            <a:ext cx="3923360" cy="1340704"/>
            <a:chOff x="4759555" y="3078957"/>
            <a:chExt cx="3923360" cy="1340704"/>
          </a:xfrm>
        </p:grpSpPr>
        <p:pic>
          <p:nvPicPr>
            <p:cNvPr id="5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555" y="3078957"/>
              <a:ext cx="3923360" cy="107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5998" y="3764757"/>
              <a:ext cx="2430473" cy="65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 name="テキスト ボックス 51"/>
          <p:cNvSpPr txBox="1"/>
          <p:nvPr/>
        </p:nvSpPr>
        <p:spPr>
          <a:xfrm>
            <a:off x="3750468" y="2104271"/>
            <a:ext cx="492919" cy="307777"/>
          </a:xfrm>
          <a:prstGeom prst="rect">
            <a:avLst/>
          </a:prstGeom>
          <a:noFill/>
        </p:spPr>
        <p:txBody>
          <a:bodyPr wrap="square" rtlCol="0">
            <a:spAutoFit/>
          </a:bodyPr>
          <a:lstStyle/>
          <a:p>
            <a:pPr algn="l"/>
            <a:r>
              <a:rPr lang="en-US" altLang="ja-JP" b="1" dirty="0" smtClean="0">
                <a:solidFill>
                  <a:schemeClr val="tx2"/>
                </a:solidFill>
                <a:effectLst/>
                <a:latin typeface="Calibri" panose="020F0502020204030204" pitchFamily="34" charset="0"/>
              </a:rPr>
              <a:t>ON</a:t>
            </a:r>
            <a:endParaRPr kumimoji="1" lang="ja-JP" altLang="en-US" b="1" dirty="0">
              <a:solidFill>
                <a:schemeClr val="tx2"/>
              </a:solidFill>
              <a:effectLst/>
              <a:latin typeface="Calibri" panose="020F0502020204030204" pitchFamily="34" charset="0"/>
            </a:endParaRPr>
          </a:p>
        </p:txBody>
      </p:sp>
      <p:sp>
        <p:nvSpPr>
          <p:cNvPr id="53" name="テキスト ボックス 52"/>
          <p:cNvSpPr txBox="1"/>
          <p:nvPr/>
        </p:nvSpPr>
        <p:spPr>
          <a:xfrm>
            <a:off x="7553332" y="2950514"/>
            <a:ext cx="492919" cy="307777"/>
          </a:xfrm>
          <a:prstGeom prst="rect">
            <a:avLst/>
          </a:prstGeom>
          <a:noFill/>
        </p:spPr>
        <p:txBody>
          <a:bodyPr wrap="square" rtlCol="0">
            <a:spAutoFit/>
          </a:bodyPr>
          <a:lstStyle/>
          <a:p>
            <a:pPr algn="l"/>
            <a:r>
              <a:rPr lang="en-US" altLang="ja-JP" b="1" dirty="0" smtClean="0">
                <a:solidFill>
                  <a:schemeClr val="tx2"/>
                </a:solidFill>
                <a:effectLst/>
                <a:latin typeface="Calibri" panose="020F0502020204030204" pitchFamily="34" charset="0"/>
              </a:rPr>
              <a:t>ON</a:t>
            </a:r>
            <a:endParaRPr kumimoji="1" lang="ja-JP" altLang="en-US" b="1" dirty="0">
              <a:solidFill>
                <a:schemeClr val="tx2"/>
              </a:solidFill>
              <a:effectLst/>
              <a:latin typeface="Calibri" panose="020F0502020204030204" pitchFamily="34" charset="0"/>
            </a:endParaRPr>
          </a:p>
        </p:txBody>
      </p:sp>
      <p:sp>
        <p:nvSpPr>
          <p:cNvPr id="54" name="テキスト ボックス 53"/>
          <p:cNvSpPr txBox="1"/>
          <p:nvPr/>
        </p:nvSpPr>
        <p:spPr>
          <a:xfrm>
            <a:off x="5753100" y="2950513"/>
            <a:ext cx="492919" cy="307777"/>
          </a:xfrm>
          <a:prstGeom prst="rect">
            <a:avLst/>
          </a:prstGeom>
          <a:noFill/>
        </p:spPr>
        <p:txBody>
          <a:bodyPr wrap="square" rtlCol="0">
            <a:spAutoFit/>
          </a:bodyPr>
          <a:lstStyle/>
          <a:p>
            <a:pPr algn="l"/>
            <a:r>
              <a:rPr lang="en-US" altLang="ja-JP" b="1" dirty="0" smtClean="0">
                <a:solidFill>
                  <a:schemeClr val="tx2"/>
                </a:solidFill>
                <a:effectLst/>
                <a:latin typeface="Calibri" panose="020F0502020204030204" pitchFamily="34" charset="0"/>
              </a:rPr>
              <a:t>OFF</a:t>
            </a:r>
            <a:endParaRPr kumimoji="1" lang="ja-JP" altLang="en-US" b="1" dirty="0">
              <a:solidFill>
                <a:schemeClr val="tx2"/>
              </a:solidFill>
              <a:effectLst/>
              <a:latin typeface="Calibri" panose="020F0502020204030204" pitchFamily="34" charset="0"/>
            </a:endParaRPr>
          </a:p>
        </p:txBody>
      </p:sp>
      <p:sp>
        <p:nvSpPr>
          <p:cNvPr id="55" name="テキスト ボックス 54"/>
          <p:cNvSpPr txBox="1"/>
          <p:nvPr/>
        </p:nvSpPr>
        <p:spPr>
          <a:xfrm>
            <a:off x="1590675" y="2102088"/>
            <a:ext cx="492919" cy="307777"/>
          </a:xfrm>
          <a:prstGeom prst="rect">
            <a:avLst/>
          </a:prstGeom>
          <a:noFill/>
        </p:spPr>
        <p:txBody>
          <a:bodyPr wrap="square" rtlCol="0">
            <a:spAutoFit/>
          </a:bodyPr>
          <a:lstStyle/>
          <a:p>
            <a:pPr algn="l"/>
            <a:r>
              <a:rPr lang="en-US" altLang="ja-JP" b="1" dirty="0" smtClean="0">
                <a:solidFill>
                  <a:schemeClr val="tx2"/>
                </a:solidFill>
                <a:effectLst/>
                <a:latin typeface="Calibri" panose="020F0502020204030204" pitchFamily="34" charset="0"/>
              </a:rPr>
              <a:t>OFF</a:t>
            </a:r>
            <a:endParaRPr kumimoji="1" lang="ja-JP" altLang="en-US" b="1" dirty="0">
              <a:solidFill>
                <a:schemeClr val="tx2"/>
              </a:solidFill>
              <a:effectLst/>
              <a:latin typeface="Calibri" panose="020F0502020204030204" pitchFamily="34" charset="0"/>
            </a:endParaRPr>
          </a:p>
        </p:txBody>
      </p:sp>
      <p:sp>
        <p:nvSpPr>
          <p:cNvPr id="19" name="角丸四角形 18"/>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976125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p:cNvSpPr>
            <a:spLocks noGrp="1"/>
          </p:cNvSpPr>
          <p:nvPr>
            <p:ph type="title"/>
          </p:nvPr>
        </p:nvSpPr>
        <p:spPr>
          <a:xfrm>
            <a:off x="569548" y="132891"/>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cs typeface="Tahoma" panose="020B0604030504040204" pitchFamily="34" charset="0"/>
              </a:rPr>
              <a:t>iA (intelligent Auto)</a:t>
            </a:r>
            <a:endParaRPr kumimoji="1" lang="ja-JP" altLang="en-US" b="1" dirty="0">
              <a:latin typeface="Calibri" panose="020F0502020204030204" pitchFamily="34" charset="0"/>
              <a:cs typeface="Tahoma" panose="020B0604030504040204" pitchFamily="34" charset="0"/>
            </a:endParaRPr>
          </a:p>
        </p:txBody>
      </p:sp>
      <p:sp>
        <p:nvSpPr>
          <p:cNvPr id="31" name="テキスト ボックス 30"/>
          <p:cNvSpPr txBox="1"/>
          <p:nvPr/>
        </p:nvSpPr>
        <p:spPr>
          <a:xfrm>
            <a:off x="213755" y="878976"/>
            <a:ext cx="8787739" cy="3600986"/>
          </a:xfrm>
          <a:prstGeom prst="rect">
            <a:avLst/>
          </a:prstGeom>
          <a:noFill/>
        </p:spPr>
        <p:txBody>
          <a:bodyPr wrap="square" rtlCol="0">
            <a:spAutoFit/>
          </a:bodyPr>
          <a:lstStyle/>
          <a:p>
            <a:pPr marL="342900" indent="-342900" algn="l">
              <a:spcAft>
                <a:spcPts val="600"/>
              </a:spcAft>
              <a:buFont typeface="Wingdings" panose="05000000000000000000" pitchFamily="2" charset="2"/>
              <a:buChar char="ü"/>
            </a:pPr>
            <a:r>
              <a:rPr lang="en-US" altLang="ja-JP" sz="1600" dirty="0" smtClean="0">
                <a:solidFill>
                  <a:srgbClr val="0A54A0"/>
                </a:solidFill>
                <a:effectLst/>
                <a:latin typeface="Calibri" panose="020F0502020204030204" pitchFamily="34" charset="0"/>
              </a:rPr>
              <a:t>iA enables “sharper, less blur” image of moving object and “higher contrast“ facial image by changing  “shutter speed” and “contrast” than normal (means iA “OFF”) mode.</a:t>
            </a:r>
          </a:p>
          <a:p>
            <a:pPr marL="342900" indent="-342900" algn="l">
              <a:spcAft>
                <a:spcPts val="600"/>
              </a:spcAft>
              <a:buFont typeface="Wingdings" panose="05000000000000000000" pitchFamily="2" charset="2"/>
              <a:buChar char="ü"/>
            </a:pPr>
            <a:r>
              <a:rPr lang="en-US" altLang="ja-JP" sz="1600" dirty="0" smtClean="0">
                <a:solidFill>
                  <a:srgbClr val="0A54A0"/>
                </a:solidFill>
                <a:effectLst/>
                <a:latin typeface="Calibri" panose="020F0502020204030204" pitchFamily="34" charset="0"/>
              </a:rPr>
              <a:t>iA applies stronger image effect than normal mode according to shooting object. So iA doesn’t have fixed parameter. </a:t>
            </a:r>
          </a:p>
          <a:p>
            <a:pPr marL="342900" indent="-342900" algn="l">
              <a:spcAft>
                <a:spcPts val="600"/>
              </a:spcAft>
              <a:buFont typeface="Wingdings" panose="05000000000000000000" pitchFamily="2" charset="2"/>
              <a:buChar char="ü"/>
            </a:pPr>
            <a:r>
              <a:rPr lang="en-US" altLang="ja-JP" sz="1600" dirty="0" smtClean="0">
                <a:solidFill>
                  <a:srgbClr val="0A54A0"/>
                </a:solidFill>
                <a:effectLst/>
                <a:latin typeface="Calibri" panose="020F0502020204030204" pitchFamily="34" charset="0"/>
              </a:rPr>
              <a:t>iA has two sub parameter, “motion priority” and “face priority”. You may change parameter but firstly, SSBD recommends to use as iA “ON” </a:t>
            </a:r>
            <a:r>
              <a:rPr lang="en-US" altLang="ja-JP" sz="1600" u="sng" dirty="0" smtClean="0">
                <a:solidFill>
                  <a:srgbClr val="0A54A0"/>
                </a:solidFill>
                <a:effectLst/>
                <a:latin typeface="Calibri" panose="020F0502020204030204" pitchFamily="34" charset="0"/>
              </a:rPr>
              <a:t>without changing any priority</a:t>
            </a:r>
            <a:r>
              <a:rPr lang="en-US" altLang="ja-JP" sz="1600" dirty="0" smtClean="0">
                <a:solidFill>
                  <a:srgbClr val="0A54A0"/>
                </a:solidFill>
                <a:effectLst/>
                <a:latin typeface="Calibri" panose="020F0502020204030204" pitchFamily="34" charset="0"/>
              </a:rPr>
              <a:t> and to change only if they want to emphasize efficiency. Please see guideline of next slide and please understand side effect also appears if you change priority.</a:t>
            </a:r>
          </a:p>
          <a:p>
            <a:pPr marL="342900" indent="-342900" algn="l">
              <a:spcAft>
                <a:spcPts val="600"/>
              </a:spcAft>
              <a:buFont typeface="Wingdings" panose="05000000000000000000" pitchFamily="2" charset="2"/>
              <a:buChar char="ü"/>
            </a:pPr>
            <a:r>
              <a:rPr lang="en-US" altLang="ja-JP" sz="1600" dirty="0" smtClean="0">
                <a:solidFill>
                  <a:srgbClr val="0A54A0"/>
                </a:solidFill>
                <a:effectLst/>
                <a:latin typeface="Calibri" panose="020F0502020204030204" pitchFamily="34" charset="0"/>
              </a:rPr>
              <a:t>Since setting of SD (super dynamic) depends on suitable scene or favorite of customer, SD setting is separated from iA menu. User enables to select on or off. Even if SD is off, iA</a:t>
            </a:r>
            <a:r>
              <a:rPr lang="en-US" altLang="ja-JP" sz="1600" dirty="0">
                <a:solidFill>
                  <a:srgbClr val="0A54A0"/>
                </a:solidFill>
                <a:effectLst/>
                <a:latin typeface="Calibri" panose="020F0502020204030204" pitchFamily="34" charset="0"/>
              </a:rPr>
              <a:t> </a:t>
            </a:r>
            <a:r>
              <a:rPr lang="en-US" altLang="ja-JP" sz="1600" dirty="0" smtClean="0">
                <a:solidFill>
                  <a:srgbClr val="0A54A0"/>
                </a:solidFill>
                <a:effectLst/>
                <a:latin typeface="Calibri" panose="020F0502020204030204" pitchFamily="34" charset="0"/>
              </a:rPr>
              <a:t>control BLC or HLC to increase contrast of face. However SSBD recommends to use SD on.</a:t>
            </a:r>
          </a:p>
          <a:p>
            <a:pPr marL="342900" indent="-342900" algn="l">
              <a:spcAft>
                <a:spcPts val="600"/>
              </a:spcAft>
              <a:buFont typeface="Wingdings" panose="05000000000000000000" pitchFamily="2" charset="2"/>
              <a:buChar char="ü"/>
            </a:pPr>
            <a:r>
              <a:rPr lang="en-US" altLang="ja-JP" sz="1600" dirty="0" smtClean="0">
                <a:solidFill>
                  <a:srgbClr val="0A54A0"/>
                </a:solidFill>
                <a:effectLst/>
                <a:latin typeface="Calibri" panose="020F0502020204030204" pitchFamily="34" charset="0"/>
              </a:rPr>
              <a:t>Effect of “Motion iA” is limited in case of fixed shutter mode or flicker</a:t>
            </a:r>
            <a:r>
              <a:rPr lang="ja-JP" altLang="en-US" sz="1600" dirty="0" smtClean="0">
                <a:solidFill>
                  <a:srgbClr val="0A54A0"/>
                </a:solidFill>
                <a:effectLst/>
                <a:latin typeface="Calibri" panose="020F0502020204030204" pitchFamily="34" charset="0"/>
              </a:rPr>
              <a:t> </a:t>
            </a:r>
            <a:r>
              <a:rPr lang="en-US" altLang="ja-JP" sz="1600" dirty="0" smtClean="0">
                <a:solidFill>
                  <a:srgbClr val="0A54A0"/>
                </a:solidFill>
                <a:effectLst/>
                <a:latin typeface="Calibri" panose="020F0502020204030204" pitchFamily="34" charset="0"/>
              </a:rPr>
              <a:t>less mode. It recommends to use as outdoor scene mode.</a:t>
            </a:r>
          </a:p>
        </p:txBody>
      </p:sp>
      <p:pic>
        <p:nvPicPr>
          <p:cNvPr id="8"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16</a:t>
            </a:fld>
            <a:endParaRPr lang="en-US" sz="1000" dirty="0">
              <a:latin typeface="Calibri" panose="020F0502020204030204" pitchFamily="34" charset="0"/>
            </a:endParaRPr>
          </a:p>
        </p:txBody>
      </p:sp>
      <p:sp>
        <p:nvSpPr>
          <p:cNvPr id="9" name="角丸四角形 8"/>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3"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840503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569548" y="132891"/>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cs typeface="Tahoma" panose="020B0604030504040204" pitchFamily="34" charset="0"/>
              </a:rPr>
              <a:t>iA (intelligent Auto): Setting </a:t>
            </a:r>
            <a:r>
              <a:rPr kumimoji="1" lang="en-US" altLang="ja-JP" b="1" dirty="0">
                <a:latin typeface="Calibri" panose="020F0502020204030204" pitchFamily="34" charset="0"/>
                <a:cs typeface="Tahoma" panose="020B0604030504040204" pitchFamily="34" charset="0"/>
              </a:rPr>
              <a:t>G</a:t>
            </a:r>
            <a:r>
              <a:rPr kumimoji="1" lang="en-US" altLang="ja-JP" b="1" dirty="0" smtClean="0">
                <a:latin typeface="Calibri" panose="020F0502020204030204" pitchFamily="34" charset="0"/>
                <a:cs typeface="Tahoma" panose="020B0604030504040204" pitchFamily="34" charset="0"/>
              </a:rPr>
              <a:t>uide </a:t>
            </a:r>
            <a:r>
              <a:rPr kumimoji="1" lang="en-US" altLang="ja-JP" b="1" dirty="0">
                <a:latin typeface="Calibri" panose="020F0502020204030204" pitchFamily="34" charset="0"/>
                <a:cs typeface="Tahoma" panose="020B0604030504040204" pitchFamily="34" charset="0"/>
              </a:rPr>
              <a:t>L</a:t>
            </a:r>
            <a:r>
              <a:rPr kumimoji="1" lang="en-US" altLang="ja-JP" b="1" dirty="0" smtClean="0">
                <a:latin typeface="Calibri" panose="020F0502020204030204" pitchFamily="34" charset="0"/>
                <a:cs typeface="Tahoma" panose="020B0604030504040204" pitchFamily="34" charset="0"/>
              </a:rPr>
              <a:t>ine</a:t>
            </a:r>
            <a:endParaRPr kumimoji="1" lang="ja-JP" altLang="en-US" b="1" dirty="0">
              <a:latin typeface="Calibri" panose="020F0502020204030204" pitchFamily="34" charset="0"/>
              <a:cs typeface="Tahoma" panose="020B0604030504040204" pitchFamily="34" charset="0"/>
            </a:endParaRPr>
          </a:p>
        </p:txBody>
      </p:sp>
      <p:sp>
        <p:nvSpPr>
          <p:cNvPr id="14" name="テキスト ボックス 13"/>
          <p:cNvSpPr txBox="1"/>
          <p:nvPr/>
        </p:nvSpPr>
        <p:spPr>
          <a:xfrm>
            <a:off x="279069" y="1126904"/>
            <a:ext cx="3176649" cy="369332"/>
          </a:xfrm>
          <a:prstGeom prst="rect">
            <a:avLst/>
          </a:prstGeom>
          <a:solidFill>
            <a:schemeClr val="bg1"/>
          </a:solidFill>
          <a:ln>
            <a:solidFill>
              <a:schemeClr val="tx2"/>
            </a:solidFill>
          </a:ln>
        </p:spPr>
        <p:txBody>
          <a:bodyPr wrap="square" rtlCol="0" anchor="ctr" anchorCtr="0">
            <a:spAutoFit/>
          </a:bodyPr>
          <a:lstStyle/>
          <a:p>
            <a:r>
              <a:rPr lang="en-US" altLang="ja-JP" sz="1800" b="1" dirty="0" smtClean="0">
                <a:solidFill>
                  <a:srgbClr val="0A54A0"/>
                </a:solidFill>
                <a:effectLst/>
                <a:latin typeface="Calibri" panose="020F0502020204030204" pitchFamily="34" charset="0"/>
              </a:rPr>
              <a:t>Set “iA” as Default </a:t>
            </a:r>
            <a:r>
              <a:rPr lang="en-US" altLang="ja-JP" sz="1800" b="1" dirty="0">
                <a:solidFill>
                  <a:srgbClr val="0A54A0"/>
                </a:solidFill>
                <a:effectLst/>
                <a:latin typeface="Calibri" panose="020F0502020204030204" pitchFamily="34" charset="0"/>
              </a:rPr>
              <a:t>P</a:t>
            </a:r>
            <a:r>
              <a:rPr lang="en-US" altLang="ja-JP" sz="1800" b="1" dirty="0" smtClean="0">
                <a:solidFill>
                  <a:srgbClr val="0A54A0"/>
                </a:solidFill>
                <a:effectLst/>
                <a:latin typeface="Calibri" panose="020F0502020204030204" pitchFamily="34" charset="0"/>
              </a:rPr>
              <a:t>arameter</a:t>
            </a:r>
            <a:endParaRPr lang="ja-JP" altLang="en-US" sz="1800" b="1" dirty="0">
              <a:solidFill>
                <a:srgbClr val="0A54A0"/>
              </a:solidFill>
              <a:effectLst/>
              <a:latin typeface="Calibri" panose="020F0502020204030204" pitchFamily="34" charset="0"/>
            </a:endParaRPr>
          </a:p>
        </p:txBody>
      </p:sp>
      <p:sp>
        <p:nvSpPr>
          <p:cNvPr id="15" name="正方形/長方形 14"/>
          <p:cNvSpPr/>
          <p:nvPr/>
        </p:nvSpPr>
        <p:spPr>
          <a:xfrm>
            <a:off x="1867393" y="2040707"/>
            <a:ext cx="1980000" cy="369332"/>
          </a:xfrm>
          <a:prstGeom prst="rect">
            <a:avLst/>
          </a:prstGeom>
          <a:solidFill>
            <a:schemeClr val="bg1"/>
          </a:solidFill>
          <a:ln>
            <a:solidFill>
              <a:schemeClr val="tx2"/>
            </a:solidFill>
          </a:ln>
        </p:spPr>
        <p:txBody>
          <a:bodyPr wrap="square" rtlCol="0">
            <a:spAutoFit/>
          </a:bodyPr>
          <a:lstStyle/>
          <a:p>
            <a:r>
              <a:rPr lang="en-US" altLang="ja-JP" sz="1800" b="1" dirty="0">
                <a:solidFill>
                  <a:srgbClr val="0A54A0"/>
                </a:solidFill>
                <a:effectLst/>
                <a:latin typeface="Calibri" panose="020F0502020204030204" pitchFamily="34" charset="0"/>
              </a:rPr>
              <a:t>Image is still blur</a:t>
            </a:r>
            <a:endParaRPr lang="ja-JP" altLang="en-US" sz="1800" b="1" dirty="0">
              <a:solidFill>
                <a:srgbClr val="0A54A0"/>
              </a:solidFill>
              <a:effectLst/>
              <a:latin typeface="Calibri" panose="020F0502020204030204" pitchFamily="34" charset="0"/>
            </a:endParaRPr>
          </a:p>
        </p:txBody>
      </p:sp>
      <p:graphicFrame>
        <p:nvGraphicFramePr>
          <p:cNvPr id="17" name="表 16"/>
          <p:cNvGraphicFramePr>
            <a:graphicFrameLocks noGrp="1"/>
          </p:cNvGraphicFramePr>
          <p:nvPr>
            <p:extLst>
              <p:ext uri="{D42A27DB-BD31-4B8C-83A1-F6EECF244321}">
                <p14:modId xmlns:p14="http://schemas.microsoft.com/office/powerpoint/2010/main" val="3120312208"/>
              </p:ext>
            </p:extLst>
          </p:nvPr>
        </p:nvGraphicFramePr>
        <p:xfrm>
          <a:off x="147013" y="2814610"/>
          <a:ext cx="8822711" cy="1845373"/>
        </p:xfrm>
        <a:graphic>
          <a:graphicData uri="http://schemas.openxmlformats.org/drawingml/2006/table">
            <a:tbl>
              <a:tblPr firstRow="1" bandRow="1">
                <a:tableStyleId>{5C22544A-7EE6-4342-B048-85BDC9FD1C3A}</a:tableStyleId>
              </a:tblPr>
              <a:tblGrid>
                <a:gridCol w="2155650"/>
                <a:gridCol w="6667061"/>
              </a:tblGrid>
              <a:tr h="414499">
                <a:tc>
                  <a:txBody>
                    <a:bodyPr/>
                    <a:lstStyle/>
                    <a:p>
                      <a:pPr algn="ctr"/>
                      <a:r>
                        <a:rPr kumimoji="1" lang="en-US" altLang="ja-JP" sz="1400" dirty="0" smtClean="0">
                          <a:latin typeface="Calibri" panose="020F0502020204030204" pitchFamily="34" charset="0"/>
                        </a:rPr>
                        <a:t>Countermeasure</a:t>
                      </a:r>
                      <a:endParaRPr kumimoji="1" lang="ja-JP" altLang="en-US" sz="1400" dirty="0">
                        <a:latin typeface="Calibri" panose="020F0502020204030204" pitchFamily="34" charset="0"/>
                      </a:endParaRPr>
                    </a:p>
                  </a:txBody>
                  <a:tcPr anchor="ctr"/>
                </a:tc>
                <a:tc>
                  <a:txBody>
                    <a:bodyPr/>
                    <a:lstStyle/>
                    <a:p>
                      <a:pPr algn="ctr"/>
                      <a:r>
                        <a:rPr kumimoji="1" lang="en-US" altLang="ja-JP" sz="1400" dirty="0" smtClean="0">
                          <a:latin typeface="Calibri" panose="020F0502020204030204" pitchFamily="34" charset="0"/>
                        </a:rPr>
                        <a:t>Increase Motion priority</a:t>
                      </a:r>
                      <a:r>
                        <a:rPr kumimoji="1" lang="en-US" altLang="ja-JP" sz="1400" baseline="0" dirty="0" smtClean="0">
                          <a:latin typeface="Calibri" panose="020F0502020204030204" pitchFamily="34" charset="0"/>
                        </a:rPr>
                        <a:t> level and check result</a:t>
                      </a:r>
                      <a:endParaRPr kumimoji="1" lang="ja-JP" altLang="en-US" sz="1400" dirty="0">
                        <a:latin typeface="Calibri" panose="020F0502020204030204" pitchFamily="34" charset="0"/>
                      </a:endParaRPr>
                    </a:p>
                  </a:txBody>
                  <a:tcPr anchor="ctr"/>
                </a:tc>
              </a:tr>
              <a:tr h="715437">
                <a:tc>
                  <a:txBody>
                    <a:bodyPr/>
                    <a:lstStyle/>
                    <a:p>
                      <a:r>
                        <a:rPr kumimoji="1" lang="en-US" altLang="ja-JP" sz="1200" dirty="0" smtClean="0">
                          <a:latin typeface="Calibri" panose="020F0502020204030204" pitchFamily="34" charset="0"/>
                        </a:rPr>
                        <a:t>Effect</a:t>
                      </a:r>
                      <a:endParaRPr kumimoji="1" lang="ja-JP" altLang="en-US" sz="1200" dirty="0">
                        <a:latin typeface="Calibri" panose="020F0502020204030204" pitchFamily="34" charset="0"/>
                      </a:endParaRPr>
                    </a:p>
                  </a:txBody>
                  <a:tcPr/>
                </a:tc>
                <a:tc>
                  <a:txBody>
                    <a:bodyPr/>
                    <a:lstStyle/>
                    <a:p>
                      <a:r>
                        <a:rPr kumimoji="1" lang="en-US" altLang="ja-JP" sz="1200" dirty="0" smtClean="0">
                          <a:latin typeface="Calibri" panose="020F0502020204030204" pitchFamily="34" charset="0"/>
                        </a:rPr>
                        <a:t>Value</a:t>
                      </a:r>
                      <a:r>
                        <a:rPr kumimoji="1" lang="en-US" altLang="ja-JP" sz="1200" baseline="0" dirty="0" smtClean="0">
                          <a:latin typeface="Calibri" panose="020F0502020204030204" pitchFamily="34" charset="0"/>
                        </a:rPr>
                        <a:t> 0     : Same as normal mode</a:t>
                      </a:r>
                    </a:p>
                    <a:p>
                      <a:r>
                        <a:rPr kumimoji="1" lang="en-US" altLang="ja-JP" sz="1200" baseline="0" dirty="0" smtClean="0">
                          <a:latin typeface="Calibri" panose="020F0502020204030204" pitchFamily="34" charset="0"/>
                        </a:rPr>
                        <a:t>Value 128: Max. 8 times faster shutter speed</a:t>
                      </a:r>
                    </a:p>
                    <a:p>
                      <a:r>
                        <a:rPr kumimoji="1" lang="en-US" altLang="ja-JP" sz="1200" baseline="0" dirty="0" smtClean="0">
                          <a:latin typeface="Calibri" panose="020F0502020204030204" pitchFamily="34" charset="0"/>
                        </a:rPr>
                        <a:t>Value 255: Faster shutter speed than mid value</a:t>
                      </a:r>
                      <a:endParaRPr kumimoji="1" lang="ja-JP" altLang="en-US" sz="1200" dirty="0">
                        <a:latin typeface="Calibri" panose="020F0502020204030204" pitchFamily="34" charset="0"/>
                      </a:endParaRPr>
                    </a:p>
                  </a:txBody>
                  <a:tcPr/>
                </a:tc>
              </a:tr>
              <a:tr h="715437">
                <a:tc>
                  <a:txBody>
                    <a:bodyPr/>
                    <a:lstStyle/>
                    <a:p>
                      <a:r>
                        <a:rPr kumimoji="1" lang="en-US" altLang="ja-JP" sz="1200" dirty="0" smtClean="0">
                          <a:latin typeface="Calibri" panose="020F0502020204030204" pitchFamily="34" charset="0"/>
                        </a:rPr>
                        <a:t>Side effect</a:t>
                      </a:r>
                      <a:endParaRPr kumimoji="1" lang="ja-JP" altLang="en-US" sz="1200" dirty="0">
                        <a:latin typeface="Calibri" panose="020F0502020204030204" pitchFamily="34" charset="0"/>
                      </a:endParaRPr>
                    </a:p>
                  </a:txBody>
                  <a:tcPr/>
                </a:tc>
                <a:tc>
                  <a:txBody>
                    <a:bodyPr/>
                    <a:lstStyle/>
                    <a:p>
                      <a:r>
                        <a:rPr kumimoji="1" lang="en-US" altLang="ja-JP" sz="1200" dirty="0" smtClean="0">
                          <a:latin typeface="Calibri" panose="020F0502020204030204" pitchFamily="34" charset="0"/>
                        </a:rPr>
                        <a:t>If too fast shutter speed, S/N</a:t>
                      </a:r>
                      <a:r>
                        <a:rPr kumimoji="1" lang="en-US" altLang="ja-JP" sz="1200" baseline="0" dirty="0" smtClean="0">
                          <a:latin typeface="Calibri" panose="020F0502020204030204" pitchFamily="34" charset="0"/>
                        </a:rPr>
                        <a:t> ratio of image becomes worse because AGC increase gain of noise. If gain level is controlled at low, image becomes dark.</a:t>
                      </a:r>
                      <a:endParaRPr kumimoji="1" lang="ja-JP" altLang="en-US" sz="1200" dirty="0">
                        <a:latin typeface="Calibri" panose="020F0502020204030204" pitchFamily="34" charset="0"/>
                      </a:endParaRPr>
                    </a:p>
                  </a:txBody>
                  <a:tcPr/>
                </a:tc>
              </a:tr>
            </a:tbl>
          </a:graphicData>
        </a:graphic>
      </p:graphicFrame>
      <p:cxnSp>
        <p:nvCxnSpPr>
          <p:cNvPr id="18" name="カギ線コネクタ 17"/>
          <p:cNvCxnSpPr>
            <a:stCxn id="14" idx="2"/>
            <a:endCxn id="15" idx="0"/>
          </p:cNvCxnSpPr>
          <p:nvPr/>
        </p:nvCxnSpPr>
        <p:spPr>
          <a:xfrm rot="16200000" flipH="1">
            <a:off x="2090158" y="1273471"/>
            <a:ext cx="544471" cy="9899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15" idx="2"/>
          </p:cNvCxnSpPr>
          <p:nvPr/>
        </p:nvCxnSpPr>
        <p:spPr>
          <a:xfrm>
            <a:off x="2857393" y="2410039"/>
            <a:ext cx="0" cy="404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17</a:t>
            </a:fld>
            <a:endParaRPr lang="en-US" sz="1000" dirty="0">
              <a:latin typeface="Calibri" panose="020F0502020204030204" pitchFamily="34" charset="0"/>
            </a:endParaRPr>
          </a:p>
        </p:txBody>
      </p:sp>
      <p:sp>
        <p:nvSpPr>
          <p:cNvPr id="24" name="角丸四角形 23"/>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 name="正方形/長方形 1"/>
          <p:cNvSpPr/>
          <p:nvPr/>
        </p:nvSpPr>
        <p:spPr>
          <a:xfrm>
            <a:off x="4419768" y="2145454"/>
            <a:ext cx="4518830" cy="276999"/>
          </a:xfrm>
          <a:prstGeom prst="rect">
            <a:avLst/>
          </a:prstGeom>
        </p:spPr>
        <p:txBody>
          <a:bodyPr wrap="square">
            <a:spAutoFit/>
          </a:bodyPr>
          <a:lstStyle/>
          <a:p>
            <a:pPr algn="l"/>
            <a:r>
              <a:rPr lang="en-US" altLang="ja-JP" sz="1200" b="1" i="1" u="sng" dirty="0" smtClean="0">
                <a:solidFill>
                  <a:srgbClr val="FF0000"/>
                </a:solidFill>
                <a:effectLst/>
                <a:latin typeface="Calibri" panose="020F0502020204030204" pitchFamily="34" charset="0"/>
              </a:rPr>
              <a:t>Note: “Face priority” </a:t>
            </a:r>
            <a:r>
              <a:rPr lang="en-US" altLang="ja-JP" sz="1200" b="1" i="1" u="sng" dirty="0">
                <a:solidFill>
                  <a:srgbClr val="FF0000"/>
                </a:solidFill>
                <a:effectLst/>
                <a:latin typeface="Calibri" panose="020F0502020204030204" pitchFamily="34" charset="0"/>
              </a:rPr>
              <a:t>is not applied </a:t>
            </a:r>
            <a:r>
              <a:rPr lang="en-US" altLang="ja-JP" sz="1200" b="1" i="1" u="sng" dirty="0" smtClean="0">
                <a:solidFill>
                  <a:srgbClr val="FF0000"/>
                </a:solidFill>
                <a:effectLst/>
                <a:latin typeface="Calibri" panose="020F0502020204030204" pitchFamily="34" charset="0"/>
              </a:rPr>
              <a:t>9MP </a:t>
            </a:r>
            <a:r>
              <a:rPr lang="en-US" altLang="ja-JP" sz="1200" b="1" i="1" u="sng" dirty="0">
                <a:solidFill>
                  <a:srgbClr val="FF0000"/>
                </a:solidFill>
                <a:effectLst/>
                <a:latin typeface="Calibri" panose="020F0502020204030204" pitchFamily="34" charset="0"/>
              </a:rPr>
              <a:t>360 deg. camera</a:t>
            </a:r>
          </a:p>
        </p:txBody>
      </p:sp>
      <p:sp>
        <p:nvSpPr>
          <p:cNvPr id="2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3" name="図 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591" y="1401707"/>
            <a:ext cx="4525007" cy="733527"/>
          </a:xfrm>
          <a:prstGeom prst="rect">
            <a:avLst/>
          </a:prstGeom>
        </p:spPr>
      </p:pic>
    </p:spTree>
    <p:extLst>
      <p:ext uri="{BB962C8B-B14F-4D97-AF65-F5344CB8AC3E}">
        <p14:creationId xmlns:p14="http://schemas.microsoft.com/office/powerpoint/2010/main" val="2721504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40677" y="3722914"/>
            <a:ext cx="6577438" cy="96012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050" dirty="0" smtClean="0">
              <a:solidFill>
                <a:srgbClr val="000000"/>
              </a:solidFill>
              <a:effectLst/>
              <a:latin typeface="Calibri" panose="020F0502020204030204" pitchFamily="34" charset="0"/>
            </a:endParaRPr>
          </a:p>
        </p:txBody>
      </p:sp>
      <p:sp>
        <p:nvSpPr>
          <p:cNvPr id="11" name="タイトル 1"/>
          <p:cNvSpPr txBox="1">
            <a:spLocks/>
          </p:cNvSpPr>
          <p:nvPr/>
        </p:nvSpPr>
        <p:spPr>
          <a:xfrm>
            <a:off x="575556" y="159482"/>
            <a:ext cx="7674860" cy="5253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lang="en-US" altLang="ja-JP" b="1"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Intelligent Function in the Night</a:t>
            </a:r>
            <a:endParaRPr lang="ja-JP" altLang="en-US"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5" name="Picture 3" descr="C:\Users\6774235.PCC-AD\Desktop\IR_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894" y="1193210"/>
            <a:ext cx="2426213" cy="24262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6" name="Picture 2" descr="C:\Users\6774235.PCC-AD\Desktop\IR_OF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531" y="1193594"/>
            <a:ext cx="2425829" cy="242582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3371065" y="1193211"/>
            <a:ext cx="819296" cy="276999"/>
          </a:xfrm>
          <a:prstGeom prst="rect">
            <a:avLst/>
          </a:prstGeom>
          <a:solidFill>
            <a:schemeClr val="tx2">
              <a:lumMod val="60000"/>
              <a:lumOff val="40000"/>
            </a:schemeClr>
          </a:solidFill>
        </p:spPr>
        <p:txBody>
          <a:bodyPr wrap="square" rtlCol="0">
            <a:spAutoFit/>
          </a:bodyPr>
          <a:lstStyle/>
          <a:p>
            <a:r>
              <a:rPr lang="en-US" altLang="ja-JP" sz="12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IR_OFF</a:t>
            </a:r>
            <a:endParaRPr lang="ja-JP" altLang="en-US" sz="12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276961" y="1193210"/>
            <a:ext cx="756257" cy="276999"/>
          </a:xfrm>
          <a:prstGeom prst="rect">
            <a:avLst/>
          </a:prstGeom>
          <a:solidFill>
            <a:schemeClr val="tx2">
              <a:lumMod val="60000"/>
              <a:lumOff val="40000"/>
            </a:schemeClr>
          </a:solidFill>
        </p:spPr>
        <p:txBody>
          <a:bodyPr wrap="square" rtlCol="0">
            <a:spAutoFit/>
          </a:bodyPr>
          <a:lstStyle/>
          <a:p>
            <a:r>
              <a:rPr lang="en-US" altLang="ja-JP" sz="12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IR_ON</a:t>
            </a:r>
            <a:endParaRPr lang="ja-JP" altLang="en-US" sz="12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647328" y="1964301"/>
            <a:ext cx="2306295" cy="523220"/>
          </a:xfrm>
          <a:prstGeom prst="rect">
            <a:avLst/>
          </a:prstGeom>
          <a:noFill/>
        </p:spPr>
        <p:txBody>
          <a:bodyPr wrap="square" rtlCol="0">
            <a:spAutoFit/>
          </a:bodyPr>
          <a:lstStyle/>
          <a:p>
            <a:r>
              <a:rPr lang="en-US" altLang="ja-JP"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Intelligent functions are available.</a:t>
            </a: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822745" y="1963667"/>
            <a:ext cx="2291936" cy="523220"/>
          </a:xfrm>
          <a:prstGeom prst="rect">
            <a:avLst/>
          </a:prstGeom>
          <a:noFill/>
        </p:spPr>
        <p:txBody>
          <a:bodyPr wrap="square" rtlCol="0">
            <a:spAutoFit/>
          </a:bodyPr>
          <a:lstStyle/>
          <a:p>
            <a:r>
              <a:rPr lang="en-US" altLang="ja-JP"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Intelligent functions are not available.</a:t>
            </a: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037049" y="2212912"/>
            <a:ext cx="2093889" cy="488201"/>
          </a:xfrm>
          <a:prstGeom prst="rect">
            <a:avLst/>
          </a:prstGeom>
          <a:noFill/>
        </p:spPr>
        <p:txBody>
          <a:bodyPr wrap="square" lIns="36000" tIns="36000" rIns="36000" bIns="36000" rtlCol="0">
            <a:spAutoFit/>
          </a:bodyPr>
          <a:lstStyle/>
          <a:p>
            <a:pPr marL="87313" indent="-87313" algn="l"/>
            <a:r>
              <a:rPr lang="en-US" altLang="ja-JP" sz="9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Maximum detection distance =10m</a:t>
            </a:r>
          </a:p>
          <a:p>
            <a:pPr marL="87313" indent="-87313" algn="l"/>
            <a:r>
              <a:rPr lang="en-US" altLang="ja-JP" sz="9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IR LED light intensity : High</a:t>
            </a:r>
          </a:p>
          <a:p>
            <a:pPr marL="87313" indent="-87313" algn="l"/>
            <a:r>
              <a:rPr lang="en-US" altLang="ja-JP" sz="9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Peripheral intensity control : On</a:t>
            </a:r>
            <a:endParaRPr lang="ja-JP" altLang="en-US" sz="9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正方形/長方形 1"/>
          <p:cNvSpPr/>
          <p:nvPr/>
        </p:nvSpPr>
        <p:spPr>
          <a:xfrm>
            <a:off x="1240677" y="3676339"/>
            <a:ext cx="7225047" cy="1061829"/>
          </a:xfrm>
          <a:prstGeom prst="rect">
            <a:avLst/>
          </a:prstGeom>
        </p:spPr>
        <p:txBody>
          <a:bodyPr wrap="square">
            <a:spAutoFit/>
          </a:bodyPr>
          <a:lstStyle/>
          <a:p>
            <a:pPr algn="l"/>
            <a:r>
              <a:rPr lang="en-US" altLang="ja-JP" sz="1050" dirty="0" smtClean="0">
                <a:solidFill>
                  <a:srgbClr val="0A54A0"/>
                </a:solidFill>
                <a:effectLst/>
                <a:latin typeface="Calibri" panose="020F0502020204030204" pitchFamily="34" charset="0"/>
              </a:rPr>
              <a:t>Intelligent functions </a:t>
            </a:r>
            <a:r>
              <a:rPr lang="en-US" altLang="ja-JP" sz="1050" dirty="0">
                <a:solidFill>
                  <a:srgbClr val="0A54A0"/>
                </a:solidFill>
                <a:effectLst/>
                <a:latin typeface="Calibri" panose="020F0502020204030204" pitchFamily="34" charset="0"/>
              </a:rPr>
              <a:t>will not effectively work in the following situations or may sometimes be malfunctioning.</a:t>
            </a:r>
            <a:endParaRPr lang="ja-JP" altLang="ja-JP" sz="1050" dirty="0">
              <a:solidFill>
                <a:srgbClr val="0A54A0"/>
              </a:solidFill>
              <a:effectLst/>
              <a:latin typeface="Calibri" panose="020F0502020204030204" pitchFamily="34" charset="0"/>
            </a:endParaRPr>
          </a:p>
          <a:p>
            <a:pPr algn="l"/>
            <a:r>
              <a:rPr lang="en-US" altLang="ja-JP" sz="1050" dirty="0">
                <a:solidFill>
                  <a:srgbClr val="0A54A0"/>
                </a:solidFill>
                <a:effectLst/>
                <a:latin typeface="Calibri" panose="020F0502020204030204" pitchFamily="34" charset="0"/>
              </a:rPr>
              <a:t>• There is no difference in luminance level between the moving object and background.</a:t>
            </a:r>
            <a:endParaRPr lang="ja-JP" altLang="ja-JP" sz="1050" dirty="0">
              <a:solidFill>
                <a:srgbClr val="0A54A0"/>
              </a:solidFill>
              <a:effectLst/>
              <a:latin typeface="Calibri" panose="020F0502020204030204" pitchFamily="34" charset="0"/>
            </a:endParaRPr>
          </a:p>
          <a:p>
            <a:pPr algn="l"/>
            <a:r>
              <a:rPr lang="en-US" altLang="ja-JP" sz="1050" dirty="0">
                <a:solidFill>
                  <a:srgbClr val="0A54A0"/>
                </a:solidFill>
                <a:effectLst/>
                <a:latin typeface="Calibri" panose="020F0502020204030204" pitchFamily="34" charset="0"/>
              </a:rPr>
              <a:t>• Outside light (sunlight, headlights, etc.) enters the shooting area.</a:t>
            </a:r>
            <a:endParaRPr lang="ja-JP" altLang="ja-JP" sz="1050" dirty="0">
              <a:solidFill>
                <a:srgbClr val="0A54A0"/>
              </a:solidFill>
              <a:effectLst/>
              <a:latin typeface="Calibri" panose="020F0502020204030204" pitchFamily="34" charset="0"/>
            </a:endParaRPr>
          </a:p>
          <a:p>
            <a:pPr algn="l"/>
            <a:r>
              <a:rPr lang="en-US" altLang="ja-JP" sz="1050" dirty="0">
                <a:solidFill>
                  <a:srgbClr val="0A54A0"/>
                </a:solidFill>
                <a:effectLst/>
                <a:latin typeface="Calibri" panose="020F0502020204030204" pitchFamily="34" charset="0"/>
              </a:rPr>
              <a:t>• Fluorescent light is flickering.</a:t>
            </a:r>
            <a:endParaRPr lang="ja-JP" altLang="ja-JP" sz="1050" dirty="0">
              <a:solidFill>
                <a:srgbClr val="0A54A0"/>
              </a:solidFill>
              <a:effectLst/>
              <a:latin typeface="Calibri" panose="020F0502020204030204" pitchFamily="34" charset="0"/>
            </a:endParaRPr>
          </a:p>
          <a:p>
            <a:pPr algn="l"/>
            <a:r>
              <a:rPr lang="en-US" altLang="ja-JP" sz="1050" dirty="0">
                <a:solidFill>
                  <a:srgbClr val="0A54A0"/>
                </a:solidFill>
                <a:effectLst/>
                <a:latin typeface="Calibri" panose="020F0502020204030204" pitchFamily="34" charset="0"/>
              </a:rPr>
              <a:t>• Weather condition is extremely poor.</a:t>
            </a:r>
            <a:endParaRPr lang="ja-JP" altLang="ja-JP" sz="1050" dirty="0">
              <a:solidFill>
                <a:srgbClr val="0A54A0"/>
              </a:solidFill>
              <a:effectLst/>
              <a:latin typeface="Calibri" panose="020F0502020204030204" pitchFamily="34" charset="0"/>
            </a:endParaRPr>
          </a:p>
          <a:p>
            <a:pPr algn="l"/>
            <a:r>
              <a:rPr lang="en-US" altLang="ja-JP" sz="1050" dirty="0">
                <a:solidFill>
                  <a:srgbClr val="0A54A0"/>
                </a:solidFill>
                <a:effectLst/>
                <a:latin typeface="Calibri" panose="020F0502020204030204" pitchFamily="34" charset="0"/>
              </a:rPr>
              <a:t>• The detection area is blocked with shadows.</a:t>
            </a:r>
            <a:endParaRPr lang="ja-JP" altLang="ja-JP" sz="1050" dirty="0">
              <a:solidFill>
                <a:srgbClr val="0A54A0"/>
              </a:solidFill>
              <a:effectLst/>
              <a:latin typeface="Calibri" panose="020F0502020204030204" pitchFamily="34" charset="0"/>
            </a:endParaRPr>
          </a:p>
        </p:txBody>
      </p:sp>
      <p:sp>
        <p:nvSpPr>
          <p:cNvPr id="22" name="正方形/長方形 21"/>
          <p:cNvSpPr/>
          <p:nvPr/>
        </p:nvSpPr>
        <p:spPr>
          <a:xfrm>
            <a:off x="1147671" y="3523408"/>
            <a:ext cx="641934" cy="253916"/>
          </a:xfrm>
          <a:prstGeom prst="rect">
            <a:avLst/>
          </a:prstGeom>
        </p:spPr>
        <p:txBody>
          <a:bodyPr wrap="square">
            <a:spAutoFit/>
          </a:bodyPr>
          <a:lstStyle/>
          <a:p>
            <a:pPr algn="l"/>
            <a:r>
              <a:rPr lang="en-US" altLang="ja-JP" sz="1050" b="1" dirty="0" smtClean="0">
                <a:solidFill>
                  <a:srgbClr val="FF0000"/>
                </a:solidFill>
                <a:effectLst/>
                <a:latin typeface="Calibri" panose="020F0502020204030204" pitchFamily="34" charset="0"/>
              </a:rPr>
              <a:t>Note</a:t>
            </a:r>
            <a:endParaRPr lang="ja-JP" altLang="ja-JP" sz="1050" b="1" dirty="0">
              <a:solidFill>
                <a:srgbClr val="FF0000"/>
              </a:solidFill>
              <a:effectLst/>
              <a:latin typeface="Calibri" panose="020F0502020204030204" pitchFamily="34" charset="0"/>
            </a:endParaRPr>
          </a:p>
        </p:txBody>
      </p:sp>
      <p:sp>
        <p:nvSpPr>
          <p:cNvPr id="24"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23" name="Rectangle 3"/>
          <p:cNvSpPr>
            <a:spLocks noChangeArrowheads="1"/>
          </p:cNvSpPr>
          <p:nvPr/>
        </p:nvSpPr>
        <p:spPr bwMode="auto">
          <a:xfrm>
            <a:off x="323528" y="735551"/>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When using IR-LED, the intelligence function can be used if it is within the range of 10m</a:t>
            </a:r>
          </a:p>
        </p:txBody>
      </p:sp>
      <p:sp>
        <p:nvSpPr>
          <p:cNvPr id="25"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18</a:t>
            </a:fld>
            <a:endParaRPr lang="en-US" sz="1000" dirty="0">
              <a:latin typeface="Calibri" panose="020F0502020204030204" pitchFamily="34" charset="0"/>
            </a:endParaRPr>
          </a:p>
        </p:txBody>
      </p:sp>
      <p:sp>
        <p:nvSpPr>
          <p:cNvPr id="27" name="角丸四角形 26"/>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675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69548" y="132892"/>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Various Image Processing</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02" name="Rectangle 8"/>
          <p:cNvSpPr>
            <a:spLocks noChangeArrowheads="1"/>
          </p:cNvSpPr>
          <p:nvPr/>
        </p:nvSpPr>
        <p:spPr bwMode="auto">
          <a:xfrm>
            <a:off x="0" y="699542"/>
            <a:ext cx="9144000" cy="300083"/>
          </a:xfrm>
          <a:prstGeom prst="rect">
            <a:avLst/>
          </a:prstGeom>
          <a:solidFill>
            <a:schemeClr val="tx1">
              <a:lumMod val="20000"/>
              <a:lumOff val="80000"/>
            </a:schemeClr>
          </a:solidFill>
          <a:ln>
            <a:noFill/>
          </a:ln>
          <a:effectLst/>
          <a:extLst/>
        </p:spPr>
        <p:txBody>
          <a:bodyPr wrap="none" lIns="72000" rIns="72000" anchor="ctr"/>
          <a:lstStyle/>
          <a:p>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Support various De-warp mode by camera (as same as SFN480/SFV481)</a:t>
            </a:r>
            <a:endParaRPr lang="en-US" altLang="ja-JP" sz="1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19</a:t>
            </a:fld>
            <a:endParaRPr lang="en-US" sz="1000" dirty="0">
              <a:solidFill>
                <a:prstClr val="white"/>
              </a:solidFill>
              <a:latin typeface="Calibri" panose="020F0502020204030204" pitchFamily="34" charset="0"/>
            </a:endParaRPr>
          </a:p>
        </p:txBody>
      </p:sp>
      <p:pic>
        <p:nvPicPr>
          <p:cNvPr id="212"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213" name="角丸四角形 212"/>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214" name="図 2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260" y="1961730"/>
            <a:ext cx="789116" cy="702499"/>
          </a:xfrm>
          <a:prstGeom prst="rect">
            <a:avLst/>
          </a:prstGeom>
        </p:spPr>
      </p:pic>
      <p:grpSp>
        <p:nvGrpSpPr>
          <p:cNvPr id="220" name="グループ化 219"/>
          <p:cNvGrpSpPr/>
          <p:nvPr/>
        </p:nvGrpSpPr>
        <p:grpSpPr>
          <a:xfrm>
            <a:off x="3650886" y="1951711"/>
            <a:ext cx="1713202" cy="764055"/>
            <a:chOff x="1299890" y="4397891"/>
            <a:chExt cx="1713202" cy="763816"/>
          </a:xfrm>
        </p:grpSpPr>
        <p:pic>
          <p:nvPicPr>
            <p:cNvPr id="221" name="図 2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9890" y="4397891"/>
              <a:ext cx="789116" cy="763816"/>
            </a:xfrm>
            <a:prstGeom prst="rect">
              <a:avLst/>
            </a:prstGeom>
          </p:spPr>
        </p:pic>
        <p:pic>
          <p:nvPicPr>
            <p:cNvPr id="222" name="図 2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657" y="4575960"/>
              <a:ext cx="726435" cy="409466"/>
            </a:xfrm>
            <a:prstGeom prst="rect">
              <a:avLst/>
            </a:prstGeom>
          </p:spPr>
        </p:pic>
        <p:grpSp>
          <p:nvGrpSpPr>
            <p:cNvPr id="223" name="Group 9"/>
            <p:cNvGrpSpPr>
              <a:grpSpLocks/>
            </p:cNvGrpSpPr>
            <p:nvPr/>
          </p:nvGrpSpPr>
          <p:grpSpPr bwMode="auto">
            <a:xfrm>
              <a:off x="1300972" y="4552964"/>
              <a:ext cx="775333" cy="444824"/>
              <a:chOff x="1066" y="3203"/>
              <a:chExt cx="906" cy="635"/>
            </a:xfrm>
          </p:grpSpPr>
          <p:sp>
            <p:nvSpPr>
              <p:cNvPr id="225" name="Freeform 10"/>
              <p:cNvSpPr>
                <a:spLocks/>
              </p:cNvSpPr>
              <p:nvPr/>
            </p:nvSpPr>
            <p:spPr bwMode="auto">
              <a:xfrm>
                <a:off x="1156" y="3203"/>
                <a:ext cx="726" cy="91"/>
              </a:xfrm>
              <a:custGeom>
                <a:avLst/>
                <a:gdLst>
                  <a:gd name="T0" fmla="*/ 0 w 726"/>
                  <a:gd name="T1" fmla="*/ 0 h 91"/>
                  <a:gd name="T2" fmla="*/ 363 w 726"/>
                  <a:gd name="T3" fmla="*/ 91 h 91"/>
                  <a:gd name="T4" fmla="*/ 726 w 726"/>
                  <a:gd name="T5" fmla="*/ 0 h 91"/>
                </a:gdLst>
                <a:ahLst/>
                <a:cxnLst>
                  <a:cxn ang="0">
                    <a:pos x="T0" y="T1"/>
                  </a:cxn>
                  <a:cxn ang="0">
                    <a:pos x="T2" y="T3"/>
                  </a:cxn>
                  <a:cxn ang="0">
                    <a:pos x="T4" y="T5"/>
                  </a:cxn>
                </a:cxnLst>
                <a:rect l="0" t="0" r="r" b="b"/>
                <a:pathLst>
                  <a:path w="726" h="91">
                    <a:moveTo>
                      <a:pt x="0" y="0"/>
                    </a:moveTo>
                    <a:cubicBezTo>
                      <a:pt x="121" y="45"/>
                      <a:pt x="242" y="91"/>
                      <a:pt x="363" y="91"/>
                    </a:cubicBezTo>
                    <a:cubicBezTo>
                      <a:pt x="484" y="91"/>
                      <a:pt x="673" y="15"/>
                      <a:pt x="726" y="0"/>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26" name="Freeform 11"/>
              <p:cNvSpPr>
                <a:spLocks/>
              </p:cNvSpPr>
              <p:nvPr/>
            </p:nvSpPr>
            <p:spPr bwMode="auto">
              <a:xfrm rot="10800000">
                <a:off x="1156" y="3747"/>
                <a:ext cx="726" cy="91"/>
              </a:xfrm>
              <a:custGeom>
                <a:avLst/>
                <a:gdLst>
                  <a:gd name="T0" fmla="*/ 0 w 726"/>
                  <a:gd name="T1" fmla="*/ 0 h 91"/>
                  <a:gd name="T2" fmla="*/ 363 w 726"/>
                  <a:gd name="T3" fmla="*/ 91 h 91"/>
                  <a:gd name="T4" fmla="*/ 726 w 726"/>
                  <a:gd name="T5" fmla="*/ 0 h 91"/>
                </a:gdLst>
                <a:ahLst/>
                <a:cxnLst>
                  <a:cxn ang="0">
                    <a:pos x="T0" y="T1"/>
                  </a:cxn>
                  <a:cxn ang="0">
                    <a:pos x="T2" y="T3"/>
                  </a:cxn>
                  <a:cxn ang="0">
                    <a:pos x="T4" y="T5"/>
                  </a:cxn>
                </a:cxnLst>
                <a:rect l="0" t="0" r="r" b="b"/>
                <a:pathLst>
                  <a:path w="726" h="91">
                    <a:moveTo>
                      <a:pt x="0" y="0"/>
                    </a:moveTo>
                    <a:cubicBezTo>
                      <a:pt x="121" y="45"/>
                      <a:pt x="242" y="91"/>
                      <a:pt x="363" y="91"/>
                    </a:cubicBezTo>
                    <a:cubicBezTo>
                      <a:pt x="484" y="91"/>
                      <a:pt x="673" y="15"/>
                      <a:pt x="726" y="0"/>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27" name="Freeform 12"/>
              <p:cNvSpPr>
                <a:spLocks/>
              </p:cNvSpPr>
              <p:nvPr/>
            </p:nvSpPr>
            <p:spPr bwMode="auto">
              <a:xfrm>
                <a:off x="1066" y="3203"/>
                <a:ext cx="90" cy="635"/>
              </a:xfrm>
              <a:custGeom>
                <a:avLst/>
                <a:gdLst>
                  <a:gd name="T0" fmla="*/ 90 w 90"/>
                  <a:gd name="T1" fmla="*/ 0 h 635"/>
                  <a:gd name="T2" fmla="*/ 0 w 90"/>
                  <a:gd name="T3" fmla="*/ 318 h 635"/>
                  <a:gd name="T4" fmla="*/ 90 w 90"/>
                  <a:gd name="T5" fmla="*/ 635 h 635"/>
                </a:gdLst>
                <a:ahLst/>
                <a:cxnLst>
                  <a:cxn ang="0">
                    <a:pos x="T0" y="T1"/>
                  </a:cxn>
                  <a:cxn ang="0">
                    <a:pos x="T2" y="T3"/>
                  </a:cxn>
                  <a:cxn ang="0">
                    <a:pos x="T4" y="T5"/>
                  </a:cxn>
                </a:cxnLst>
                <a:rect l="0" t="0" r="r" b="b"/>
                <a:pathLst>
                  <a:path w="90" h="635">
                    <a:moveTo>
                      <a:pt x="90" y="0"/>
                    </a:moveTo>
                    <a:cubicBezTo>
                      <a:pt x="45" y="106"/>
                      <a:pt x="0" y="212"/>
                      <a:pt x="0" y="318"/>
                    </a:cubicBezTo>
                    <a:cubicBezTo>
                      <a:pt x="0" y="424"/>
                      <a:pt x="52" y="590"/>
                      <a:pt x="90" y="635"/>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28" name="Freeform 13"/>
              <p:cNvSpPr>
                <a:spLocks/>
              </p:cNvSpPr>
              <p:nvPr/>
            </p:nvSpPr>
            <p:spPr bwMode="auto">
              <a:xfrm rot="10800000">
                <a:off x="1882" y="3203"/>
                <a:ext cx="90" cy="635"/>
              </a:xfrm>
              <a:custGeom>
                <a:avLst/>
                <a:gdLst>
                  <a:gd name="T0" fmla="*/ 90 w 90"/>
                  <a:gd name="T1" fmla="*/ 0 h 635"/>
                  <a:gd name="T2" fmla="*/ 0 w 90"/>
                  <a:gd name="T3" fmla="*/ 318 h 635"/>
                  <a:gd name="T4" fmla="*/ 90 w 90"/>
                  <a:gd name="T5" fmla="*/ 635 h 635"/>
                </a:gdLst>
                <a:ahLst/>
                <a:cxnLst>
                  <a:cxn ang="0">
                    <a:pos x="T0" y="T1"/>
                  </a:cxn>
                  <a:cxn ang="0">
                    <a:pos x="T2" y="T3"/>
                  </a:cxn>
                  <a:cxn ang="0">
                    <a:pos x="T4" y="T5"/>
                  </a:cxn>
                </a:cxnLst>
                <a:rect l="0" t="0" r="r" b="b"/>
                <a:pathLst>
                  <a:path w="90" h="635">
                    <a:moveTo>
                      <a:pt x="90" y="0"/>
                    </a:moveTo>
                    <a:cubicBezTo>
                      <a:pt x="45" y="106"/>
                      <a:pt x="0" y="212"/>
                      <a:pt x="0" y="318"/>
                    </a:cubicBezTo>
                    <a:cubicBezTo>
                      <a:pt x="0" y="424"/>
                      <a:pt x="52" y="590"/>
                      <a:pt x="90" y="635"/>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cxnSp>
          <p:nvCxnSpPr>
            <p:cNvPr id="224" name="直線矢印コネクタ 223"/>
            <p:cNvCxnSpPr>
              <a:stCxn id="221" idx="3"/>
              <a:endCxn id="222" idx="1"/>
            </p:cNvCxnSpPr>
            <p:nvPr/>
          </p:nvCxnSpPr>
          <p:spPr>
            <a:xfrm>
              <a:off x="2089006" y="4779799"/>
              <a:ext cx="197651" cy="89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29" name="グループ化 228"/>
          <p:cNvGrpSpPr/>
          <p:nvPr/>
        </p:nvGrpSpPr>
        <p:grpSpPr>
          <a:xfrm>
            <a:off x="645078" y="1943740"/>
            <a:ext cx="1694674" cy="764055"/>
            <a:chOff x="3462853" y="4388193"/>
            <a:chExt cx="1694674" cy="763816"/>
          </a:xfrm>
        </p:grpSpPr>
        <p:pic>
          <p:nvPicPr>
            <p:cNvPr id="230" name="図 2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7984" y="4575960"/>
              <a:ext cx="729543" cy="405427"/>
            </a:xfrm>
            <a:prstGeom prst="rect">
              <a:avLst/>
            </a:prstGeom>
          </p:spPr>
        </p:pic>
        <p:grpSp>
          <p:nvGrpSpPr>
            <p:cNvPr id="231" name="グループ化 230"/>
            <p:cNvGrpSpPr/>
            <p:nvPr/>
          </p:nvGrpSpPr>
          <p:grpSpPr>
            <a:xfrm>
              <a:off x="3462853" y="4388193"/>
              <a:ext cx="789116" cy="763816"/>
              <a:chOff x="2912844" y="4537392"/>
              <a:chExt cx="789116" cy="763816"/>
            </a:xfrm>
          </p:grpSpPr>
          <p:pic>
            <p:nvPicPr>
              <p:cNvPr id="233" name="図 2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2844" y="4537392"/>
                <a:ext cx="789116" cy="763816"/>
              </a:xfrm>
              <a:prstGeom prst="rect">
                <a:avLst/>
              </a:prstGeom>
            </p:spPr>
          </p:pic>
          <p:grpSp>
            <p:nvGrpSpPr>
              <p:cNvPr id="234" name="グループ化 233"/>
              <p:cNvGrpSpPr/>
              <p:nvPr/>
            </p:nvGrpSpPr>
            <p:grpSpPr>
              <a:xfrm>
                <a:off x="2946185" y="4552963"/>
                <a:ext cx="723052" cy="722309"/>
                <a:chOff x="2839610" y="3293055"/>
                <a:chExt cx="1351389" cy="1350000"/>
              </a:xfrm>
            </p:grpSpPr>
            <p:sp>
              <p:nvSpPr>
                <p:cNvPr id="235" name="ドーナツ 234"/>
                <p:cNvSpPr/>
                <p:nvPr/>
              </p:nvSpPr>
              <p:spPr>
                <a:xfrm>
                  <a:off x="2839610" y="3293055"/>
                  <a:ext cx="1351389" cy="1350000"/>
                </a:xfrm>
                <a:prstGeom prst="donu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236" name="直線コネクタ 235"/>
                <p:cNvCxnSpPr/>
                <p:nvPr/>
              </p:nvCxnSpPr>
              <p:spPr>
                <a:xfrm>
                  <a:off x="3858741" y="3965785"/>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a:off x="3863519" y="3994373"/>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2842070" y="3965801"/>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a:off x="2846848" y="3994389"/>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32" name="直線矢印コネクタ 231"/>
            <p:cNvCxnSpPr/>
            <p:nvPr/>
          </p:nvCxnSpPr>
          <p:spPr>
            <a:xfrm>
              <a:off x="4251969" y="4779799"/>
              <a:ext cx="197651" cy="89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40" name="グループ化 239"/>
          <p:cNvGrpSpPr/>
          <p:nvPr/>
        </p:nvGrpSpPr>
        <p:grpSpPr>
          <a:xfrm>
            <a:off x="553404" y="3763889"/>
            <a:ext cx="1564438" cy="713898"/>
            <a:chOff x="2716190" y="5494100"/>
            <a:chExt cx="1564438" cy="763816"/>
          </a:xfrm>
        </p:grpSpPr>
        <p:pic>
          <p:nvPicPr>
            <p:cNvPr id="241" name="図 2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6190" y="5494100"/>
              <a:ext cx="789116" cy="763816"/>
            </a:xfrm>
            <a:prstGeom prst="rect">
              <a:avLst/>
            </a:prstGeom>
          </p:spPr>
        </p:pic>
        <p:pic>
          <p:nvPicPr>
            <p:cNvPr id="242" name="図 2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2687" y="5661103"/>
              <a:ext cx="577941" cy="431762"/>
            </a:xfrm>
            <a:prstGeom prst="rect">
              <a:avLst/>
            </a:prstGeom>
          </p:spPr>
        </p:pic>
        <p:grpSp>
          <p:nvGrpSpPr>
            <p:cNvPr id="243" name="グループ化 242"/>
            <p:cNvGrpSpPr/>
            <p:nvPr/>
          </p:nvGrpSpPr>
          <p:grpSpPr>
            <a:xfrm>
              <a:off x="2883446" y="5546615"/>
              <a:ext cx="445793" cy="325958"/>
              <a:chOff x="3923928" y="2450726"/>
              <a:chExt cx="586258" cy="428664"/>
            </a:xfrm>
          </p:grpSpPr>
          <p:grpSp>
            <p:nvGrpSpPr>
              <p:cNvPr id="245" name="グループ化 244"/>
              <p:cNvGrpSpPr/>
              <p:nvPr/>
            </p:nvGrpSpPr>
            <p:grpSpPr>
              <a:xfrm>
                <a:off x="3923928" y="2450989"/>
                <a:ext cx="579115" cy="428401"/>
                <a:chOff x="3923928" y="2450989"/>
                <a:chExt cx="579115" cy="428401"/>
              </a:xfrm>
            </p:grpSpPr>
            <p:cxnSp>
              <p:nvCxnSpPr>
                <p:cNvPr id="250" name="直線コネクタ 249"/>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51" name="円弧 250"/>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52" name="円弧 251"/>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46" name="グループ化 245"/>
              <p:cNvGrpSpPr/>
              <p:nvPr/>
            </p:nvGrpSpPr>
            <p:grpSpPr>
              <a:xfrm flipH="1">
                <a:off x="3931071" y="2450726"/>
                <a:ext cx="579115" cy="428401"/>
                <a:chOff x="3923928" y="2450989"/>
                <a:chExt cx="579115" cy="428401"/>
              </a:xfrm>
            </p:grpSpPr>
            <p:cxnSp>
              <p:nvCxnSpPr>
                <p:cNvPr id="247" name="直線コネクタ 246"/>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48" name="円弧 247"/>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49" name="円弧 248"/>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cxnSp>
          <p:nvCxnSpPr>
            <p:cNvPr id="244" name="直線矢印コネクタ 243"/>
            <p:cNvCxnSpPr/>
            <p:nvPr/>
          </p:nvCxnSpPr>
          <p:spPr>
            <a:xfrm>
              <a:off x="3511400" y="5876090"/>
              <a:ext cx="197651" cy="89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53" name="Rectangle 13"/>
          <p:cNvSpPr>
            <a:spLocks noChangeArrowheads="1"/>
          </p:cNvSpPr>
          <p:nvPr/>
        </p:nvSpPr>
        <p:spPr bwMode="auto">
          <a:xfrm>
            <a:off x="22595" y="1054938"/>
            <a:ext cx="2870714" cy="84638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1. Double Panorama</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D</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isplayed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with distortion correction performed on a 180°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image for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half of a fisheye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image.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(2560x1440 to 320x180 selectable)</a:t>
            </a:r>
          </a:p>
        </p:txBody>
      </p:sp>
      <p:cxnSp>
        <p:nvCxnSpPr>
          <p:cNvPr id="254" name="直線コネクタ 253"/>
          <p:cNvCxnSpPr/>
          <p:nvPr/>
        </p:nvCxnSpPr>
        <p:spPr>
          <a:xfrm flipV="1">
            <a:off x="5989823" y="999625"/>
            <a:ext cx="0" cy="3819893"/>
          </a:xfrm>
          <a:prstGeom prst="line">
            <a:avLst/>
          </a:prstGeom>
          <a:noFill/>
          <a:ln w="9525" cap="flat" cmpd="sng" algn="ctr">
            <a:solidFill>
              <a:srgbClr val="4F81BD">
                <a:shade val="95000"/>
                <a:satMod val="105000"/>
              </a:srgbClr>
            </a:solidFill>
            <a:prstDash val="solid"/>
          </a:ln>
          <a:effectLst/>
        </p:spPr>
      </p:cxnSp>
      <p:cxnSp>
        <p:nvCxnSpPr>
          <p:cNvPr id="255" name="直線コネクタ 254"/>
          <p:cNvCxnSpPr/>
          <p:nvPr/>
        </p:nvCxnSpPr>
        <p:spPr>
          <a:xfrm flipV="1">
            <a:off x="2893309" y="999625"/>
            <a:ext cx="0" cy="3819893"/>
          </a:xfrm>
          <a:prstGeom prst="line">
            <a:avLst/>
          </a:prstGeom>
          <a:noFill/>
          <a:ln w="9525" cap="flat" cmpd="sng" algn="ctr">
            <a:solidFill>
              <a:srgbClr val="4F81BD">
                <a:shade val="95000"/>
                <a:satMod val="105000"/>
              </a:srgbClr>
            </a:solidFill>
            <a:prstDash val="solid"/>
          </a:ln>
          <a:effectLst/>
        </p:spPr>
      </p:cxnSp>
      <p:pic>
        <p:nvPicPr>
          <p:cNvPr id="256" name="図 2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2502" y="3847863"/>
            <a:ext cx="857570" cy="641087"/>
          </a:xfrm>
          <a:prstGeom prst="rect">
            <a:avLst/>
          </a:prstGeom>
        </p:spPr>
      </p:pic>
      <p:pic>
        <p:nvPicPr>
          <p:cNvPr id="257" name="図 2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7969" y="3828426"/>
            <a:ext cx="789116" cy="720342"/>
          </a:xfrm>
          <a:prstGeom prst="rect">
            <a:avLst/>
          </a:prstGeom>
        </p:spPr>
      </p:pic>
      <p:grpSp>
        <p:nvGrpSpPr>
          <p:cNvPr id="258" name="グループ化 257"/>
          <p:cNvGrpSpPr/>
          <p:nvPr/>
        </p:nvGrpSpPr>
        <p:grpSpPr>
          <a:xfrm>
            <a:off x="3363004" y="3887898"/>
            <a:ext cx="666207" cy="628288"/>
            <a:chOff x="-1355172" y="4934702"/>
            <a:chExt cx="876122" cy="876122"/>
          </a:xfrm>
        </p:grpSpPr>
        <p:grpSp>
          <p:nvGrpSpPr>
            <p:cNvPr id="259" name="グループ化 258"/>
            <p:cNvGrpSpPr/>
            <p:nvPr/>
          </p:nvGrpSpPr>
          <p:grpSpPr>
            <a:xfrm>
              <a:off x="-1229741" y="4934702"/>
              <a:ext cx="586258" cy="428664"/>
              <a:chOff x="3923928" y="2450726"/>
              <a:chExt cx="586258" cy="428664"/>
            </a:xfrm>
          </p:grpSpPr>
          <p:grpSp>
            <p:nvGrpSpPr>
              <p:cNvPr id="288" name="グループ化 287"/>
              <p:cNvGrpSpPr/>
              <p:nvPr/>
            </p:nvGrpSpPr>
            <p:grpSpPr>
              <a:xfrm>
                <a:off x="3923928" y="2450989"/>
                <a:ext cx="579115" cy="428401"/>
                <a:chOff x="3923928" y="2450989"/>
                <a:chExt cx="579115" cy="428401"/>
              </a:xfrm>
            </p:grpSpPr>
            <p:cxnSp>
              <p:nvCxnSpPr>
                <p:cNvPr id="293" name="直線コネクタ 292"/>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94" name="円弧 293"/>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95" name="円弧 294"/>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89" name="グループ化 288"/>
              <p:cNvGrpSpPr/>
              <p:nvPr/>
            </p:nvGrpSpPr>
            <p:grpSpPr>
              <a:xfrm flipH="1">
                <a:off x="3931071" y="2450726"/>
                <a:ext cx="579115" cy="428401"/>
                <a:chOff x="3923928" y="2450989"/>
                <a:chExt cx="579115" cy="428401"/>
              </a:xfrm>
            </p:grpSpPr>
            <p:cxnSp>
              <p:nvCxnSpPr>
                <p:cNvPr id="290" name="直線コネクタ 289"/>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91" name="円弧 290"/>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92" name="円弧 291"/>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260" name="グループ化 259"/>
            <p:cNvGrpSpPr/>
            <p:nvPr/>
          </p:nvGrpSpPr>
          <p:grpSpPr>
            <a:xfrm flipV="1">
              <a:off x="-1218850" y="5382160"/>
              <a:ext cx="586258" cy="428664"/>
              <a:chOff x="3923928" y="2450726"/>
              <a:chExt cx="586258" cy="428664"/>
            </a:xfrm>
          </p:grpSpPr>
          <p:grpSp>
            <p:nvGrpSpPr>
              <p:cNvPr id="280" name="グループ化 279"/>
              <p:cNvGrpSpPr/>
              <p:nvPr/>
            </p:nvGrpSpPr>
            <p:grpSpPr>
              <a:xfrm>
                <a:off x="3923928" y="2450989"/>
                <a:ext cx="579115" cy="428401"/>
                <a:chOff x="3923928" y="2450989"/>
                <a:chExt cx="579115" cy="428401"/>
              </a:xfrm>
            </p:grpSpPr>
            <p:cxnSp>
              <p:nvCxnSpPr>
                <p:cNvPr id="285" name="直線コネクタ 284"/>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86" name="円弧 285"/>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7" name="円弧 286"/>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81" name="グループ化 280"/>
              <p:cNvGrpSpPr/>
              <p:nvPr/>
            </p:nvGrpSpPr>
            <p:grpSpPr>
              <a:xfrm flipH="1">
                <a:off x="3931071" y="2450726"/>
                <a:ext cx="579115" cy="428401"/>
                <a:chOff x="3923928" y="2450989"/>
                <a:chExt cx="579115" cy="428401"/>
              </a:xfrm>
            </p:grpSpPr>
            <p:cxnSp>
              <p:nvCxnSpPr>
                <p:cNvPr id="282" name="直線コネクタ 281"/>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83" name="円弧 282"/>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4" name="円弧 283"/>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261" name="グループ化 260"/>
            <p:cNvGrpSpPr/>
            <p:nvPr/>
          </p:nvGrpSpPr>
          <p:grpSpPr>
            <a:xfrm rot="16200000">
              <a:off x="-1215686" y="4930172"/>
              <a:ext cx="597149" cy="876122"/>
              <a:chOff x="2965597" y="3209334"/>
              <a:chExt cx="597149" cy="876122"/>
            </a:xfrm>
          </p:grpSpPr>
          <p:grpSp>
            <p:nvGrpSpPr>
              <p:cNvPr id="262" name="グループ化 261"/>
              <p:cNvGrpSpPr/>
              <p:nvPr/>
            </p:nvGrpSpPr>
            <p:grpSpPr>
              <a:xfrm>
                <a:off x="2965597" y="3209334"/>
                <a:ext cx="586258" cy="428664"/>
                <a:chOff x="3923928" y="2450726"/>
                <a:chExt cx="586258" cy="428664"/>
              </a:xfrm>
            </p:grpSpPr>
            <p:grpSp>
              <p:nvGrpSpPr>
                <p:cNvPr id="272" name="グループ化 271"/>
                <p:cNvGrpSpPr/>
                <p:nvPr/>
              </p:nvGrpSpPr>
              <p:grpSpPr>
                <a:xfrm>
                  <a:off x="3923928" y="2450989"/>
                  <a:ext cx="579115" cy="428401"/>
                  <a:chOff x="3923928" y="2450989"/>
                  <a:chExt cx="579115" cy="428401"/>
                </a:xfrm>
              </p:grpSpPr>
              <p:cxnSp>
                <p:nvCxnSpPr>
                  <p:cNvPr id="277" name="直線コネクタ 276"/>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78" name="円弧 277"/>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79" name="円弧 278"/>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73" name="グループ化 272"/>
                <p:cNvGrpSpPr/>
                <p:nvPr/>
              </p:nvGrpSpPr>
              <p:grpSpPr>
                <a:xfrm flipH="1">
                  <a:off x="3931071" y="2450726"/>
                  <a:ext cx="579115" cy="428401"/>
                  <a:chOff x="3923928" y="2450989"/>
                  <a:chExt cx="579115" cy="428401"/>
                </a:xfrm>
              </p:grpSpPr>
              <p:cxnSp>
                <p:nvCxnSpPr>
                  <p:cNvPr id="274" name="直線コネクタ 273"/>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75" name="円弧 274"/>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76" name="円弧 275"/>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263" name="グループ化 262"/>
              <p:cNvGrpSpPr/>
              <p:nvPr/>
            </p:nvGrpSpPr>
            <p:grpSpPr>
              <a:xfrm flipV="1">
                <a:off x="2976488" y="3656792"/>
                <a:ext cx="586258" cy="428664"/>
                <a:chOff x="3923928" y="2450726"/>
                <a:chExt cx="586258" cy="428664"/>
              </a:xfrm>
            </p:grpSpPr>
            <p:grpSp>
              <p:nvGrpSpPr>
                <p:cNvPr id="264" name="グループ化 263"/>
                <p:cNvGrpSpPr/>
                <p:nvPr/>
              </p:nvGrpSpPr>
              <p:grpSpPr>
                <a:xfrm>
                  <a:off x="3923928" y="2450989"/>
                  <a:ext cx="579115" cy="428401"/>
                  <a:chOff x="3923928" y="2450989"/>
                  <a:chExt cx="579115" cy="428401"/>
                </a:xfrm>
              </p:grpSpPr>
              <p:cxnSp>
                <p:nvCxnSpPr>
                  <p:cNvPr id="269" name="直線コネクタ 268"/>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70" name="円弧 269"/>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71" name="円弧 270"/>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65" name="グループ化 264"/>
                <p:cNvGrpSpPr/>
                <p:nvPr/>
              </p:nvGrpSpPr>
              <p:grpSpPr>
                <a:xfrm flipH="1">
                  <a:off x="3931071" y="2450726"/>
                  <a:ext cx="579115" cy="428401"/>
                  <a:chOff x="3923928" y="2450989"/>
                  <a:chExt cx="579115" cy="428401"/>
                </a:xfrm>
              </p:grpSpPr>
              <p:cxnSp>
                <p:nvCxnSpPr>
                  <p:cNvPr id="266" name="直線コネクタ 265"/>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67" name="円弧 266"/>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68" name="円弧 267"/>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grpSp>
      <p:cxnSp>
        <p:nvCxnSpPr>
          <p:cNvPr id="296" name="直線矢印コネクタ 295"/>
          <p:cNvCxnSpPr/>
          <p:nvPr/>
        </p:nvCxnSpPr>
        <p:spPr>
          <a:xfrm>
            <a:off x="4098659" y="4188597"/>
            <a:ext cx="272051"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a:xfrm flipH="1">
            <a:off x="198105" y="2811001"/>
            <a:ext cx="8730379" cy="0"/>
          </a:xfrm>
          <a:prstGeom prst="line">
            <a:avLst/>
          </a:prstGeom>
          <a:noFill/>
          <a:ln w="9525" cap="flat" cmpd="sng" algn="ctr">
            <a:solidFill>
              <a:srgbClr val="4F81BD">
                <a:shade val="95000"/>
                <a:satMod val="105000"/>
              </a:srgbClr>
            </a:solidFill>
            <a:prstDash val="solid"/>
          </a:ln>
          <a:effectLst/>
        </p:spPr>
      </p:cxnSp>
      <p:pic>
        <p:nvPicPr>
          <p:cNvPr id="298" name="図 2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200" y="3793169"/>
            <a:ext cx="789116" cy="715377"/>
          </a:xfrm>
          <a:prstGeom prst="rect">
            <a:avLst/>
          </a:prstGeom>
        </p:spPr>
      </p:pic>
      <p:grpSp>
        <p:nvGrpSpPr>
          <p:cNvPr id="299" name="グループ化 298"/>
          <p:cNvGrpSpPr/>
          <p:nvPr/>
        </p:nvGrpSpPr>
        <p:grpSpPr>
          <a:xfrm>
            <a:off x="6213993" y="3833794"/>
            <a:ext cx="666207" cy="623958"/>
            <a:chOff x="-1355172" y="4934702"/>
            <a:chExt cx="876122" cy="876122"/>
          </a:xfrm>
        </p:grpSpPr>
        <p:grpSp>
          <p:nvGrpSpPr>
            <p:cNvPr id="300" name="グループ化 299"/>
            <p:cNvGrpSpPr/>
            <p:nvPr/>
          </p:nvGrpSpPr>
          <p:grpSpPr>
            <a:xfrm>
              <a:off x="-1229741" y="4934702"/>
              <a:ext cx="586258" cy="428664"/>
              <a:chOff x="3923928" y="2450726"/>
              <a:chExt cx="586258" cy="428664"/>
            </a:xfrm>
          </p:grpSpPr>
          <p:grpSp>
            <p:nvGrpSpPr>
              <p:cNvPr id="329" name="グループ化 328"/>
              <p:cNvGrpSpPr/>
              <p:nvPr/>
            </p:nvGrpSpPr>
            <p:grpSpPr>
              <a:xfrm>
                <a:off x="3923928" y="2450989"/>
                <a:ext cx="579115" cy="428401"/>
                <a:chOff x="3923928" y="2450989"/>
                <a:chExt cx="579115" cy="428401"/>
              </a:xfrm>
            </p:grpSpPr>
            <p:cxnSp>
              <p:nvCxnSpPr>
                <p:cNvPr id="334" name="直線コネクタ 333"/>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35" name="円弧 334"/>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36" name="円弧 335"/>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30" name="グループ化 329"/>
              <p:cNvGrpSpPr/>
              <p:nvPr/>
            </p:nvGrpSpPr>
            <p:grpSpPr>
              <a:xfrm flipH="1">
                <a:off x="3931071" y="2450726"/>
                <a:ext cx="579115" cy="428401"/>
                <a:chOff x="3923928" y="2450989"/>
                <a:chExt cx="579115" cy="428401"/>
              </a:xfrm>
            </p:grpSpPr>
            <p:cxnSp>
              <p:nvCxnSpPr>
                <p:cNvPr id="331" name="直線コネクタ 330"/>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32" name="円弧 331"/>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33" name="円弧 332"/>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301" name="グループ化 300"/>
            <p:cNvGrpSpPr/>
            <p:nvPr/>
          </p:nvGrpSpPr>
          <p:grpSpPr>
            <a:xfrm flipV="1">
              <a:off x="-1218850" y="5382160"/>
              <a:ext cx="586258" cy="428664"/>
              <a:chOff x="3923928" y="2450726"/>
              <a:chExt cx="586258" cy="428664"/>
            </a:xfrm>
          </p:grpSpPr>
          <p:grpSp>
            <p:nvGrpSpPr>
              <p:cNvPr id="321" name="グループ化 320"/>
              <p:cNvGrpSpPr/>
              <p:nvPr/>
            </p:nvGrpSpPr>
            <p:grpSpPr>
              <a:xfrm>
                <a:off x="3923928" y="2450989"/>
                <a:ext cx="579115" cy="428401"/>
                <a:chOff x="3923928" y="2450989"/>
                <a:chExt cx="579115" cy="428401"/>
              </a:xfrm>
            </p:grpSpPr>
            <p:cxnSp>
              <p:nvCxnSpPr>
                <p:cNvPr id="326" name="直線コネクタ 325"/>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27" name="円弧 326"/>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28" name="円弧 327"/>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22" name="グループ化 321"/>
              <p:cNvGrpSpPr/>
              <p:nvPr/>
            </p:nvGrpSpPr>
            <p:grpSpPr>
              <a:xfrm flipH="1">
                <a:off x="3931071" y="2450726"/>
                <a:ext cx="579115" cy="428401"/>
                <a:chOff x="3923928" y="2450989"/>
                <a:chExt cx="579115" cy="428401"/>
              </a:xfrm>
            </p:grpSpPr>
            <p:cxnSp>
              <p:nvCxnSpPr>
                <p:cNvPr id="323" name="直線コネクタ 322"/>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24" name="円弧 323"/>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25" name="円弧 324"/>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302" name="グループ化 301"/>
            <p:cNvGrpSpPr/>
            <p:nvPr/>
          </p:nvGrpSpPr>
          <p:grpSpPr>
            <a:xfrm rot="16200000">
              <a:off x="-1215686" y="4930172"/>
              <a:ext cx="597149" cy="876122"/>
              <a:chOff x="2965597" y="3209334"/>
              <a:chExt cx="597149" cy="876122"/>
            </a:xfrm>
          </p:grpSpPr>
          <p:grpSp>
            <p:nvGrpSpPr>
              <p:cNvPr id="303" name="グループ化 302"/>
              <p:cNvGrpSpPr/>
              <p:nvPr/>
            </p:nvGrpSpPr>
            <p:grpSpPr>
              <a:xfrm>
                <a:off x="2965597" y="3209334"/>
                <a:ext cx="586258" cy="428664"/>
                <a:chOff x="3923928" y="2450726"/>
                <a:chExt cx="586258" cy="428664"/>
              </a:xfrm>
            </p:grpSpPr>
            <p:grpSp>
              <p:nvGrpSpPr>
                <p:cNvPr id="313" name="グループ化 312"/>
                <p:cNvGrpSpPr/>
                <p:nvPr/>
              </p:nvGrpSpPr>
              <p:grpSpPr>
                <a:xfrm>
                  <a:off x="3923928" y="2450989"/>
                  <a:ext cx="579115" cy="428401"/>
                  <a:chOff x="3923928" y="2450989"/>
                  <a:chExt cx="579115" cy="428401"/>
                </a:xfrm>
              </p:grpSpPr>
              <p:cxnSp>
                <p:nvCxnSpPr>
                  <p:cNvPr id="318" name="直線コネクタ 317"/>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19" name="円弧 318"/>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20" name="円弧 319"/>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14" name="グループ化 313"/>
                <p:cNvGrpSpPr/>
                <p:nvPr/>
              </p:nvGrpSpPr>
              <p:grpSpPr>
                <a:xfrm flipH="1">
                  <a:off x="3931071" y="2450726"/>
                  <a:ext cx="579115" cy="428401"/>
                  <a:chOff x="3923928" y="2450989"/>
                  <a:chExt cx="579115" cy="428401"/>
                </a:xfrm>
              </p:grpSpPr>
              <p:cxnSp>
                <p:nvCxnSpPr>
                  <p:cNvPr id="315" name="直線コネクタ 314"/>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16" name="円弧 315"/>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17" name="円弧 316"/>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304" name="グループ化 303"/>
              <p:cNvGrpSpPr/>
              <p:nvPr/>
            </p:nvGrpSpPr>
            <p:grpSpPr>
              <a:xfrm flipV="1">
                <a:off x="2976488" y="3656792"/>
                <a:ext cx="586258" cy="428664"/>
                <a:chOff x="3923928" y="2450726"/>
                <a:chExt cx="586258" cy="428664"/>
              </a:xfrm>
            </p:grpSpPr>
            <p:grpSp>
              <p:nvGrpSpPr>
                <p:cNvPr id="305" name="グループ化 304"/>
                <p:cNvGrpSpPr/>
                <p:nvPr/>
              </p:nvGrpSpPr>
              <p:grpSpPr>
                <a:xfrm>
                  <a:off x="3923928" y="2450989"/>
                  <a:ext cx="579115" cy="428401"/>
                  <a:chOff x="3923928" y="2450989"/>
                  <a:chExt cx="579115" cy="428401"/>
                </a:xfrm>
              </p:grpSpPr>
              <p:cxnSp>
                <p:nvCxnSpPr>
                  <p:cNvPr id="310" name="直線コネクタ 309"/>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11" name="円弧 310"/>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12" name="円弧 311"/>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06" name="グループ化 305"/>
                <p:cNvGrpSpPr/>
                <p:nvPr/>
              </p:nvGrpSpPr>
              <p:grpSpPr>
                <a:xfrm flipH="1">
                  <a:off x="3931071" y="2450726"/>
                  <a:ext cx="579115" cy="428401"/>
                  <a:chOff x="3923928" y="2450989"/>
                  <a:chExt cx="579115" cy="428401"/>
                </a:xfrm>
              </p:grpSpPr>
              <p:cxnSp>
                <p:nvCxnSpPr>
                  <p:cNvPr id="307" name="直線コネクタ 306"/>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08" name="円弧 307"/>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09" name="円弧 308"/>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grpSp>
      <p:cxnSp>
        <p:nvCxnSpPr>
          <p:cNvPr id="337" name="直線矢印コネクタ 336"/>
          <p:cNvCxnSpPr>
            <a:stCxn id="298" idx="3"/>
            <a:endCxn id="345" idx="3"/>
          </p:cNvCxnSpPr>
          <p:nvPr/>
        </p:nvCxnSpPr>
        <p:spPr>
          <a:xfrm flipV="1">
            <a:off x="6937316" y="3776612"/>
            <a:ext cx="618427" cy="3742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8" name="直線矢印コネクタ 337"/>
          <p:cNvCxnSpPr>
            <a:stCxn id="298" idx="3"/>
            <a:endCxn id="346" idx="3"/>
          </p:cNvCxnSpPr>
          <p:nvPr/>
        </p:nvCxnSpPr>
        <p:spPr>
          <a:xfrm flipV="1">
            <a:off x="6937316" y="3866934"/>
            <a:ext cx="834053" cy="2839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9" name="直線矢印コネクタ 338"/>
          <p:cNvCxnSpPr>
            <a:stCxn id="298" idx="3"/>
            <a:endCxn id="347" idx="3"/>
          </p:cNvCxnSpPr>
          <p:nvPr/>
        </p:nvCxnSpPr>
        <p:spPr>
          <a:xfrm flipV="1">
            <a:off x="6937316" y="4041228"/>
            <a:ext cx="1049679" cy="1096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0" name="直線矢印コネクタ 339"/>
          <p:cNvCxnSpPr>
            <a:stCxn id="298" idx="3"/>
            <a:endCxn id="348" idx="3"/>
          </p:cNvCxnSpPr>
          <p:nvPr/>
        </p:nvCxnSpPr>
        <p:spPr>
          <a:xfrm>
            <a:off x="6937316" y="4150858"/>
            <a:ext cx="1265304" cy="646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4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7711" y="3654623"/>
            <a:ext cx="438150" cy="25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8245" y="3750694"/>
            <a:ext cx="438150" cy="23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8779" y="3918364"/>
            <a:ext cx="419100" cy="25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4"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50262" y="4092937"/>
            <a:ext cx="419100" cy="23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5" name="Picture 27" descr="C:\Users\3980376.PCC-AD\AppData\Local\Microsoft\Windows\Temporary Internet Files\Content.IE5\IODL11VB\MC900428945[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555743" y="3651870"/>
            <a:ext cx="465058" cy="2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 name="Picture 27" descr="C:\Users\3980376.PCC-AD\AppData\Local\Microsoft\Windows\Temporary Internet Files\Content.IE5\IODL11VB\MC900428945[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771369" y="3742192"/>
            <a:ext cx="465058" cy="2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 name="Picture 27" descr="C:\Users\3980376.PCC-AD\AppData\Local\Microsoft\Windows\Temporary Internet Files\Content.IE5\IODL11VB\MC900428945[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986995" y="3916486"/>
            <a:ext cx="465058" cy="2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27" descr="C:\Users\3980376.PCC-AD\AppData\Local\Microsoft\Windows\Temporary Internet Files\Content.IE5\IODL11VB\MC900428945[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202620" y="4090783"/>
            <a:ext cx="465058" cy="2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27" descr="C:\Users\3980376.PCC-AD\AppData\Local\Microsoft\Windows\Temporary Internet Files\Content.IE5\IODL11VB\MC900428945[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753293" y="4371950"/>
            <a:ext cx="465058" cy="2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0" name="直線矢印コネクタ 349"/>
          <p:cNvCxnSpPr>
            <a:stCxn id="298" idx="3"/>
            <a:endCxn id="349" idx="3"/>
          </p:cNvCxnSpPr>
          <p:nvPr/>
        </p:nvCxnSpPr>
        <p:spPr>
          <a:xfrm>
            <a:off x="6937316" y="4150858"/>
            <a:ext cx="815977" cy="345834"/>
          </a:xfrm>
          <a:prstGeom prst="straightConnector1">
            <a:avLst/>
          </a:prstGeom>
          <a:ln w="19050">
            <a:solidFill>
              <a:srgbClr val="33CC33"/>
            </a:solidFill>
            <a:tailEnd type="arrow"/>
          </a:ln>
        </p:spPr>
        <p:style>
          <a:lnRef idx="1">
            <a:schemeClr val="accent1"/>
          </a:lnRef>
          <a:fillRef idx="0">
            <a:schemeClr val="accent1"/>
          </a:fillRef>
          <a:effectRef idx="0">
            <a:schemeClr val="accent1"/>
          </a:effectRef>
          <a:fontRef idx="minor">
            <a:schemeClr val="tx1"/>
          </a:fontRef>
        </p:style>
      </p:cxnSp>
      <p:pic>
        <p:nvPicPr>
          <p:cNvPr id="351" name="図 3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03947" y="4371953"/>
            <a:ext cx="877412" cy="493957"/>
          </a:xfrm>
          <a:prstGeom prst="rect">
            <a:avLst/>
          </a:prstGeom>
        </p:spPr>
      </p:pic>
      <p:sp>
        <p:nvSpPr>
          <p:cNvPr id="352" name="テキスト ボックス 351"/>
          <p:cNvSpPr txBox="1"/>
          <p:nvPr/>
        </p:nvSpPr>
        <p:spPr>
          <a:xfrm>
            <a:off x="7371634" y="4156506"/>
            <a:ext cx="628697" cy="215444"/>
          </a:xfrm>
          <a:prstGeom prst="rect">
            <a:avLst/>
          </a:prstGeom>
          <a:noFill/>
        </p:spPr>
        <p:txBody>
          <a:bodyPr wrap="none" rtlCol="0">
            <a:spAutoFit/>
          </a:bodyPr>
          <a:lstStyle/>
          <a:p>
            <a:r>
              <a:rPr lang="en-US" altLang="ja-JP" sz="8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Stream (1)</a:t>
            </a:r>
            <a:endParaRPr lang="ja-JP" altLang="en-US" sz="8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3" name="テキスト ボックス 352"/>
          <p:cNvSpPr txBox="1"/>
          <p:nvPr/>
        </p:nvSpPr>
        <p:spPr>
          <a:xfrm>
            <a:off x="7003643" y="4371950"/>
            <a:ext cx="628697" cy="215444"/>
          </a:xfrm>
          <a:prstGeom prst="rect">
            <a:avLst/>
          </a:prstGeom>
          <a:noFill/>
        </p:spPr>
        <p:txBody>
          <a:bodyPr wrap="none" rtlCol="0">
            <a:spAutoFit/>
          </a:bodyPr>
          <a:lstStyle/>
          <a:p>
            <a:r>
              <a:rPr lang="en-US" altLang="ja-JP" sz="800" b="1" dirty="0" smtClean="0">
                <a:solidFill>
                  <a:srgbClr val="33CC33"/>
                </a:solidFill>
                <a:effectLst/>
                <a:latin typeface="Calibri" panose="020F0502020204030204" pitchFamily="34" charset="0"/>
                <a:ea typeface="Meiryo UI" panose="020B0604030504040204" pitchFamily="50" charset="-128"/>
                <a:cs typeface="Meiryo UI" panose="020B0604030504040204" pitchFamily="50" charset="-128"/>
              </a:rPr>
              <a:t>Stream (2)</a:t>
            </a:r>
            <a:endParaRPr lang="ja-JP" altLang="en-US" sz="800" b="1" dirty="0">
              <a:solidFill>
                <a:srgbClr val="33CC33"/>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4" name="円/楕円 353"/>
          <p:cNvSpPr/>
          <p:nvPr/>
        </p:nvSpPr>
        <p:spPr>
          <a:xfrm>
            <a:off x="7207716" y="1951711"/>
            <a:ext cx="722535" cy="722535"/>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latin typeface="Calibri" panose="020F0502020204030204" pitchFamily="34" charset="0"/>
            </a:endParaRPr>
          </a:p>
        </p:txBody>
      </p:sp>
      <p:sp>
        <p:nvSpPr>
          <p:cNvPr id="356" name="Rectangle 13"/>
          <p:cNvSpPr>
            <a:spLocks noChangeArrowheads="1"/>
          </p:cNvSpPr>
          <p:nvPr/>
        </p:nvSpPr>
        <p:spPr bwMode="auto">
          <a:xfrm>
            <a:off x="2915815" y="1051611"/>
            <a:ext cx="3056107" cy="84638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2. Panorama</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D</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isplayed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with distortion correction performed on the 180° horizontal angle view part of the center of a fisheye image.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(2560x1440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to 320x180 selectable)</a:t>
            </a:r>
            <a:endPar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7" name="Rectangle 13"/>
          <p:cNvSpPr>
            <a:spLocks noChangeArrowheads="1"/>
          </p:cNvSpPr>
          <p:nvPr/>
        </p:nvSpPr>
        <p:spPr bwMode="auto">
          <a:xfrm>
            <a:off x="6016393" y="1051611"/>
            <a:ext cx="3056107" cy="6924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3. Fisheye</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Displayed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without performing distortion correction as a fisheye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image.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2992x2992 to 320x180 selectable)</a:t>
            </a:r>
            <a:endPar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8" name="Rectangle 13"/>
          <p:cNvSpPr>
            <a:spLocks noChangeArrowheads="1"/>
          </p:cNvSpPr>
          <p:nvPr/>
        </p:nvSpPr>
        <p:spPr bwMode="auto">
          <a:xfrm>
            <a:off x="9098" y="2811001"/>
            <a:ext cx="2870714" cy="84638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4. Single PTZ</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Display one specified area with electronic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PTZ. Position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of area to be displayed can be specified.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2560x1920~QVGA selectable)</a:t>
            </a:r>
          </a:p>
        </p:txBody>
      </p:sp>
      <p:sp>
        <p:nvSpPr>
          <p:cNvPr id="359" name="Rectangle 13"/>
          <p:cNvSpPr>
            <a:spLocks noChangeArrowheads="1"/>
          </p:cNvSpPr>
          <p:nvPr/>
        </p:nvSpPr>
        <p:spPr bwMode="auto">
          <a:xfrm>
            <a:off x="2915816" y="2811001"/>
            <a:ext cx="3056107" cy="98488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5</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Quad PTZ</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Display the specified 4 areas with electronic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PTZ. Position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of 4 areas to be displayed can be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specified. Distributed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as 2 x 2 divided 1 image.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(2560x1920</a:t>
            </a:r>
            <a:r>
              <a:rPr lang="ja-JP" altLang="en-US" sz="90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QVGA  selectable)</a:t>
            </a:r>
            <a:endPar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60" name="Rectangle 13"/>
          <p:cNvSpPr>
            <a:spLocks noChangeArrowheads="1"/>
          </p:cNvSpPr>
          <p:nvPr/>
        </p:nvSpPr>
        <p:spPr bwMode="auto">
          <a:xfrm>
            <a:off x="6012160" y="2811001"/>
            <a:ext cx="3056107" cy="81560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6</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Quad Stream</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Distribute each channel of 4 PTZ separately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1280 x 960 ~ QVGA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selectable)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It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is possible to simultaneously deliver 4 images PTZ.</a:t>
            </a:r>
            <a:endPar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0"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51"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52"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53"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599797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575556" y="157771"/>
            <a:ext cx="7674860" cy="525309"/>
          </a:xfrm>
        </p:spPr>
        <p:txBody>
          <a:bodyPr vert="horz" lIns="91440" tIns="45720" rIns="91440" bIns="45720" rtlCol="0" anchor="ctr">
            <a:normAutofit/>
          </a:bodyPr>
          <a:lstStyle/>
          <a:p>
            <a:r>
              <a:rPr kumimoji="1" lang="en-US" altLang="ja-JP" b="1" dirty="0">
                <a:solidFill>
                  <a:schemeClr val="tx1"/>
                </a:solidFill>
                <a:latin typeface="Calibri" panose="020F0502020204030204" pitchFamily="34" charset="0"/>
                <a:ea typeface="Meiryo UI" panose="020B0604030504040204" pitchFamily="50" charset="-128"/>
                <a:cs typeface="Meiryo UI" panose="020B0604030504040204" pitchFamily="50" charset="-128"/>
              </a:rPr>
              <a:t>Welcome &amp; Disclaimer</a:t>
            </a:r>
            <a:endParaRPr kumimoji="1" lang="ja-JP" altLang="en-US"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a:t>
            </a:fld>
            <a:endParaRPr lang="en-US" sz="1000" dirty="0">
              <a:latin typeface="Calibri" panose="020F0502020204030204" pitchFamily="34" charset="0"/>
            </a:endParaRPr>
          </a:p>
        </p:txBody>
      </p:sp>
      <p:sp>
        <p:nvSpPr>
          <p:cNvPr id="6" name="コンテンツ プレースホルダー 3"/>
          <p:cNvSpPr>
            <a:spLocks noGrp="1"/>
          </p:cNvSpPr>
          <p:nvPr>
            <p:ph idx="1"/>
          </p:nvPr>
        </p:nvSpPr>
        <p:spPr>
          <a:xfrm>
            <a:off x="457200" y="903639"/>
            <a:ext cx="8229600" cy="3857547"/>
          </a:xfrm>
        </p:spPr>
        <p:txBody>
          <a:bodyPr>
            <a:normAutofit/>
          </a:bodyPr>
          <a:lstStyle/>
          <a:p>
            <a:pPr lvl="0" defTabSz="914400" fontAlgn="base">
              <a:spcBef>
                <a:spcPct val="0"/>
              </a:spcBef>
              <a:spcAft>
                <a:spcPct val="0"/>
              </a:spcAft>
            </a:pP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This document, </a:t>
            </a:r>
            <a:r>
              <a:rPr kumimoji="1" lang="en-US" altLang="ja-JP" sz="1800" b="1" u="sng"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Ver. 2.00</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 is updated from previous Ver.1.00</a:t>
            </a:r>
            <a:r>
              <a:rPr lang="en-US" altLang="ja-JP" sz="1800" b="1" dirty="0" smtClean="0">
                <a:latin typeface="Calibri" panose="020F0502020204030204" pitchFamily="34" charset="0"/>
              </a:rPr>
              <a:t>.</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
            </a:r>
            <a:b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br>
            <a:endPar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Hence some of the specification &amp; function detail might be changed without announcement.</a:t>
            </a:r>
          </a:p>
          <a:p>
            <a:pPr lvl="0" defTabSz="914400" fontAlgn="base">
              <a:spcBef>
                <a:spcPct val="0"/>
              </a:spcBef>
              <a:spcAft>
                <a:spcPct val="0"/>
              </a:spcAft>
            </a:pPr>
            <a:endParaRPr kumimoji="1" lang="en-US" altLang="ja-JP" sz="18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This document is not cover all over about the product. Therefore, please utilize this document together with other materials such as “Installation Guide”, “Operating Instructions”, “Quick Reference Guide” “Specification Sheet” and “Product Presentation Material” so on as necessary. </a:t>
            </a:r>
          </a:p>
          <a:p>
            <a:pPr lvl="0" defTabSz="914400" fontAlgn="base">
              <a:spcBef>
                <a:spcPct val="0"/>
              </a:spcBef>
              <a:spcAft>
                <a:spcPct val="0"/>
              </a:spcAft>
            </a:pPr>
            <a:endPar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These materials can be downloaded from the following website. </a:t>
            </a:r>
          </a:p>
          <a:p>
            <a:pPr lvl="0" defTabSz="914400" fontAlgn="base">
              <a:spcBef>
                <a:spcPct val="0"/>
              </a:spcBef>
              <a:spcAft>
                <a:spcPct val="0"/>
              </a:spcAft>
            </a:pPr>
            <a:r>
              <a:rPr kumimoji="1" lang="en-US" altLang="ja-JP" sz="1800" b="1" dirty="0">
                <a:solidFill>
                  <a:srgbClr val="FFFF00"/>
                </a:solidFill>
                <a:latin typeface="Calibri" panose="020F0502020204030204" pitchFamily="34" charset="0"/>
                <a:ea typeface="Meiryo UI" panose="020B0604030504040204" pitchFamily="50" charset="-128"/>
                <a:cs typeface="Meiryo UI" panose="020B0604030504040204" pitchFamily="50" charset="-128"/>
              </a:rPr>
              <a:t>http://security.panasonic.com/download</a:t>
            </a:r>
            <a:r>
              <a:rPr kumimoji="1" lang="en-US" altLang="ja-JP" sz="1800" b="1" dirty="0" smtClean="0">
                <a:solidFill>
                  <a:srgbClr val="FFFF00"/>
                </a:solidFill>
                <a:latin typeface="Calibri" panose="020F0502020204030204" pitchFamily="34" charset="0"/>
                <a:ea typeface="Meiryo UI" panose="020B0604030504040204" pitchFamily="50" charset="-128"/>
                <a:cs typeface="Meiryo UI" panose="020B0604030504040204" pitchFamily="50" charset="-128"/>
              </a:rPr>
              <a:t>/</a:t>
            </a:r>
          </a:p>
          <a:p>
            <a:pPr lvl="0" defTabSz="914400" fontAlgn="base">
              <a:spcBef>
                <a:spcPct val="0"/>
              </a:spcBef>
              <a:spcAft>
                <a:spcPct val="0"/>
              </a:spcAft>
            </a:pPr>
            <a:endPar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7863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20</a:t>
            </a:fld>
            <a:endParaRPr lang="en-US" sz="1000" dirty="0">
              <a:latin typeface="Calibri" panose="020F0502020204030204" pitchFamily="34" charset="0"/>
            </a:endParaRPr>
          </a:p>
        </p:txBody>
      </p:sp>
      <p:sp>
        <p:nvSpPr>
          <p:cNvPr id="34"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Key Features</a:t>
            </a:r>
            <a:endParaRPr kumimoji="1" lang="ja-JP" altLang="en-US" dirty="0">
              <a:latin typeface="Calibri" panose="020F0502020204030204" pitchFamily="34" charset="0"/>
            </a:endParaRPr>
          </a:p>
        </p:txBody>
      </p:sp>
      <p:sp>
        <p:nvSpPr>
          <p:cNvPr id="13" name="テキスト ボックス 12"/>
          <p:cNvSpPr txBox="1"/>
          <p:nvPr/>
        </p:nvSpPr>
        <p:spPr>
          <a:xfrm>
            <a:off x="251520" y="843558"/>
            <a:ext cx="4234275" cy="3847207"/>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Visibility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Peripheral Resolution by Stereo projection lens</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Super Dynamic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108dB</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IR-LED supports 10m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(only WV-X4571L)</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iA </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(intelligent Auto</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p>
          <a:p>
            <a:pPr marL="800100" lvl="1" indent="-342900" algn="l">
              <a:buFont typeface="Wingdings" panose="05000000000000000000" pitchFamily="2" charset="2"/>
              <a:buChar char="Ø"/>
            </a:pPr>
            <a:r>
              <a:rPr kumimoji="0" lang="en-US" altLang="ja-JP" sz="12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(as same as </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current 9M 360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deg. Camera</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Extreme Compression</a:t>
            </a:r>
          </a:p>
          <a:p>
            <a:pPr marL="800100" lvl="1" indent="-342900" algn="l">
              <a:lnSpc>
                <a:spcPct val="150000"/>
              </a:lnSpc>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H.265 + Smart Coding</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Data Security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Secure communication</a:t>
            </a:r>
            <a:r>
              <a:rPr lang="ja-JP" altLang="en-US"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by Symantec certificate</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FIPS 140-2 Level 1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compliant</a:t>
            </a: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Analytics</a:t>
            </a:r>
            <a:endPar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New People Counting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ASE303W</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People Counting, Heat-map and MOR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SAE200</a:t>
            </a:r>
            <a:endParaRPr lang="en-US" altLang="ja-JP" sz="10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359803" y="3015317"/>
            <a:ext cx="4678289" cy="1246495"/>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Other Features</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IP66</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IK10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WV-X4571L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(Vandal Resistant </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Outdoor model) </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Anti-corrosion screw</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SD card error display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Dehumidifier</a:t>
            </a:r>
          </a:p>
        </p:txBody>
      </p:sp>
      <p:sp>
        <p:nvSpPr>
          <p:cNvPr id="17" name="正方形/長方形 16"/>
          <p:cNvSpPr/>
          <p:nvPr/>
        </p:nvSpPr>
        <p:spPr>
          <a:xfrm>
            <a:off x="5318984" y="909112"/>
            <a:ext cx="2922348" cy="369332"/>
          </a:xfrm>
          <a:prstGeom prst="rect">
            <a:avLst/>
          </a:prstGeom>
        </p:spPr>
        <p:txBody>
          <a:bodyPr wrap="square">
            <a:spAutoFit/>
          </a:bodyPr>
          <a:lstStyle/>
          <a:p>
            <a:r>
              <a:rPr lang="en-US" altLang="ja-JP" sz="18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8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4910144" y="2296305"/>
            <a:ext cx="1326005"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p:nvPr/>
        </p:nvSpPr>
        <p:spPr>
          <a:xfrm>
            <a:off x="6520349" y="2286003"/>
            <a:ext cx="20724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WV-X4571L/X4171LM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858" y="1483128"/>
            <a:ext cx="1199155" cy="813177"/>
          </a:xfrm>
          <a:prstGeom prst="rect">
            <a:avLst/>
          </a:prstGeom>
          <a:solidFill>
            <a:schemeClr val="bg1"/>
          </a:solidFill>
        </p:spPr>
      </p:pic>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8650" y="1472826"/>
            <a:ext cx="1329049" cy="807813"/>
          </a:xfrm>
          <a:prstGeom prst="rect">
            <a:avLst/>
          </a:prstGeom>
          <a:solidFill>
            <a:schemeClr val="bg1"/>
          </a:solidFill>
        </p:spPr>
      </p:pic>
    </p:spTree>
    <p:extLst>
      <p:ext uri="{BB962C8B-B14F-4D97-AF65-F5344CB8AC3E}">
        <p14:creationId xmlns:p14="http://schemas.microsoft.com/office/powerpoint/2010/main" val="2420199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569548" y="13289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Extreme Compression: H.265 HEVC</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9" name="正方形/長方形 8"/>
          <p:cNvSpPr/>
          <p:nvPr/>
        </p:nvSpPr>
        <p:spPr>
          <a:xfrm>
            <a:off x="0" y="658200"/>
            <a:ext cx="9144000" cy="319486"/>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800" b="1" dirty="0" smtClean="0">
                <a:solidFill>
                  <a:schemeClr val="tx2"/>
                </a:solidFill>
                <a:effectLst/>
                <a:latin typeface="Calibri" panose="020F0502020204030204" pitchFamily="34" charset="0"/>
              </a:rPr>
              <a:t>H.265 is next generation of video codec. After standardize, it’s now ready to apply</a:t>
            </a:r>
            <a:endParaRPr kumimoji="1" lang="ja-JP" altLang="en-US" sz="1800" b="1" dirty="0">
              <a:solidFill>
                <a:schemeClr val="tx2"/>
              </a:solidFill>
              <a:effectLst/>
              <a:latin typeface="Calibri" panose="020F0502020204030204" pitchFamily="34" charset="0"/>
            </a:endParaRPr>
          </a:p>
        </p:txBody>
      </p:sp>
      <p:sp>
        <p:nvSpPr>
          <p:cNvPr id="42" name="正方形/長方形 6"/>
          <p:cNvSpPr>
            <a:spLocks noChangeArrowheads="1"/>
          </p:cNvSpPr>
          <p:nvPr/>
        </p:nvSpPr>
        <p:spPr bwMode="auto">
          <a:xfrm>
            <a:off x="98428" y="1009025"/>
            <a:ext cx="8931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marL="285750" indent="-285750" algn="l">
              <a:spcBef>
                <a:spcPct val="0"/>
              </a:spcBef>
              <a:buFont typeface="Wingdings" panose="05000000000000000000" pitchFamily="2" charset="2"/>
              <a:buChar char="l"/>
            </a:pP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The 1st version of the HEVC standard was finalized in April 2013.</a:t>
            </a:r>
          </a:p>
          <a:p>
            <a:pPr marL="285750" indent="-285750" algn="l">
              <a:spcBef>
                <a:spcPct val="0"/>
              </a:spcBef>
              <a:buFont typeface="Wingdings" panose="05000000000000000000" pitchFamily="2" charset="2"/>
              <a:buChar char="l"/>
            </a:pP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The 2nd version of HEVC including the </a:t>
            </a:r>
            <a:r>
              <a:rPr lang="en-US" altLang="ja-JP" sz="1400" dirty="0" smtClean="0">
                <a:solidFill>
                  <a:srgbClr val="000000"/>
                </a:solidFill>
                <a:effectLst/>
                <a:latin typeface="Calibri" panose="020F0502020204030204" pitchFamily="34" charset="0"/>
                <a:ea typeface="Meiryo UI" pitchFamily="50" charset="-128"/>
                <a:cs typeface="Meiryo UI" pitchFamily="50" charset="-128"/>
                <a:hlinkClick r:id="rId3"/>
              </a:rPr>
              <a:t>RExt</a:t>
            </a: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400" dirty="0" smtClean="0">
                <a:solidFill>
                  <a:srgbClr val="000000"/>
                </a:solidFill>
                <a:effectLst/>
                <a:latin typeface="Calibri" panose="020F0502020204030204" pitchFamily="34" charset="0"/>
                <a:ea typeface="Meiryo UI" pitchFamily="50" charset="-128"/>
                <a:cs typeface="Meiryo UI" pitchFamily="50" charset="-128"/>
                <a:hlinkClick r:id="rId4"/>
              </a:rPr>
              <a:t>SHVC</a:t>
            </a: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 and </a:t>
            </a:r>
            <a:r>
              <a:rPr lang="en-US" altLang="ja-JP" sz="1400" dirty="0" smtClean="0">
                <a:solidFill>
                  <a:srgbClr val="000000"/>
                </a:solidFill>
                <a:effectLst/>
                <a:latin typeface="Calibri" panose="020F0502020204030204" pitchFamily="34" charset="0"/>
                <a:ea typeface="Meiryo UI" pitchFamily="50" charset="-128"/>
                <a:cs typeface="Meiryo UI" pitchFamily="50" charset="-128"/>
                <a:hlinkClick r:id="rId5"/>
              </a:rPr>
              <a:t>MV-HEVC</a:t>
            </a: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 extensions was finalized in October 2014.</a:t>
            </a:r>
          </a:p>
          <a:p>
            <a:pPr marL="285750" indent="-285750" algn="l">
              <a:spcBef>
                <a:spcPct val="0"/>
              </a:spcBef>
              <a:buFont typeface="Wingdings" panose="05000000000000000000" pitchFamily="2" charset="2"/>
              <a:buChar char="l"/>
            </a:pP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The 3rd version of HEVC including the </a:t>
            </a:r>
            <a:r>
              <a:rPr lang="en-US" altLang="ja-JP" sz="1400" dirty="0" smtClean="0">
                <a:solidFill>
                  <a:srgbClr val="000000"/>
                </a:solidFill>
                <a:effectLst/>
                <a:latin typeface="Calibri" panose="020F0502020204030204" pitchFamily="34" charset="0"/>
                <a:ea typeface="Meiryo UI" pitchFamily="50" charset="-128"/>
                <a:cs typeface="Meiryo UI" pitchFamily="50" charset="-128"/>
                <a:hlinkClick r:id="rId6"/>
              </a:rPr>
              <a:t>3D-HEVC</a:t>
            </a:r>
            <a:r>
              <a:rPr lang="en-US" altLang="ja-JP" sz="1400" dirty="0" smtClean="0">
                <a:solidFill>
                  <a:srgbClr val="000000"/>
                </a:solidFill>
                <a:effectLst/>
                <a:latin typeface="Calibri" panose="020F0502020204030204" pitchFamily="34" charset="0"/>
                <a:ea typeface="Meiryo UI" pitchFamily="50" charset="-128"/>
                <a:cs typeface="Meiryo UI" pitchFamily="50" charset="-128"/>
              </a:rPr>
              <a:t> extension was finalized in February 2015.</a:t>
            </a:r>
          </a:p>
        </p:txBody>
      </p:sp>
      <p:graphicFrame>
        <p:nvGraphicFramePr>
          <p:cNvPr id="43" name="表 42"/>
          <p:cNvGraphicFramePr>
            <a:graphicFrameLocks noGrp="1"/>
          </p:cNvGraphicFramePr>
          <p:nvPr>
            <p:extLst>
              <p:ext uri="{D42A27DB-BD31-4B8C-83A1-F6EECF244321}">
                <p14:modId xmlns:p14="http://schemas.microsoft.com/office/powerpoint/2010/main" val="2318491148"/>
              </p:ext>
            </p:extLst>
          </p:nvPr>
        </p:nvGraphicFramePr>
        <p:xfrm>
          <a:off x="114300" y="1763713"/>
          <a:ext cx="8915403" cy="2874962"/>
        </p:xfrm>
        <a:graphic>
          <a:graphicData uri="http://schemas.openxmlformats.org/drawingml/2006/table">
            <a:tbl>
              <a:tblPr firstRow="1" bandRow="1"/>
              <a:tblGrid>
                <a:gridCol w="1273629"/>
                <a:gridCol w="1273629"/>
                <a:gridCol w="1273629"/>
                <a:gridCol w="1273629"/>
                <a:gridCol w="1273629"/>
                <a:gridCol w="1273629"/>
                <a:gridCol w="1273629"/>
              </a:tblGrid>
              <a:tr h="0">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2010</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2011</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2012</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2013</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2014</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2015</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1200" dirty="0" smtClean="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2016</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600624">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a:txBody>
                  <a:tcPr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グループ化 4"/>
          <p:cNvGrpSpPr/>
          <p:nvPr/>
        </p:nvGrpSpPr>
        <p:grpSpPr>
          <a:xfrm>
            <a:off x="361950" y="2097089"/>
            <a:ext cx="7862074" cy="2413000"/>
            <a:chOff x="361950" y="2668588"/>
            <a:chExt cx="7862074" cy="4113212"/>
          </a:xfrm>
        </p:grpSpPr>
        <p:sp>
          <p:nvSpPr>
            <p:cNvPr id="44" name="右矢印 3"/>
            <p:cNvSpPr>
              <a:spLocks noChangeArrowheads="1"/>
            </p:cNvSpPr>
            <p:nvPr/>
          </p:nvSpPr>
          <p:spPr bwMode="auto">
            <a:xfrm>
              <a:off x="461963" y="2852738"/>
              <a:ext cx="3843337" cy="576262"/>
            </a:xfrm>
            <a:prstGeom prst="rightArrow">
              <a:avLst>
                <a:gd name="adj1" fmla="val 50000"/>
                <a:gd name="adj2" fmla="val 49959"/>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HEVC ver.1</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Standard</a:t>
              </a:r>
              <a:endParaRPr lang="ja-JP" altLang="en-US" sz="1200" b="1"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45" name="テキスト ボックス 4"/>
            <p:cNvSpPr txBox="1">
              <a:spLocks noChangeArrowheads="1"/>
            </p:cNvSpPr>
            <p:nvPr/>
          </p:nvSpPr>
          <p:spPr bwMode="auto">
            <a:xfrm>
              <a:off x="4186704" y="2668588"/>
              <a:ext cx="439544"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000000"/>
                  </a:solidFill>
                  <a:effectLst/>
                  <a:latin typeface="Calibri" panose="020F0502020204030204" pitchFamily="34" charset="0"/>
                  <a:ea typeface="Meiryo UI" pitchFamily="50" charset="-128"/>
                  <a:cs typeface="Meiryo UI" pitchFamily="50" charset="-128"/>
                </a:rPr>
                <a:t>April</a:t>
              </a:r>
              <a:endParaRPr lang="ja-JP" altLang="en-US" sz="1000"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46" name="右矢印 7"/>
            <p:cNvSpPr>
              <a:spLocks noChangeArrowheads="1"/>
            </p:cNvSpPr>
            <p:nvPr/>
          </p:nvSpPr>
          <p:spPr bwMode="auto">
            <a:xfrm>
              <a:off x="3314700" y="3567113"/>
              <a:ext cx="2895600" cy="574675"/>
            </a:xfrm>
            <a:prstGeom prst="rightArrow">
              <a:avLst>
                <a:gd name="adj1" fmla="val 50000"/>
                <a:gd name="adj2" fmla="val 5010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HEVC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Profile Extension</a:t>
              </a:r>
              <a:endParaRPr lang="ja-JP" altLang="en-US" sz="1200" b="1"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47" name="テキスト ボックス 8"/>
            <p:cNvSpPr txBox="1">
              <a:spLocks noChangeArrowheads="1"/>
            </p:cNvSpPr>
            <p:nvPr/>
          </p:nvSpPr>
          <p:spPr bwMode="auto">
            <a:xfrm>
              <a:off x="6048164" y="3352799"/>
              <a:ext cx="401072"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000000"/>
                  </a:solidFill>
                  <a:effectLst/>
                  <a:latin typeface="Calibri" panose="020F0502020204030204" pitchFamily="34" charset="0"/>
                  <a:ea typeface="Meiryo UI" pitchFamily="50" charset="-128"/>
                  <a:cs typeface="Meiryo UI" pitchFamily="50" charset="-128"/>
                </a:rPr>
                <a:t>OCT</a:t>
              </a:r>
              <a:endParaRPr lang="ja-JP" altLang="en-US" sz="1000"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48" name="右矢印 9"/>
            <p:cNvSpPr>
              <a:spLocks noChangeArrowheads="1"/>
            </p:cNvSpPr>
            <p:nvPr/>
          </p:nvSpPr>
          <p:spPr bwMode="auto">
            <a:xfrm>
              <a:off x="3619500" y="4176713"/>
              <a:ext cx="2590800" cy="574675"/>
            </a:xfrm>
            <a:prstGeom prst="rightArrow">
              <a:avLst>
                <a:gd name="adj1" fmla="val 50000"/>
                <a:gd name="adj2" fmla="val 50113"/>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HEVC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SVC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Extension</a:t>
              </a:r>
              <a:endParaRPr lang="ja-JP" altLang="en-US" sz="1200" b="1"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49" name="右矢印 10"/>
            <p:cNvSpPr>
              <a:spLocks noChangeArrowheads="1"/>
            </p:cNvSpPr>
            <p:nvPr/>
          </p:nvSpPr>
          <p:spPr bwMode="auto">
            <a:xfrm>
              <a:off x="3314700" y="5519738"/>
              <a:ext cx="3352800" cy="576262"/>
            </a:xfrm>
            <a:prstGeom prst="rightArrow">
              <a:avLst>
                <a:gd name="adj1" fmla="val 50000"/>
                <a:gd name="adj2" fmla="val 49966"/>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HEVC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3D</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Extension</a:t>
              </a:r>
              <a:endParaRPr lang="ja-JP" altLang="en-US" sz="1200" b="1"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50" name="テキスト ボックス 11"/>
            <p:cNvSpPr txBox="1">
              <a:spLocks noChangeArrowheads="1"/>
            </p:cNvSpPr>
            <p:nvPr/>
          </p:nvSpPr>
          <p:spPr bwMode="auto">
            <a:xfrm>
              <a:off x="6548438" y="5291138"/>
              <a:ext cx="375424"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000000"/>
                  </a:solidFill>
                  <a:effectLst/>
                  <a:latin typeface="Calibri" panose="020F0502020204030204" pitchFamily="34" charset="0"/>
                  <a:ea typeface="Meiryo UI" pitchFamily="50" charset="-128"/>
                  <a:cs typeface="Meiryo UI" pitchFamily="50" charset="-128"/>
                </a:rPr>
                <a:t>Feb</a:t>
              </a:r>
              <a:endParaRPr lang="ja-JP" altLang="en-US" sz="1000"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51" name="右矢印 12"/>
            <p:cNvSpPr>
              <a:spLocks noChangeArrowheads="1"/>
            </p:cNvSpPr>
            <p:nvPr/>
          </p:nvSpPr>
          <p:spPr bwMode="auto">
            <a:xfrm>
              <a:off x="3619500" y="4859338"/>
              <a:ext cx="2590800" cy="574675"/>
            </a:xfrm>
            <a:prstGeom prst="rightArrow">
              <a:avLst>
                <a:gd name="adj1" fmla="val 50000"/>
                <a:gd name="adj2" fmla="val 50113"/>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HEVC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MV</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Extension</a:t>
              </a:r>
              <a:endParaRPr lang="ja-JP" altLang="en-US" sz="1200" b="1"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52" name="右矢印 16"/>
            <p:cNvSpPr>
              <a:spLocks noChangeArrowheads="1"/>
            </p:cNvSpPr>
            <p:nvPr/>
          </p:nvSpPr>
          <p:spPr bwMode="auto">
            <a:xfrm>
              <a:off x="3619500" y="6205538"/>
              <a:ext cx="4343400" cy="576262"/>
            </a:xfrm>
            <a:prstGeom prst="rightArrow">
              <a:avLst>
                <a:gd name="adj1" fmla="val 50000"/>
                <a:gd name="adj2" fmla="val 49969"/>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HEVC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SCC</a:t>
              </a:r>
              <a:r>
                <a:rPr lang="ja-JP" altLang="en-US" sz="1200" b="1" dirty="0" smtClean="0">
                  <a:solidFill>
                    <a:srgbClr val="000000"/>
                  </a:solidFill>
                  <a:effectLst/>
                  <a:latin typeface="Calibri" panose="020F0502020204030204" pitchFamily="34" charset="0"/>
                  <a:ea typeface="Meiryo UI" pitchFamily="50" charset="-128"/>
                  <a:cs typeface="Meiryo UI" pitchFamily="50" charset="-128"/>
                </a:rPr>
                <a:t> </a:t>
              </a:r>
              <a:r>
                <a:rPr lang="en-US" altLang="ja-JP" sz="1200" b="1" dirty="0" smtClean="0">
                  <a:solidFill>
                    <a:srgbClr val="000000"/>
                  </a:solidFill>
                  <a:effectLst/>
                  <a:latin typeface="Calibri" panose="020F0502020204030204" pitchFamily="34" charset="0"/>
                  <a:ea typeface="Meiryo UI" pitchFamily="50" charset="-128"/>
                  <a:cs typeface="Meiryo UI" pitchFamily="50" charset="-128"/>
                </a:rPr>
                <a:t>Extension</a:t>
              </a:r>
              <a:endParaRPr lang="ja-JP" altLang="en-US" sz="1200" b="1"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53" name="テキスト ボックス 17"/>
            <p:cNvSpPr txBox="1">
              <a:spLocks noChangeArrowheads="1"/>
            </p:cNvSpPr>
            <p:nvPr/>
          </p:nvSpPr>
          <p:spPr bwMode="auto">
            <a:xfrm>
              <a:off x="7848600" y="5943600"/>
              <a:ext cx="375424"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000000"/>
                  </a:solidFill>
                  <a:effectLst/>
                  <a:latin typeface="Calibri" panose="020F0502020204030204" pitchFamily="34" charset="0"/>
                  <a:ea typeface="Meiryo UI" pitchFamily="50" charset="-128"/>
                  <a:cs typeface="Meiryo UI" pitchFamily="50" charset="-128"/>
                </a:rPr>
                <a:t>Feb</a:t>
              </a:r>
              <a:endParaRPr lang="ja-JP" altLang="en-US" sz="1000" dirty="0" smtClean="0">
                <a:solidFill>
                  <a:srgbClr val="000000"/>
                </a:solidFill>
                <a:effectLst/>
                <a:latin typeface="Calibri" panose="020F0502020204030204" pitchFamily="34" charset="0"/>
                <a:ea typeface="Meiryo UI" pitchFamily="50" charset="-128"/>
                <a:cs typeface="Meiryo UI" pitchFamily="50" charset="-128"/>
              </a:endParaRPr>
            </a:p>
          </p:txBody>
        </p:sp>
        <p:sp>
          <p:nvSpPr>
            <p:cNvPr id="54" name="テキスト ボックス 18"/>
            <p:cNvSpPr txBox="1">
              <a:spLocks noChangeArrowheads="1"/>
            </p:cNvSpPr>
            <p:nvPr/>
          </p:nvSpPr>
          <p:spPr bwMode="auto">
            <a:xfrm>
              <a:off x="3332406" y="3303478"/>
              <a:ext cx="1779654"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FF0000"/>
                  </a:solidFill>
                  <a:effectLst/>
                  <a:latin typeface="Calibri" panose="020F0502020204030204" pitchFamily="34" charset="0"/>
                  <a:ea typeface="Meiryo UI" pitchFamily="50" charset="-128"/>
                  <a:cs typeface="Meiryo UI" pitchFamily="50" charset="-128"/>
                </a:rPr>
                <a:t>Format Range Extension (RExt)</a:t>
              </a:r>
              <a:endParaRPr lang="ja-JP" altLang="en-US" sz="1000" dirty="0" smtClean="0">
                <a:solidFill>
                  <a:srgbClr val="FF0000"/>
                </a:solidFill>
                <a:effectLst/>
                <a:latin typeface="Calibri" panose="020F0502020204030204" pitchFamily="34" charset="0"/>
                <a:ea typeface="Meiryo UI" pitchFamily="50" charset="-128"/>
                <a:cs typeface="Meiryo UI" pitchFamily="50" charset="-128"/>
              </a:endParaRPr>
            </a:p>
          </p:txBody>
        </p:sp>
        <p:sp>
          <p:nvSpPr>
            <p:cNvPr id="55" name="テキスト ボックス 19"/>
            <p:cNvSpPr txBox="1">
              <a:spLocks noChangeArrowheads="1"/>
            </p:cNvSpPr>
            <p:nvPr/>
          </p:nvSpPr>
          <p:spPr bwMode="auto">
            <a:xfrm>
              <a:off x="3630310" y="3978577"/>
              <a:ext cx="1625766"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FF0000"/>
                  </a:solidFill>
                  <a:effectLst/>
                  <a:latin typeface="Calibri" panose="020F0502020204030204" pitchFamily="34" charset="0"/>
                  <a:ea typeface="Meiryo UI" pitchFamily="50" charset="-128"/>
                  <a:cs typeface="Meiryo UI" pitchFamily="50" charset="-128"/>
                </a:rPr>
                <a:t>Scalability Extension (SHVC)</a:t>
              </a:r>
              <a:endParaRPr lang="ja-JP" altLang="en-US" sz="1000" dirty="0" smtClean="0">
                <a:solidFill>
                  <a:srgbClr val="FF0000"/>
                </a:solidFill>
                <a:effectLst/>
                <a:latin typeface="Calibri" panose="020F0502020204030204" pitchFamily="34" charset="0"/>
                <a:ea typeface="Meiryo UI" pitchFamily="50" charset="-128"/>
                <a:cs typeface="Meiryo UI" pitchFamily="50" charset="-128"/>
              </a:endParaRPr>
            </a:p>
          </p:txBody>
        </p:sp>
        <p:sp>
          <p:nvSpPr>
            <p:cNvPr id="56" name="テキスト ボックス 20"/>
            <p:cNvSpPr txBox="1">
              <a:spLocks noChangeArrowheads="1"/>
            </p:cNvSpPr>
            <p:nvPr/>
          </p:nvSpPr>
          <p:spPr bwMode="auto">
            <a:xfrm>
              <a:off x="3311860" y="5307013"/>
              <a:ext cx="1407758"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FF0000"/>
                  </a:solidFill>
                  <a:effectLst/>
                  <a:latin typeface="Calibri" panose="020F0502020204030204" pitchFamily="34" charset="0"/>
                  <a:ea typeface="Meiryo UI" pitchFamily="50" charset="-128"/>
                  <a:cs typeface="Meiryo UI" pitchFamily="50" charset="-128"/>
                </a:rPr>
                <a:t>3D Extension(3D-HEVC)</a:t>
              </a:r>
              <a:endParaRPr lang="ja-JP" altLang="en-US" sz="1000" dirty="0" smtClean="0">
                <a:solidFill>
                  <a:srgbClr val="FF0000"/>
                </a:solidFill>
                <a:effectLst/>
                <a:latin typeface="Calibri" panose="020F0502020204030204" pitchFamily="34" charset="0"/>
                <a:ea typeface="Meiryo UI" pitchFamily="50" charset="-128"/>
                <a:cs typeface="Meiryo UI" pitchFamily="50" charset="-128"/>
              </a:endParaRPr>
            </a:p>
          </p:txBody>
        </p:sp>
        <p:sp>
          <p:nvSpPr>
            <p:cNvPr id="57" name="テキスト ボックス 21"/>
            <p:cNvSpPr txBox="1">
              <a:spLocks noChangeArrowheads="1"/>
            </p:cNvSpPr>
            <p:nvPr/>
          </p:nvSpPr>
          <p:spPr bwMode="auto">
            <a:xfrm>
              <a:off x="3635896" y="4648200"/>
              <a:ext cx="1819729"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FF0000"/>
                  </a:solidFill>
                  <a:effectLst/>
                  <a:latin typeface="Calibri" panose="020F0502020204030204" pitchFamily="34" charset="0"/>
                  <a:ea typeface="Meiryo UI" pitchFamily="50" charset="-128"/>
                  <a:cs typeface="Meiryo UI" pitchFamily="50" charset="-128"/>
                </a:rPr>
                <a:t>Multiview Extension(MV-HEVC)</a:t>
              </a:r>
              <a:endParaRPr lang="ja-JP" altLang="en-US" sz="1000" dirty="0" smtClean="0">
                <a:solidFill>
                  <a:srgbClr val="FF0000"/>
                </a:solidFill>
                <a:effectLst/>
                <a:latin typeface="Calibri" panose="020F0502020204030204" pitchFamily="34" charset="0"/>
                <a:ea typeface="Meiryo UI" pitchFamily="50" charset="-128"/>
                <a:cs typeface="Meiryo UI" pitchFamily="50" charset="-128"/>
              </a:endParaRPr>
            </a:p>
          </p:txBody>
        </p:sp>
        <p:sp>
          <p:nvSpPr>
            <p:cNvPr id="58" name="テキスト ボックス 23"/>
            <p:cNvSpPr txBox="1">
              <a:spLocks noChangeArrowheads="1"/>
            </p:cNvSpPr>
            <p:nvPr/>
          </p:nvSpPr>
          <p:spPr bwMode="auto">
            <a:xfrm>
              <a:off x="3643720" y="5992813"/>
              <a:ext cx="2188420" cy="41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000" dirty="0" smtClean="0">
                  <a:solidFill>
                    <a:srgbClr val="FF0000"/>
                  </a:solidFill>
                  <a:effectLst/>
                  <a:latin typeface="Calibri" panose="020F0502020204030204" pitchFamily="34" charset="0"/>
                  <a:ea typeface="Meiryo UI" pitchFamily="50" charset="-128"/>
                  <a:cs typeface="Meiryo UI" pitchFamily="50" charset="-128"/>
                </a:rPr>
                <a:t>Screen Content Coding Extension(SCC)</a:t>
              </a:r>
              <a:endParaRPr lang="ja-JP" altLang="en-US" sz="1000" dirty="0" smtClean="0">
                <a:solidFill>
                  <a:srgbClr val="FF0000"/>
                </a:solidFill>
                <a:effectLst/>
                <a:latin typeface="Calibri" panose="020F0502020204030204" pitchFamily="34" charset="0"/>
                <a:ea typeface="Meiryo UI" pitchFamily="50" charset="-128"/>
                <a:cs typeface="Meiryo UI" pitchFamily="50" charset="-128"/>
              </a:endParaRPr>
            </a:p>
          </p:txBody>
        </p:sp>
        <p:sp>
          <p:nvSpPr>
            <p:cNvPr id="59" name="角丸四角形吹き出し 5"/>
            <p:cNvSpPr>
              <a:spLocks noChangeArrowheads="1"/>
            </p:cNvSpPr>
            <p:nvPr/>
          </p:nvSpPr>
          <p:spPr bwMode="auto">
            <a:xfrm>
              <a:off x="361950" y="3600443"/>
              <a:ext cx="2193826" cy="2617789"/>
            </a:xfrm>
            <a:prstGeom prst="wedgeRoundRectCallout">
              <a:avLst>
                <a:gd name="adj1" fmla="val 42231"/>
                <a:gd name="adj2" fmla="val -59907"/>
                <a:gd name="adj3" fmla="val 16667"/>
              </a:avLst>
            </a:prstGeom>
            <a:solidFill>
              <a:srgbClr val="3333FF"/>
            </a:solidFill>
            <a:ln w="9525" algn="ctr">
              <a:solidFill>
                <a:srgbClr val="000000"/>
              </a:solidFill>
              <a:round/>
              <a:headEnd/>
              <a:tailEnd/>
            </a:ln>
          </p:spPr>
          <p:txBody>
            <a:bodyPr wrap="none" lIns="36000" rIns="36000"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100" b="1"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Main Profile </a:t>
              </a:r>
              <a:r>
                <a:rPr kumimoji="1" lang="en-US" altLang="ja-JP" sz="1000" b="1"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(4:2:0 8bit)</a:t>
              </a:r>
            </a:p>
            <a:p>
              <a:pPr marL="0" marR="0" lvl="0" indent="0" algn="l" defTabSz="914400" eaLnBrk="1" fontAlgn="auto" latinLnBrk="0" hangingPunct="1">
                <a:lnSpc>
                  <a:spcPct val="100000"/>
                </a:lnSpc>
                <a:spcBef>
                  <a:spcPct val="0"/>
                </a:spcBef>
                <a:spcAft>
                  <a:spcPts val="0"/>
                </a:spcAft>
                <a:buClrTx/>
                <a:buSzTx/>
                <a:buFontTx/>
                <a:buNone/>
                <a:tabLst/>
                <a:defRPr/>
              </a:pPr>
              <a:r>
                <a:rPr kumimoji="1" lang="ja-JP" altLang="en-US"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 </a:t>
              </a:r>
              <a:r>
                <a:rPr kumimoji="1"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Equivalent to </a:t>
              </a:r>
            </a:p>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H.264 Main/High Profile</a:t>
              </a:r>
            </a:p>
            <a:p>
              <a:pPr marL="0" marR="0" lvl="0" indent="0" algn="l" defTabSz="914400" eaLnBrk="1" fontAlgn="auto" latinLnBrk="0" hangingPunct="1">
                <a:lnSpc>
                  <a:spcPct val="100000"/>
                </a:lnSpc>
                <a:spcBef>
                  <a:spcPct val="0"/>
                </a:spcBef>
                <a:spcAft>
                  <a:spcPts val="0"/>
                </a:spcAft>
                <a:buClrTx/>
                <a:buSzTx/>
                <a:buFontTx/>
                <a:buNone/>
                <a:tabLst/>
                <a:defRPr/>
              </a:pPr>
              <a:endParaRPr kumimoji="1"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100" b="1"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Main10 Profile </a:t>
              </a:r>
              <a:r>
                <a:rPr kumimoji="1" lang="en-US" altLang="ja-JP" sz="1000" b="1"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(4:2:0 10bit)</a:t>
              </a:r>
            </a:p>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a:t>
              </a:r>
              <a:r>
                <a:rPr kumimoji="1" lang="ja-JP" altLang="en-US"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a:t>
              </a:r>
              <a:r>
                <a:rPr kumimoji="1"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4:2:0</a:t>
              </a:r>
              <a:r>
                <a:rPr kumimoji="1" lang="ja-JP" altLang="en-US"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a:t>
              </a:r>
              <a:r>
                <a:rPr kumimoji="1"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10bit</a:t>
              </a:r>
            </a:p>
            <a:p>
              <a:pPr marL="0" marR="0" lvl="0" indent="0" algn="l" defTabSz="914400" eaLnBrk="1" fontAlgn="auto" latinLnBrk="0" hangingPunct="1">
                <a:lnSpc>
                  <a:spcPct val="100000"/>
                </a:lnSpc>
                <a:spcBef>
                  <a:spcPct val="0"/>
                </a:spcBef>
                <a:spcAft>
                  <a:spcPts val="0"/>
                </a:spcAft>
                <a:buClrTx/>
                <a:buSzTx/>
                <a:buFontTx/>
                <a:buNone/>
                <a:tabLst/>
                <a:defRPr/>
              </a:pPr>
              <a:endParaRPr kumimoji="1" lang="en-US" altLang="ja-JP" sz="1100" b="1"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100" b="1" i="0" u="none" strike="noStrike" kern="0" cap="none" spc="0" normalizeH="0" baseline="0" noProof="0" dirty="0" smtClean="0">
                  <a:ln>
                    <a:noFill/>
                  </a:ln>
                  <a:solidFill>
                    <a:srgbClr val="FFFFFF"/>
                  </a:solidFill>
                  <a:effectLst/>
                  <a:uLnTx/>
                  <a:uFillTx/>
                  <a:latin typeface="Calibri" panose="020F0502020204030204" pitchFamily="34" charset="0"/>
                  <a:ea typeface="Meiryo UI" pitchFamily="50" charset="-128"/>
                  <a:cs typeface="Meiryo UI" pitchFamily="50" charset="-128"/>
                </a:rPr>
                <a:t>- Main Still Profile</a:t>
              </a:r>
            </a:p>
          </p:txBody>
        </p:sp>
      </p:grpSp>
      <p:pic>
        <p:nvPicPr>
          <p:cNvPr id="27" name="Picture 2" descr="C:\Users\3930041\AppData\Local\Temp\_AZTMP21_\i-PRO_Extreme_logo_White\i-PRO_Extreme_logo_Whit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21</a:t>
            </a:fld>
            <a:endParaRPr lang="en-US" sz="1000" dirty="0">
              <a:latin typeface="Calibri" panose="020F0502020204030204" pitchFamily="34" charset="0"/>
            </a:endParaRPr>
          </a:p>
        </p:txBody>
      </p:sp>
      <p:sp>
        <p:nvSpPr>
          <p:cNvPr id="28" name="角丸四角形 27"/>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3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870121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569548" y="13289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Extreme Compression: H.265 HEVC</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9" name="正方形/長方形 8"/>
          <p:cNvSpPr/>
          <p:nvPr/>
        </p:nvSpPr>
        <p:spPr>
          <a:xfrm>
            <a:off x="0" y="658200"/>
            <a:ext cx="9144000" cy="638972"/>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800" b="1" dirty="0" smtClean="0">
                <a:solidFill>
                  <a:schemeClr val="tx2"/>
                </a:solidFill>
                <a:effectLst/>
                <a:latin typeface="Calibri" panose="020F0502020204030204" pitchFamily="34" charset="0"/>
              </a:rPr>
              <a:t>H.265 improve encoding efficiency more than H.264. It reduces </a:t>
            </a:r>
            <a:r>
              <a:rPr lang="en-US" altLang="ja-JP" sz="1800" b="1" dirty="0" smtClean="0">
                <a:solidFill>
                  <a:schemeClr val="tx2"/>
                </a:solidFill>
                <a:effectLst/>
                <a:latin typeface="Calibri" panose="020F0502020204030204" pitchFamily="34" charset="0"/>
              </a:rPr>
              <a:t>bitrate by 50% compared H.264 (legacy and other competitor) and 30% compared Panasonic latest H.264 camera. </a:t>
            </a:r>
            <a:endParaRPr kumimoji="1" lang="ja-JP" altLang="en-US" sz="1800" b="1" dirty="0">
              <a:solidFill>
                <a:schemeClr val="tx2"/>
              </a:solidFill>
              <a:effectLst/>
              <a:latin typeface="Calibri" panose="020F0502020204030204" pitchFamily="34" charset="0"/>
            </a:endParaRPr>
          </a:p>
        </p:txBody>
      </p:sp>
      <p:grpSp>
        <p:nvGrpSpPr>
          <p:cNvPr id="4" name="グループ化 3"/>
          <p:cNvGrpSpPr/>
          <p:nvPr/>
        </p:nvGrpSpPr>
        <p:grpSpPr>
          <a:xfrm>
            <a:off x="4572000" y="2647539"/>
            <a:ext cx="3086235" cy="2011038"/>
            <a:chOff x="208458" y="1657350"/>
            <a:chExt cx="4295113" cy="2798762"/>
          </a:xfrm>
        </p:grpSpPr>
        <p:grpSp>
          <p:nvGrpSpPr>
            <p:cNvPr id="2" name="グループ化 1"/>
            <p:cNvGrpSpPr/>
            <p:nvPr/>
          </p:nvGrpSpPr>
          <p:grpSpPr>
            <a:xfrm>
              <a:off x="208458" y="1657350"/>
              <a:ext cx="4295113" cy="2798762"/>
              <a:chOff x="228600" y="1009650"/>
              <a:chExt cx="8402638" cy="5475288"/>
            </a:xfrm>
          </p:grpSpPr>
          <p:pic>
            <p:nvPicPr>
              <p:cNvPr id="10"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009650"/>
                <a:ext cx="8402638" cy="547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2"/>
              <p:cNvSpPr txBox="1">
                <a:spLocks noChangeArrowheads="1"/>
              </p:cNvSpPr>
              <p:nvPr/>
            </p:nvSpPr>
            <p:spPr bwMode="auto">
              <a:xfrm>
                <a:off x="2385153" y="5124783"/>
                <a:ext cx="3518550" cy="1089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algn="r" eaLnBrk="1" hangingPunct="1">
                  <a:spcBef>
                    <a:spcPct val="0"/>
                  </a:spcBef>
                  <a:buFontTx/>
                  <a:buNone/>
                </a:pPr>
                <a:r>
                  <a:rPr lang="en-US" altLang="ja-JP" sz="1000" b="1" dirty="0">
                    <a:solidFill>
                      <a:srgbClr val="FF0000"/>
                    </a:solidFill>
                    <a:latin typeface="Meiryo UI" pitchFamily="50" charset="-128"/>
                    <a:ea typeface="Meiryo UI" pitchFamily="50" charset="-128"/>
                    <a:cs typeface="Meiryo UI" pitchFamily="50" charset="-128"/>
                  </a:rPr>
                  <a:t>1.36/1.93</a:t>
                </a:r>
                <a:r>
                  <a:rPr lang="ja-JP" altLang="en-US" sz="1000" b="1" dirty="0">
                    <a:solidFill>
                      <a:srgbClr val="FF0000"/>
                    </a:solidFill>
                    <a:latin typeface="Meiryo UI" pitchFamily="50" charset="-128"/>
                    <a:ea typeface="Meiryo UI" pitchFamily="50" charset="-128"/>
                    <a:cs typeface="Meiryo UI" pitchFamily="50" charset="-128"/>
                  </a:rPr>
                  <a:t>≒</a:t>
                </a:r>
                <a:r>
                  <a:rPr lang="en-US" altLang="ja-JP" sz="1000" b="1" dirty="0">
                    <a:solidFill>
                      <a:srgbClr val="FF0000"/>
                    </a:solidFill>
                    <a:latin typeface="Meiryo UI" pitchFamily="50" charset="-128"/>
                    <a:ea typeface="Meiryo UI" pitchFamily="50" charset="-128"/>
                    <a:cs typeface="Meiryo UI" pitchFamily="50" charset="-128"/>
                  </a:rPr>
                  <a:t>70%</a:t>
                </a:r>
              </a:p>
              <a:p>
                <a:pPr algn="r" eaLnBrk="1" hangingPunct="1">
                  <a:spcBef>
                    <a:spcPct val="0"/>
                  </a:spcBef>
                  <a:buFontTx/>
                  <a:buNone/>
                </a:pPr>
                <a:r>
                  <a:rPr lang="en-US" altLang="ja-JP" sz="1000" b="1" dirty="0">
                    <a:solidFill>
                      <a:srgbClr val="FF0000"/>
                    </a:solidFill>
                    <a:latin typeface="Meiryo UI" pitchFamily="50" charset="-128"/>
                    <a:ea typeface="Meiryo UI" pitchFamily="50" charset="-128"/>
                    <a:cs typeface="Meiryo UI" pitchFamily="50" charset="-128"/>
                  </a:rPr>
                  <a:t>(30% reduced)</a:t>
                </a:r>
                <a:endParaRPr lang="ja-JP" altLang="en-US" sz="1000" b="1" dirty="0">
                  <a:solidFill>
                    <a:srgbClr val="FF0000"/>
                  </a:solidFill>
                  <a:latin typeface="Meiryo UI" pitchFamily="50" charset="-128"/>
                  <a:ea typeface="Meiryo UI" pitchFamily="50" charset="-128"/>
                  <a:cs typeface="Meiryo UI" pitchFamily="50" charset="-128"/>
                </a:endParaRPr>
              </a:p>
            </p:txBody>
          </p:sp>
          <p:cxnSp>
            <p:nvCxnSpPr>
              <p:cNvPr id="14" name="直線コネクタ 4"/>
              <p:cNvCxnSpPr>
                <a:cxnSpLocks noChangeShapeType="1"/>
              </p:cNvCxnSpPr>
              <p:nvPr/>
            </p:nvCxnSpPr>
            <p:spPr bwMode="auto">
              <a:xfrm>
                <a:off x="1119188" y="4945063"/>
                <a:ext cx="457200" cy="0"/>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5"/>
              <p:cNvCxnSpPr>
                <a:cxnSpLocks noChangeShapeType="1"/>
              </p:cNvCxnSpPr>
              <p:nvPr/>
            </p:nvCxnSpPr>
            <p:spPr bwMode="auto">
              <a:xfrm>
                <a:off x="1981200" y="5149850"/>
                <a:ext cx="457200" cy="0"/>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400" y="1600200"/>
                <a:ext cx="2441575" cy="126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テキスト ボックス 2"/>
            <p:cNvSpPr txBox="1"/>
            <p:nvPr/>
          </p:nvSpPr>
          <p:spPr>
            <a:xfrm>
              <a:off x="663693" y="1695449"/>
              <a:ext cx="3584362" cy="192749"/>
            </a:xfrm>
            <a:prstGeom prst="rect">
              <a:avLst/>
            </a:prstGeom>
            <a:solidFill>
              <a:schemeClr val="bg1"/>
            </a:solidFill>
          </p:spPr>
          <p:txBody>
            <a:bodyPr wrap="square" tIns="0" bIns="0" rtlCol="0">
              <a:spAutoFit/>
            </a:bodyPr>
            <a:lstStyle/>
            <a:p>
              <a:r>
                <a:rPr kumimoji="1" lang="en-US" altLang="ja-JP" sz="900" b="1" dirty="0" smtClean="0">
                  <a:effectLst/>
                  <a:latin typeface="Calibri" panose="020F0502020204030204" pitchFamily="34" charset="0"/>
                </a:rPr>
                <a:t>RD curve (relation with image quality and bitrate)</a:t>
              </a:r>
              <a:endParaRPr kumimoji="1" lang="ja-JP" altLang="en-US" sz="900" b="1" dirty="0">
                <a:effectLst/>
                <a:latin typeface="Calibri" panose="020F0502020204030204" pitchFamily="34" charset="0"/>
              </a:endParaRPr>
            </a:p>
          </p:txBody>
        </p:sp>
      </p:grpSp>
      <p:graphicFrame>
        <p:nvGraphicFramePr>
          <p:cNvPr id="18" name="表 17"/>
          <p:cNvGraphicFramePr>
            <a:graphicFrameLocks noGrp="1"/>
          </p:cNvGraphicFramePr>
          <p:nvPr>
            <p:extLst>
              <p:ext uri="{D42A27DB-BD31-4B8C-83A1-F6EECF244321}">
                <p14:modId xmlns:p14="http://schemas.microsoft.com/office/powerpoint/2010/main" val="2342205452"/>
              </p:ext>
            </p:extLst>
          </p:nvPr>
        </p:nvGraphicFramePr>
        <p:xfrm>
          <a:off x="161925" y="1476183"/>
          <a:ext cx="4298950" cy="3182392"/>
        </p:xfrm>
        <a:graphic>
          <a:graphicData uri="http://schemas.openxmlformats.org/drawingml/2006/table">
            <a:tbl>
              <a:tblPr firstRow="1" bandRow="1"/>
              <a:tblGrid>
                <a:gridCol w="1028700"/>
                <a:gridCol w="1076325"/>
                <a:gridCol w="1409700"/>
                <a:gridCol w="784225"/>
              </a:tblGrid>
              <a:tr h="229832">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H.264/AVC</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H.265/HEVC</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b="1" kern="1200">
                          <a:solidFill>
                            <a:schemeClr val="lt1"/>
                          </a:solidFill>
                          <a:latin typeface="Arial"/>
                          <a:ea typeface="ＭＳ Ｐゴシック"/>
                        </a:defRPr>
                      </a:lvl1pPr>
                      <a:lvl2pPr marL="457200" algn="l" defTabSz="457200" rtl="0" eaLnBrk="1" latinLnBrk="0" hangingPunct="1">
                        <a:defRPr sz="1800" b="1" kern="1200">
                          <a:solidFill>
                            <a:schemeClr val="lt1"/>
                          </a:solidFill>
                          <a:latin typeface="Arial"/>
                          <a:ea typeface="ＭＳ Ｐゴシック"/>
                        </a:defRPr>
                      </a:lvl2pPr>
                      <a:lvl3pPr marL="914400" algn="l" defTabSz="457200" rtl="0" eaLnBrk="1" latinLnBrk="0" hangingPunct="1">
                        <a:defRPr sz="1800" b="1" kern="1200">
                          <a:solidFill>
                            <a:schemeClr val="lt1"/>
                          </a:solidFill>
                          <a:latin typeface="Arial"/>
                          <a:ea typeface="ＭＳ Ｐゴシック"/>
                        </a:defRPr>
                      </a:lvl3pPr>
                      <a:lvl4pPr marL="1371600" algn="l" defTabSz="457200" rtl="0" eaLnBrk="1" latinLnBrk="0" hangingPunct="1">
                        <a:defRPr sz="1800" b="1" kern="1200">
                          <a:solidFill>
                            <a:schemeClr val="lt1"/>
                          </a:solidFill>
                          <a:latin typeface="Arial"/>
                          <a:ea typeface="ＭＳ Ｐゴシック"/>
                        </a:defRPr>
                      </a:lvl4pPr>
                      <a:lvl5pPr marL="1828800" algn="l" defTabSz="457200" rtl="0" eaLnBrk="1" latinLnBrk="0" hangingPunct="1">
                        <a:defRPr sz="1800" b="1" kern="1200">
                          <a:solidFill>
                            <a:schemeClr val="lt1"/>
                          </a:solidFill>
                          <a:latin typeface="Arial"/>
                          <a:ea typeface="ＭＳ Ｐゴシック"/>
                        </a:defRPr>
                      </a:lvl5pPr>
                      <a:lvl6pPr marL="2286000" algn="l" defTabSz="457200" rtl="0" eaLnBrk="1" latinLnBrk="0" hangingPunct="1">
                        <a:defRPr sz="1800" b="1" kern="1200">
                          <a:solidFill>
                            <a:schemeClr val="lt1"/>
                          </a:solidFill>
                          <a:latin typeface="Arial"/>
                          <a:ea typeface="ＭＳ Ｐゴシック"/>
                        </a:defRPr>
                      </a:lvl6pPr>
                      <a:lvl7pPr marL="2743200" algn="l" defTabSz="457200" rtl="0" eaLnBrk="1" latinLnBrk="0" hangingPunct="1">
                        <a:defRPr sz="1800" b="1" kern="1200">
                          <a:solidFill>
                            <a:schemeClr val="lt1"/>
                          </a:solidFill>
                          <a:latin typeface="Arial"/>
                          <a:ea typeface="ＭＳ Ｐゴシック"/>
                        </a:defRPr>
                      </a:lvl7pPr>
                      <a:lvl8pPr marL="3200400" algn="l" defTabSz="457200" rtl="0" eaLnBrk="1" latinLnBrk="0" hangingPunct="1">
                        <a:defRPr sz="1800" b="1" kern="1200">
                          <a:solidFill>
                            <a:schemeClr val="lt1"/>
                          </a:solidFill>
                          <a:latin typeface="Arial"/>
                          <a:ea typeface="ＭＳ Ｐゴシック"/>
                        </a:defRPr>
                      </a:lvl8pPr>
                      <a:lvl9pPr marL="3657600" algn="l" defTabSz="457200" rtl="0" eaLnBrk="1" latinLnBrk="0" hangingPunct="1">
                        <a:defRPr sz="1800" b="1" kern="1200">
                          <a:solidFill>
                            <a:schemeClr val="lt1"/>
                          </a:solidFill>
                          <a:latin typeface="Arial"/>
                          <a:ea typeface="ＭＳ Ｐゴシック"/>
                        </a:defRPr>
                      </a:lvl9p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r>
              <a:tr h="229832">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Coding</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tree unit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16x16</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8x8,</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16x16, 32x32, 64x64</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rowSpan="4">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High efficiency of Encoding</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29832">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prediction blocks</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4x4</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–16x16 unit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4x4-64x64</a:t>
                      </a:r>
                      <a:r>
                        <a:rPr kumimoji="1" lang="ja-JP" altLang="en-US"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unit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vMerge="1">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29832">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Transform</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4x4, 8x8 DCT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4x4-32x32</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DCT, 4x4 DST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vMerge="1">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353599">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Quantization</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4x4, 8x8</a:t>
                      </a:r>
                      <a:r>
                        <a:rPr kumimoji="1" lang="ja-JP" altLang="en-US"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quantization matrix</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4x4-32x32 </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quantization matrix</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vMerge="1">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29832">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Intra-prediction</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8direction</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DC</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33direction</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DC + Planer</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High accuracy</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of prediction</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24901">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inter-picture prediction </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-interpolation with an 6-tap filter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700" dirty="0" smtClean="0">
                          <a:solidFill>
                            <a:schemeClr val="tx1"/>
                          </a:solidFill>
                          <a:ea typeface="HGP創英角ｺﾞｼｯｸUB" pitchFamily="50" charset="-128"/>
                        </a:rPr>
                        <a:t>-motion vector prediction (one candidate)</a:t>
                      </a: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-interpolation with an 8-tap filter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700" dirty="0" smtClean="0">
                          <a:solidFill>
                            <a:schemeClr val="tx1"/>
                          </a:solidFill>
                          <a:ea typeface="HGP創英角ｺﾞｼｯｸUB" pitchFamily="50" charset="-128"/>
                        </a:rPr>
                        <a:t>-motion vector prediction (many candidate)</a:t>
                      </a: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77366">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Loop filters</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De-blocking</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filter</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De-blocking</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filter</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Sample Adaptive Offset(SAO)</a:t>
                      </a:r>
                      <a:endParaRPr kumimoji="1" lang="ja-JP" altLang="en-US"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Decoded image quality</a:t>
                      </a:r>
                      <a:r>
                        <a:rPr kumimoji="1" lang="en-US" altLang="ja-JP" sz="7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improvement</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77366">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Entropy coding</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CABAC</a:t>
                      </a:r>
                    </a:p>
                    <a:p>
                      <a:pPr eaLnBrk="1" hangingPunct="1">
                        <a:spcBef>
                          <a:spcPct val="0"/>
                        </a:spcBef>
                        <a:buFontTx/>
                        <a:buNone/>
                      </a:pPr>
                      <a:r>
                        <a:rPr lang="en-US" altLang="ja-JP" sz="700" dirty="0" smtClean="0">
                          <a:solidFill>
                            <a:schemeClr val="tx1"/>
                          </a:solidFill>
                          <a:ea typeface="HGP創英角ｺﾞｼｯｸUB" pitchFamily="50" charset="-128"/>
                        </a:rPr>
                        <a:t>CAVLC </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eaLnBrk="1" hangingPunct="1">
                        <a:spcBef>
                          <a:spcPct val="0"/>
                        </a:spcBef>
                        <a:buFontTx/>
                        <a:buNone/>
                      </a:pPr>
                      <a:r>
                        <a:rPr lang="en-US" altLang="ja-JP" sz="700" dirty="0" smtClean="0">
                          <a:solidFill>
                            <a:schemeClr val="tx1"/>
                          </a:solidFill>
                          <a:ea typeface="HGP創英角ｺﾞｼｯｸUB" pitchFamily="50" charset="-128"/>
                        </a:rPr>
                        <a:t>CABAC</a:t>
                      </a:r>
                      <a:endParaRPr lang="en-US" altLang="ja-JP" sz="700" dirty="0">
                        <a:solidFill>
                          <a:schemeClr val="tx1"/>
                        </a:solidFill>
                        <a:ea typeface="HGP創英角ｺﾞｼｯｸUB"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ea typeface="ＭＳ Ｐゴシック"/>
                        </a:defRPr>
                      </a:lvl1pPr>
                      <a:lvl2pPr marL="457200" algn="l" defTabSz="457200" rtl="0" eaLnBrk="1" latinLnBrk="0" hangingPunct="1">
                        <a:defRPr sz="1800" kern="1200">
                          <a:solidFill>
                            <a:schemeClr val="dk1"/>
                          </a:solidFill>
                          <a:latin typeface="Arial"/>
                          <a:ea typeface="ＭＳ Ｐゴシック"/>
                        </a:defRPr>
                      </a:lvl2pPr>
                      <a:lvl3pPr marL="914400" algn="l" defTabSz="457200" rtl="0" eaLnBrk="1" latinLnBrk="0" hangingPunct="1">
                        <a:defRPr sz="1800" kern="1200">
                          <a:solidFill>
                            <a:schemeClr val="dk1"/>
                          </a:solidFill>
                          <a:latin typeface="Arial"/>
                          <a:ea typeface="ＭＳ Ｐゴシック"/>
                        </a:defRPr>
                      </a:lvl3pPr>
                      <a:lvl4pPr marL="1371600" algn="l" defTabSz="457200" rtl="0" eaLnBrk="1" latinLnBrk="0" hangingPunct="1">
                        <a:defRPr sz="1800" kern="1200">
                          <a:solidFill>
                            <a:schemeClr val="dk1"/>
                          </a:solidFill>
                          <a:latin typeface="Arial"/>
                          <a:ea typeface="ＭＳ Ｐゴシック"/>
                        </a:defRPr>
                      </a:lvl4pPr>
                      <a:lvl5pPr marL="1828800" algn="l" defTabSz="457200" rtl="0" eaLnBrk="1" latinLnBrk="0" hangingPunct="1">
                        <a:defRPr sz="1800" kern="1200">
                          <a:solidFill>
                            <a:schemeClr val="dk1"/>
                          </a:solidFill>
                          <a:latin typeface="Arial"/>
                          <a:ea typeface="ＭＳ Ｐゴシック"/>
                        </a:defRPr>
                      </a:lvl5pPr>
                      <a:lvl6pPr marL="2286000" algn="l" defTabSz="457200" rtl="0" eaLnBrk="1" latinLnBrk="0" hangingPunct="1">
                        <a:defRPr sz="1800" kern="1200">
                          <a:solidFill>
                            <a:schemeClr val="dk1"/>
                          </a:solidFill>
                          <a:latin typeface="Arial"/>
                          <a:ea typeface="ＭＳ Ｐゴシック"/>
                        </a:defRPr>
                      </a:lvl6pPr>
                      <a:lvl7pPr marL="2743200" algn="l" defTabSz="457200" rtl="0" eaLnBrk="1" latinLnBrk="0" hangingPunct="1">
                        <a:defRPr sz="1800" kern="1200">
                          <a:solidFill>
                            <a:schemeClr val="dk1"/>
                          </a:solidFill>
                          <a:latin typeface="Arial"/>
                          <a:ea typeface="ＭＳ Ｐゴシック"/>
                        </a:defRPr>
                      </a:lvl7pPr>
                      <a:lvl8pPr marL="3200400" algn="l" defTabSz="457200" rtl="0" eaLnBrk="1" latinLnBrk="0" hangingPunct="1">
                        <a:defRPr sz="1800" kern="1200">
                          <a:solidFill>
                            <a:schemeClr val="dk1"/>
                          </a:solidFill>
                          <a:latin typeface="Arial"/>
                          <a:ea typeface="ＭＳ Ｐゴシック"/>
                        </a:defRPr>
                      </a:lvl8pPr>
                      <a:lvl9pPr marL="3657600" algn="l" defTabSz="457200" rtl="0" eaLnBrk="1" latinLnBrk="0" hangingPunct="1">
                        <a:defRPr sz="1800" kern="1200">
                          <a:solidFill>
                            <a:schemeClr val="dk1"/>
                          </a:solidFill>
                          <a:latin typeface="Arial"/>
                          <a:ea typeface="ＭＳ Ｐゴシック"/>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High efficiency of Encoding</a:t>
                      </a:r>
                      <a:endPar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7" marR="91447"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46940" y="1395179"/>
            <a:ext cx="2940050" cy="110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 name="テキスト ボックス 19"/>
          <p:cNvSpPr txBox="1"/>
          <p:nvPr/>
        </p:nvSpPr>
        <p:spPr>
          <a:xfrm>
            <a:off x="7658235" y="1579540"/>
            <a:ext cx="1417503" cy="769441"/>
          </a:xfrm>
          <a:prstGeom prst="rect">
            <a:avLst/>
          </a:prstGeom>
          <a:solidFill>
            <a:schemeClr val="bg1"/>
          </a:solidFill>
        </p:spPr>
        <p:txBody>
          <a:bodyPr wrap="square" tIns="0" bIns="0" rtlCol="0">
            <a:spAutoFit/>
          </a:bodyPr>
          <a:lstStyle/>
          <a:p>
            <a:pPr algn="l"/>
            <a:r>
              <a:rPr kumimoji="1" lang="en-US" altLang="ja-JP" sz="1000" b="1" dirty="0" smtClean="0">
                <a:effectLst/>
                <a:latin typeface="Calibri" panose="020F0502020204030204" pitchFamily="34" charset="0"/>
              </a:rPr>
              <a:t>HEVC apply large prediction block for plane area. </a:t>
            </a:r>
            <a:r>
              <a:rPr lang="en-US" altLang="ja-JP" sz="1000" b="1" dirty="0" smtClean="0">
                <a:effectLst/>
                <a:latin typeface="Calibri" panose="020F0502020204030204" pitchFamily="34" charset="0"/>
              </a:rPr>
              <a:t>This educes number of block and save total data size </a:t>
            </a:r>
            <a:endParaRPr kumimoji="1" lang="ja-JP" altLang="en-US" sz="1000" b="1" dirty="0">
              <a:effectLst/>
              <a:latin typeface="Calibri" panose="020F0502020204030204" pitchFamily="34" charset="0"/>
            </a:endParaRPr>
          </a:p>
        </p:txBody>
      </p:sp>
      <p:sp>
        <p:nvSpPr>
          <p:cNvPr id="21" name="テキスト ボックス 20"/>
          <p:cNvSpPr txBox="1"/>
          <p:nvPr/>
        </p:nvSpPr>
        <p:spPr>
          <a:xfrm>
            <a:off x="7686990" y="2643758"/>
            <a:ext cx="1388748" cy="1231106"/>
          </a:xfrm>
          <a:prstGeom prst="rect">
            <a:avLst/>
          </a:prstGeom>
          <a:solidFill>
            <a:schemeClr val="bg1"/>
          </a:solidFill>
        </p:spPr>
        <p:txBody>
          <a:bodyPr wrap="square" tIns="0" bIns="0" rtlCol="0">
            <a:spAutoFit/>
          </a:bodyPr>
          <a:lstStyle/>
          <a:p>
            <a:pPr algn="l"/>
            <a:r>
              <a:rPr kumimoji="1" lang="en-US" altLang="ja-JP" sz="1000" b="1" dirty="0" smtClean="0">
                <a:effectLst/>
                <a:latin typeface="Calibri" panose="020F0502020204030204" pitchFamily="34" charset="0"/>
              </a:rPr>
              <a:t>RD curve is one of the subjective evaluation method of image quality. </a:t>
            </a:r>
          </a:p>
          <a:p>
            <a:pPr algn="l"/>
            <a:r>
              <a:rPr kumimoji="1" lang="en-US" altLang="ja-JP" sz="1000" b="1" dirty="0" smtClean="0">
                <a:effectLst/>
                <a:latin typeface="Calibri" panose="020F0502020204030204" pitchFamily="34" charset="0"/>
              </a:rPr>
              <a:t>According to encoding test by using official video clip, we can save 30%. </a:t>
            </a:r>
            <a:r>
              <a:rPr lang="en-US" altLang="ja-JP" sz="1000" b="1" dirty="0" smtClean="0">
                <a:effectLst/>
                <a:latin typeface="Calibri" panose="020F0502020204030204" pitchFamily="34" charset="0"/>
              </a:rPr>
              <a:t>(Generally 50%)</a:t>
            </a:r>
            <a:endParaRPr kumimoji="1" lang="ja-JP" altLang="en-US" sz="1000" b="1" dirty="0">
              <a:effectLst/>
              <a:latin typeface="Calibri" panose="020F0502020204030204" pitchFamily="34" charset="0"/>
            </a:endParaRPr>
          </a:p>
        </p:txBody>
      </p:sp>
      <p:grpSp>
        <p:nvGrpSpPr>
          <p:cNvPr id="25" name="グループ化 24"/>
          <p:cNvGrpSpPr/>
          <p:nvPr/>
        </p:nvGrpSpPr>
        <p:grpSpPr>
          <a:xfrm>
            <a:off x="6579522" y="3773149"/>
            <a:ext cx="1148788" cy="448682"/>
            <a:chOff x="9565155" y="3235382"/>
            <a:chExt cx="1148788" cy="448682"/>
          </a:xfrm>
        </p:grpSpPr>
        <p:sp>
          <p:nvSpPr>
            <p:cNvPr id="5" name="正方形/長方形 4"/>
            <p:cNvSpPr/>
            <p:nvPr/>
          </p:nvSpPr>
          <p:spPr>
            <a:xfrm>
              <a:off x="9565155" y="3235382"/>
              <a:ext cx="1148788" cy="4486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1"/>
            <p:cNvSpPr txBox="1">
              <a:spLocks noChangeArrowheads="1"/>
            </p:cNvSpPr>
            <p:nvPr/>
          </p:nvSpPr>
          <p:spPr bwMode="auto">
            <a:xfrm>
              <a:off x="9858335" y="3271157"/>
              <a:ext cx="730970" cy="107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700" dirty="0" smtClean="0">
                  <a:latin typeface="Meiryo UI" pitchFamily="50" charset="-128"/>
                  <a:ea typeface="Meiryo UI" pitchFamily="50" charset="-128"/>
                  <a:cs typeface="Meiryo UI" pitchFamily="50" charset="-128"/>
                </a:rPr>
                <a:t>Panasonic H.265</a:t>
              </a:r>
              <a:endParaRPr lang="ja-JP" altLang="en-US" sz="700" dirty="0">
                <a:latin typeface="Meiryo UI" pitchFamily="50" charset="-128"/>
                <a:ea typeface="Meiryo UI" pitchFamily="50" charset="-128"/>
                <a:cs typeface="Meiryo UI" pitchFamily="50" charset="-128"/>
              </a:endParaRPr>
            </a:p>
          </p:txBody>
        </p:sp>
        <p:sp>
          <p:nvSpPr>
            <p:cNvPr id="23" name="テキスト ボックス 1"/>
            <p:cNvSpPr txBox="1">
              <a:spLocks noChangeArrowheads="1"/>
            </p:cNvSpPr>
            <p:nvPr/>
          </p:nvSpPr>
          <p:spPr bwMode="auto">
            <a:xfrm>
              <a:off x="9733699" y="3419968"/>
              <a:ext cx="980243"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700" dirty="0" smtClean="0">
                  <a:latin typeface="Meiryo UI" pitchFamily="50" charset="-128"/>
                  <a:ea typeface="Meiryo UI" pitchFamily="50" charset="-128"/>
                  <a:cs typeface="Meiryo UI" pitchFamily="50" charset="-128"/>
                </a:rPr>
                <a:t>Panasonic H.264 (latest codec)</a:t>
              </a:r>
              <a:endParaRPr lang="ja-JP" altLang="en-US" sz="700" dirty="0">
                <a:latin typeface="Meiryo UI" pitchFamily="50" charset="-128"/>
                <a:ea typeface="Meiryo UI" pitchFamily="50" charset="-128"/>
                <a:cs typeface="Meiryo UI" pitchFamily="50" charset="-128"/>
              </a:endParaRPr>
            </a:p>
          </p:txBody>
        </p:sp>
        <p:cxnSp>
          <p:nvCxnSpPr>
            <p:cNvPr id="24" name="直線コネクタ 23"/>
            <p:cNvCxnSpPr/>
            <p:nvPr/>
          </p:nvCxnSpPr>
          <p:spPr>
            <a:xfrm>
              <a:off x="9644932" y="3325018"/>
              <a:ext cx="151075"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9646257" y="3478324"/>
              <a:ext cx="151075" cy="0"/>
            </a:xfrm>
            <a:prstGeom prst="line">
              <a:avLst/>
            </a:prstGeom>
            <a:ln>
              <a:solidFill>
                <a:srgbClr val="FF9933"/>
              </a:solidFill>
            </a:ln>
          </p:spPr>
          <p:style>
            <a:lnRef idx="2">
              <a:schemeClr val="accent1"/>
            </a:lnRef>
            <a:fillRef idx="0">
              <a:schemeClr val="accent1"/>
            </a:fillRef>
            <a:effectRef idx="1">
              <a:schemeClr val="accent1"/>
            </a:effectRef>
            <a:fontRef idx="minor">
              <a:schemeClr val="tx1"/>
            </a:fontRef>
          </p:style>
        </p:cxnSp>
      </p:grpSp>
      <p:sp>
        <p:nvSpPr>
          <p:cNvPr id="27" name="正方形/長方形 26"/>
          <p:cNvSpPr/>
          <p:nvPr/>
        </p:nvSpPr>
        <p:spPr>
          <a:xfrm>
            <a:off x="161925" y="1948871"/>
            <a:ext cx="3519529" cy="19083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右矢印 27"/>
          <p:cNvSpPr/>
          <p:nvPr/>
        </p:nvSpPr>
        <p:spPr>
          <a:xfrm>
            <a:off x="3681455" y="1952392"/>
            <a:ext cx="1142436" cy="11530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0" name="Picture 2" descr="C:\Users\3930041\AppData\Local\Temp\_AZTMP21_\i-PRO_Extreme_logo_White\i-PRO_Extreme_logo_Whit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33"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22</a:t>
            </a:fld>
            <a:endParaRPr lang="en-US" sz="1000" dirty="0">
              <a:latin typeface="Calibri" panose="020F0502020204030204" pitchFamily="34" charset="0"/>
            </a:endParaRPr>
          </a:p>
        </p:txBody>
      </p:sp>
      <p:sp>
        <p:nvSpPr>
          <p:cNvPr id="29" name="角丸四角形 28"/>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3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542774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23</a:t>
            </a:fld>
            <a:endParaRPr lang="en-US" sz="1000" dirty="0">
              <a:latin typeface="Calibri" panose="020F0502020204030204" pitchFamily="34" charset="0"/>
            </a:endParaRPr>
          </a:p>
        </p:txBody>
      </p:sp>
      <p:sp>
        <p:nvSpPr>
          <p:cNvPr id="17" name="1 Título"/>
          <p:cNvSpPr>
            <a:spLocks noGrp="1"/>
          </p:cNvSpPr>
          <p:nvPr>
            <p:ph type="title"/>
          </p:nvPr>
        </p:nvSpPr>
        <p:spPr>
          <a:xfrm>
            <a:off x="575556" y="138229"/>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Smart Coding</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角丸四角形 9"/>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4284021884"/>
              </p:ext>
            </p:extLst>
          </p:nvPr>
        </p:nvGraphicFramePr>
        <p:xfrm>
          <a:off x="164497" y="1279317"/>
          <a:ext cx="8837917" cy="3411145"/>
        </p:xfrm>
        <a:graphic>
          <a:graphicData uri="http://schemas.openxmlformats.org/drawingml/2006/table">
            <a:tbl>
              <a:tblPr firstRow="1" bandRow="1">
                <a:tableStyleId>{073A0DAA-6AF3-43AB-8588-CEC1D06C72B9}</a:tableStyleId>
              </a:tblPr>
              <a:tblGrid>
                <a:gridCol w="2518577"/>
                <a:gridCol w="6319340"/>
              </a:tblGrid>
              <a:tr h="256763">
                <a:tc>
                  <a:txBody>
                    <a:bodyPr/>
                    <a:lstStyle/>
                    <a:p>
                      <a:pPr algn="ctr"/>
                      <a:r>
                        <a:rPr kumimoji="1" lang="en-US" altLang="ja-JP" sz="1400" b="1" dirty="0" smtClean="0">
                          <a:latin typeface="Calibri" panose="020F0502020204030204" pitchFamily="34" charset="0"/>
                        </a:rPr>
                        <a:t>Smart coding Technology</a:t>
                      </a:r>
                      <a:endParaRPr kumimoji="1" lang="ja-JP" altLang="en-US" sz="1400" b="1"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kumimoji="1" lang="en-US" altLang="ja-JP" sz="1400" b="1" dirty="0" smtClean="0">
                          <a:latin typeface="Calibri" panose="020F0502020204030204" pitchFamily="34" charset="0"/>
                        </a:rPr>
                        <a:t>WV-S4150/S4550L</a:t>
                      </a:r>
                      <a:endParaRPr kumimoji="1" lang="ja-JP" altLang="en-US" sz="1400" b="1"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690805">
                <a:tc rowSpan="3">
                  <a:txBody>
                    <a:bodyPr/>
                    <a:lstStyle/>
                    <a:p>
                      <a:r>
                        <a:rPr kumimoji="1" lang="en-US" altLang="ja-JP" sz="1200" b="1" dirty="0" smtClean="0">
                          <a:solidFill>
                            <a:schemeClr val="tx1"/>
                          </a:solidFill>
                          <a:latin typeface="Calibri" panose="020F0502020204030204" pitchFamily="34" charset="0"/>
                        </a:rPr>
                        <a:t>Encoding load Reduction</a:t>
                      </a:r>
                      <a:endParaRPr kumimoji="1" lang="ja-JP" altLang="en-US" sz="12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u="sng" dirty="0" smtClean="0">
                          <a:solidFill>
                            <a:schemeClr val="tx1"/>
                          </a:solidFill>
                          <a:latin typeface="Calibri" panose="020F0502020204030204" pitchFamily="34" charset="0"/>
                        </a:rPr>
                        <a:t>GOP</a:t>
                      </a:r>
                      <a:r>
                        <a:rPr kumimoji="1" lang="en-US" altLang="ja-JP" sz="1200" b="1" u="sng" baseline="0" dirty="0" smtClean="0">
                          <a:solidFill>
                            <a:schemeClr val="tx1"/>
                          </a:solidFill>
                          <a:latin typeface="Calibri" panose="020F0502020204030204" pitchFamily="34" charset="0"/>
                        </a:rPr>
                        <a:t> control </a:t>
                      </a:r>
                    </a:p>
                    <a:p>
                      <a:pPr marL="171450" indent="-171450">
                        <a:buFont typeface="Wingdings" panose="05000000000000000000" pitchFamily="2" charset="2"/>
                        <a:buChar char="l"/>
                      </a:pPr>
                      <a:r>
                        <a:rPr kumimoji="1" lang="en-US" altLang="ja-JP" sz="1000" b="1" baseline="0" dirty="0" smtClean="0">
                          <a:solidFill>
                            <a:schemeClr val="tx1"/>
                          </a:solidFill>
                          <a:latin typeface="Calibri" panose="020F0502020204030204" pitchFamily="34" charset="0"/>
                        </a:rPr>
                        <a:t>Apply long term P frame in advanced mode: I-Frame interval is fixed every 60sec but long term P frame which enables to create image with only previous I-frame is inserted every 1 sec.</a:t>
                      </a:r>
                      <a:endParaRPr kumimoji="1" lang="ja-JP" altLang="en-US" sz="10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90805">
                <a:tc vMerge="1">
                  <a:txBody>
                    <a:bodyPr/>
                    <a:lstStyle/>
                    <a:p>
                      <a:endParaRPr kumimoji="1" lang="ja-JP" altLang="en-US"/>
                    </a:p>
                  </a:txBody>
                  <a:tcPr/>
                </a:tc>
                <a:tc>
                  <a:txBody>
                    <a:bodyPr/>
                    <a:lstStyle/>
                    <a:p>
                      <a:r>
                        <a:rPr kumimoji="1" lang="en-US" altLang="ja-JP" sz="1200" b="1" u="sng" dirty="0" smtClean="0">
                          <a:solidFill>
                            <a:schemeClr val="tx1"/>
                          </a:solidFill>
                          <a:latin typeface="Calibri" panose="020F0502020204030204" pitchFamily="34" charset="0"/>
                        </a:rPr>
                        <a:t>Frame rate control</a:t>
                      </a:r>
                      <a:r>
                        <a:rPr kumimoji="1" lang="ja-JP" altLang="en-US" sz="1200" b="1" u="sng" dirty="0" smtClean="0">
                          <a:solidFill>
                            <a:schemeClr val="tx1"/>
                          </a:solidFill>
                          <a:latin typeface="Calibri" panose="020F0502020204030204" pitchFamily="34" charset="0"/>
                        </a:rPr>
                        <a:t>　（</a:t>
                      </a:r>
                      <a:r>
                        <a:rPr kumimoji="1" lang="en-US" altLang="ja-JP" sz="1200" b="1" u="sng" dirty="0" smtClean="0">
                          <a:solidFill>
                            <a:srgbClr val="0000FF"/>
                          </a:solidFill>
                          <a:latin typeface="Calibri" panose="020F0502020204030204" pitchFamily="34" charset="0"/>
                        </a:rPr>
                        <a:t>NEW</a:t>
                      </a:r>
                      <a:r>
                        <a:rPr kumimoji="1" lang="ja-JP" altLang="en-US" sz="1200" b="1" u="sng" dirty="0" smtClean="0">
                          <a:solidFill>
                            <a:schemeClr val="tx1"/>
                          </a:solidFill>
                          <a:latin typeface="Calibri" panose="020F0502020204030204" pitchFamily="34" charset="0"/>
                        </a:rPr>
                        <a:t>）</a:t>
                      </a:r>
                      <a:endParaRPr kumimoji="1" lang="en-US" altLang="ja-JP" sz="1200" b="1" u="sng" dirty="0" smtClean="0">
                        <a:solidFill>
                          <a:schemeClr val="tx1"/>
                        </a:solidFill>
                        <a:latin typeface="Calibri" panose="020F0502020204030204" pitchFamily="34" charset="0"/>
                      </a:endParaRPr>
                    </a:p>
                    <a:p>
                      <a:pPr marL="171450" indent="-171450">
                        <a:buFont typeface="Wingdings" panose="05000000000000000000" pitchFamily="2" charset="2"/>
                        <a:buChar char="l"/>
                      </a:pPr>
                      <a:r>
                        <a:rPr kumimoji="1" lang="en-US" altLang="ja-JP" sz="1000" b="1" dirty="0" smtClean="0">
                          <a:solidFill>
                            <a:schemeClr val="tx1"/>
                          </a:solidFill>
                          <a:latin typeface="Calibri" panose="020F0502020204030204" pitchFamily="34" charset="0"/>
                        </a:rPr>
                        <a:t>Control the frame rate with / without motion, it is the installation value in the case of motion, and in the case of no motion it drops from the set value</a:t>
                      </a:r>
                    </a:p>
                    <a:p>
                      <a:pPr marL="171450" indent="-171450">
                        <a:buFont typeface="Wingdings" panose="05000000000000000000" pitchFamily="2" charset="2"/>
                        <a:buChar char="l"/>
                      </a:pPr>
                      <a:r>
                        <a:rPr kumimoji="1" lang="en-US" altLang="ja-JP" sz="1000" b="1" dirty="0" smtClean="0">
                          <a:solidFill>
                            <a:schemeClr val="tx1"/>
                          </a:solidFill>
                          <a:latin typeface="Calibri" panose="020F0502020204030204" pitchFamily="34" charset="0"/>
                        </a:rPr>
                        <a:t>Available</a:t>
                      </a:r>
                      <a:r>
                        <a:rPr kumimoji="1" lang="en-US" altLang="ja-JP" sz="1000" b="1" baseline="0" dirty="0" smtClean="0">
                          <a:solidFill>
                            <a:schemeClr val="tx1"/>
                          </a:solidFill>
                          <a:latin typeface="Calibri" panose="020F0502020204030204" pitchFamily="34" charset="0"/>
                        </a:rPr>
                        <a:t> Transmission Priority: VBR mode only</a:t>
                      </a:r>
                      <a:endParaRPr kumimoji="1" lang="ja-JP" altLang="en-US" sz="10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7939">
                <a:tc vMerge="1">
                  <a:txBody>
                    <a:bodyPr/>
                    <a:lstStyle/>
                    <a:p>
                      <a:endParaRPr kumimoji="1" lang="ja-JP" altLang="en-US" sz="1400" b="1" dirty="0">
                        <a:solidFill>
                          <a:schemeClr val="tx1"/>
                        </a:solidFill>
                        <a:latin typeface="Calibri" panose="020F0502020204030204" pitchFamily="34" charset="0"/>
                      </a:endParaRPr>
                    </a:p>
                  </a:txBody>
                  <a:tcPr/>
                </a:tc>
                <a:tc>
                  <a:txBody>
                    <a:bodyPr/>
                    <a:lstStyle/>
                    <a:p>
                      <a:r>
                        <a:rPr kumimoji="1" lang="en-US" altLang="ja-JP" sz="1200" b="1" u="sng" dirty="0" smtClean="0">
                          <a:solidFill>
                            <a:schemeClr val="tx1"/>
                          </a:solidFill>
                          <a:latin typeface="Calibri" panose="020F0502020204030204" pitchFamily="34" charset="0"/>
                        </a:rPr>
                        <a:t>AUTO VIQS</a:t>
                      </a:r>
                    </a:p>
                    <a:p>
                      <a:pPr marL="171450" indent="-171450">
                        <a:buFont typeface="Wingdings" panose="05000000000000000000" pitchFamily="2" charset="2"/>
                        <a:buChar char="l"/>
                      </a:pPr>
                      <a:r>
                        <a:rPr kumimoji="1" lang="en-US" altLang="ja-JP" sz="1050" b="1" baseline="0" dirty="0" smtClean="0">
                          <a:solidFill>
                            <a:schemeClr val="tx1"/>
                          </a:solidFill>
                          <a:latin typeface="Calibri" panose="020F0502020204030204" pitchFamily="34" charset="0"/>
                        </a:rPr>
                        <a:t>Improved image quality by low pass filter</a:t>
                      </a:r>
                      <a:endParaRPr kumimoji="1" lang="ja-JP" altLang="en-US" sz="105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99114">
                <a:tc>
                  <a:txBody>
                    <a:bodyPr/>
                    <a:lstStyle/>
                    <a:p>
                      <a:r>
                        <a:rPr kumimoji="1" lang="en-US" altLang="ja-JP" sz="1200" b="1" dirty="0" smtClean="0">
                          <a:solidFill>
                            <a:schemeClr val="tx1"/>
                          </a:solidFill>
                          <a:latin typeface="Calibri" panose="020F0502020204030204" pitchFamily="34" charset="0"/>
                        </a:rPr>
                        <a:t>Support Transmission mode</a:t>
                      </a:r>
                      <a:endParaRPr kumimoji="1" lang="ja-JP" altLang="en-US" sz="12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dirty="0" smtClean="0">
                          <a:solidFill>
                            <a:schemeClr val="tx1"/>
                          </a:solidFill>
                          <a:latin typeface="Calibri" panose="020F0502020204030204" pitchFamily="34" charset="0"/>
                        </a:rPr>
                        <a:t>GOP : Low / Mid / Advanced</a:t>
                      </a:r>
                      <a:r>
                        <a:rPr kumimoji="1" lang="en-US" altLang="ja-JP" sz="1200" b="1" baseline="0" dirty="0" smtClean="0">
                          <a:solidFill>
                            <a:schemeClr val="tx1"/>
                          </a:solidFill>
                          <a:latin typeface="Calibri" panose="020F0502020204030204" pitchFamily="34" charset="0"/>
                        </a:rPr>
                        <a:t> mode: </a:t>
                      </a:r>
                      <a:r>
                        <a:rPr kumimoji="1" lang="en-US" altLang="ja-JP" sz="1200" b="1" dirty="0" smtClean="0">
                          <a:solidFill>
                            <a:schemeClr val="tx1"/>
                          </a:solidFill>
                          <a:latin typeface="Calibri" panose="020F0502020204030204" pitchFamily="34" charset="0"/>
                        </a:rPr>
                        <a:t>VBR</a:t>
                      </a:r>
                    </a:p>
                    <a:p>
                      <a:r>
                        <a:rPr kumimoji="1" lang="en-US" altLang="ja-JP" sz="1200" b="1" baseline="0" dirty="0" smtClean="0">
                          <a:solidFill>
                            <a:schemeClr val="tx1"/>
                          </a:solidFill>
                          <a:latin typeface="Calibri" panose="020F0502020204030204" pitchFamily="34" charset="0"/>
                        </a:rPr>
                        <a:t>         : Advanced mode: Constant bit rate</a:t>
                      </a:r>
                      <a:r>
                        <a:rPr kumimoji="1" lang="en-US" altLang="ja-JP" sz="1200" b="1" dirty="0" smtClean="0">
                          <a:solidFill>
                            <a:schemeClr val="tx1"/>
                          </a:solidFill>
                          <a:latin typeface="Calibri" panose="020F0502020204030204" pitchFamily="34" charset="0"/>
                        </a:rPr>
                        <a:t>, Frame rate and Best Effort</a:t>
                      </a:r>
                      <a:endParaRPr kumimoji="1" lang="en-US" altLang="ja-JP" sz="1000" b="1" dirty="0" smtClean="0">
                        <a:solidFill>
                          <a:schemeClr val="tx1"/>
                        </a:solidFill>
                        <a:latin typeface="Calibri" panose="020F0502020204030204" pitchFamily="34" charset="0"/>
                      </a:endParaRPr>
                    </a:p>
                    <a:p>
                      <a:r>
                        <a:rPr kumimoji="1" lang="en-US" altLang="ja-JP" sz="1200" b="1" dirty="0" smtClean="0">
                          <a:solidFill>
                            <a:schemeClr val="tx1"/>
                          </a:solidFill>
                          <a:latin typeface="Calibri" panose="020F0502020204030204" pitchFamily="34" charset="0"/>
                        </a:rPr>
                        <a:t>AUTO</a:t>
                      </a:r>
                      <a:r>
                        <a:rPr kumimoji="1" lang="en-US" altLang="ja-JP" sz="1200" b="1" baseline="0" dirty="0" smtClean="0">
                          <a:solidFill>
                            <a:schemeClr val="tx1"/>
                          </a:solidFill>
                          <a:latin typeface="Calibri" panose="020F0502020204030204" pitchFamily="34" charset="0"/>
                        </a:rPr>
                        <a:t> VIQS : all transmission type</a:t>
                      </a:r>
                      <a:endParaRPr kumimoji="1" lang="ja-JP" altLang="en-US" sz="12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7939">
                <a:tc>
                  <a:txBody>
                    <a:bodyPr/>
                    <a:lstStyle/>
                    <a:p>
                      <a:r>
                        <a:rPr kumimoji="1" lang="en-US" altLang="ja-JP" sz="1200" b="1" dirty="0" smtClean="0">
                          <a:solidFill>
                            <a:schemeClr val="tx1"/>
                          </a:solidFill>
                          <a:latin typeface="Calibri" panose="020F0502020204030204" pitchFamily="34" charset="0"/>
                        </a:rPr>
                        <a:t>Support Stream</a:t>
                      </a:r>
                      <a:endParaRPr kumimoji="1" lang="ja-JP" altLang="en-US" sz="12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u="sng" baseline="0" dirty="0" smtClean="0">
                          <a:solidFill>
                            <a:schemeClr val="tx1"/>
                          </a:solidFill>
                          <a:latin typeface="Calibri" panose="020F0502020204030204" pitchFamily="34" charset="0"/>
                        </a:rPr>
                        <a:t>Stream 1-2</a:t>
                      </a:r>
                      <a:endParaRPr kumimoji="1" lang="en-US" altLang="ja-JP" sz="1200" b="1" u="sng" dirty="0" smtClean="0">
                        <a:solidFill>
                          <a:schemeClr val="tx1"/>
                        </a:solidFill>
                        <a:latin typeface="Calibri" panose="020F0502020204030204" pitchFamily="34" charset="0"/>
                      </a:endParaRPr>
                    </a:p>
                    <a:p>
                      <a:pPr marL="171450" indent="-171450">
                        <a:buFont typeface="Wingdings" panose="05000000000000000000" pitchFamily="2" charset="2"/>
                        <a:buChar char="l"/>
                      </a:pPr>
                      <a:r>
                        <a:rPr kumimoji="1" lang="en-US" altLang="ja-JP" sz="1100" b="1" dirty="0" smtClean="0">
                          <a:solidFill>
                            <a:schemeClr val="tx1"/>
                          </a:solidFill>
                          <a:latin typeface="Calibri" panose="020F0502020204030204" pitchFamily="34" charset="0"/>
                        </a:rPr>
                        <a:t>1</a:t>
                      </a:r>
                      <a:r>
                        <a:rPr kumimoji="1" lang="en-US" altLang="ja-JP" sz="1100" b="1" baseline="30000" dirty="0" smtClean="0">
                          <a:solidFill>
                            <a:schemeClr val="tx1"/>
                          </a:solidFill>
                          <a:latin typeface="Calibri" panose="020F0502020204030204" pitchFamily="34" charset="0"/>
                        </a:rPr>
                        <a:t>st</a:t>
                      </a:r>
                      <a:r>
                        <a:rPr kumimoji="1" lang="en-US" altLang="ja-JP" sz="1100" b="1" baseline="0" dirty="0" smtClean="0">
                          <a:solidFill>
                            <a:schemeClr val="tx1"/>
                          </a:solidFill>
                          <a:latin typeface="Calibri" panose="020F0502020204030204" pitchFamily="34" charset="0"/>
                        </a:rPr>
                        <a:t> stream: GOP and AUTO VIQS</a:t>
                      </a:r>
                    </a:p>
                    <a:p>
                      <a:pPr marL="171450" indent="-171450">
                        <a:buFont typeface="Wingdings" panose="05000000000000000000" pitchFamily="2" charset="2"/>
                        <a:buChar char="l"/>
                      </a:pPr>
                      <a:r>
                        <a:rPr kumimoji="1" lang="en-US" altLang="ja-JP" sz="1100" b="1" baseline="0" dirty="0" smtClean="0">
                          <a:solidFill>
                            <a:schemeClr val="tx1"/>
                          </a:solidFill>
                          <a:latin typeface="Calibri" panose="020F0502020204030204" pitchFamily="34" charset="0"/>
                        </a:rPr>
                        <a:t>2</a:t>
                      </a:r>
                      <a:r>
                        <a:rPr kumimoji="1" lang="en-US" altLang="ja-JP" sz="1100" b="1" baseline="30000" dirty="0" smtClean="0">
                          <a:solidFill>
                            <a:schemeClr val="tx1"/>
                          </a:solidFill>
                          <a:latin typeface="Calibri" panose="020F0502020204030204" pitchFamily="34" charset="0"/>
                        </a:rPr>
                        <a:t>nd</a:t>
                      </a:r>
                      <a:r>
                        <a:rPr kumimoji="1" lang="en-US" altLang="ja-JP" sz="1100" b="1" baseline="0" dirty="0" smtClean="0">
                          <a:solidFill>
                            <a:schemeClr val="tx1"/>
                          </a:solidFill>
                          <a:latin typeface="Calibri" panose="020F0502020204030204" pitchFamily="34" charset="0"/>
                        </a:rPr>
                        <a:t> stream: GOP only</a:t>
                      </a:r>
                      <a:endParaRPr kumimoji="1" lang="ja-JP" altLang="en-US" sz="1100" b="1"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正方形/長方形 10"/>
          <p:cNvSpPr/>
          <p:nvPr/>
        </p:nvSpPr>
        <p:spPr>
          <a:xfrm>
            <a:off x="2663787" y="2277024"/>
            <a:ext cx="6338627" cy="720080"/>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Rectangle 3"/>
          <p:cNvSpPr>
            <a:spLocks noChangeArrowheads="1"/>
          </p:cNvSpPr>
          <p:nvPr/>
        </p:nvSpPr>
        <p:spPr bwMode="auto">
          <a:xfrm>
            <a:off x="323528" y="777383"/>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WV-X4171/X4571L camera enhances smart coding technology by applying “New Control Mode”.</a:t>
            </a:r>
          </a:p>
        </p:txBody>
      </p:sp>
    </p:spTree>
    <p:extLst>
      <p:ext uri="{BB962C8B-B14F-4D97-AF65-F5344CB8AC3E}">
        <p14:creationId xmlns:p14="http://schemas.microsoft.com/office/powerpoint/2010/main" val="71547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24</a:t>
            </a:fld>
            <a:endParaRPr lang="en-US" sz="1000" dirty="0">
              <a:latin typeface="Calibri" panose="020F0502020204030204" pitchFamily="34" charset="0"/>
            </a:endParaRPr>
          </a:p>
        </p:txBody>
      </p:sp>
      <p:sp>
        <p:nvSpPr>
          <p:cNvPr id="13" name="テキスト ボックス 167"/>
          <p:cNvSpPr txBox="1">
            <a:spLocks noChangeArrowheads="1"/>
          </p:cNvSpPr>
          <p:nvPr/>
        </p:nvSpPr>
        <p:spPr bwMode="auto">
          <a:xfrm>
            <a:off x="334098" y="735546"/>
            <a:ext cx="85583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285750" indent="-285750" algn="l" eaLnBrk="1" hangingPunct="1">
              <a:buFont typeface="Wingdings" panose="05000000000000000000" pitchFamily="2" charset="2"/>
              <a:buChar char="n"/>
            </a:pPr>
            <a:r>
              <a:rPr lang="en-US" altLang="ja-JP" sz="1600" b="1" u="sng" dirty="0" smtClean="0">
                <a:effectLst/>
                <a:latin typeface="Calibri" panose="020F0502020204030204" pitchFamily="34" charset="0"/>
                <a:ea typeface="Meiryo UI" pitchFamily="50" charset="-128"/>
                <a:cs typeface="Meiryo UI" pitchFamily="50" charset="-128"/>
              </a:rPr>
              <a:t>Frame rate control</a:t>
            </a:r>
            <a:endParaRPr lang="en-US" altLang="ja-JP" sz="1600" b="1" u="sng" dirty="0">
              <a:effectLst/>
              <a:latin typeface="Calibri" panose="020F0502020204030204" pitchFamily="34" charset="0"/>
              <a:ea typeface="Meiryo UI" pitchFamily="50" charset="-128"/>
              <a:cs typeface="Meiryo UI" pitchFamily="50" charset="-128"/>
            </a:endParaRPr>
          </a:p>
        </p:txBody>
      </p:sp>
      <p:sp>
        <p:nvSpPr>
          <p:cNvPr id="228" name="1 Título"/>
          <p:cNvSpPr>
            <a:spLocks noGrp="1"/>
          </p:cNvSpPr>
          <p:nvPr>
            <p:ph type="title"/>
          </p:nvPr>
        </p:nvSpPr>
        <p:spPr>
          <a:xfrm>
            <a:off x="569548" y="138230"/>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Smart Coding – Frame Rate Control </a:t>
            </a:r>
            <a:r>
              <a:rPr lang="en-US" altLang="ja-JP" b="1" i="1" dirty="0" smtClean="0">
                <a:solidFill>
                  <a:srgbClr val="FF0000"/>
                </a:solidFill>
                <a:latin typeface="Calibri" panose="020F0502020204030204" pitchFamily="34" charset="0"/>
                <a:ea typeface="Tahoma" panose="020B0604030504040204" pitchFamily="34" charset="0"/>
                <a:cs typeface="Tahoma" panose="020B0604030504040204" pitchFamily="34" charset="0"/>
              </a:rPr>
              <a:t>(New)</a:t>
            </a:r>
            <a:endParaRPr lang="en-US" b="1" i="1" dirty="0">
              <a:solidFill>
                <a:srgbClr val="FF0000"/>
              </a:solidFill>
              <a:latin typeface="Calibri" panose="020F0502020204030204" pitchFamily="34" charset="0"/>
              <a:ea typeface="Tahoma" panose="020B0604030504040204" pitchFamily="34" charset="0"/>
              <a:cs typeface="Tahoma" panose="020B0604030504040204" pitchFamily="34" charset="0"/>
            </a:endParaRPr>
          </a:p>
        </p:txBody>
      </p:sp>
      <p:sp>
        <p:nvSpPr>
          <p:cNvPr id="230" name="角丸四角形 229"/>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grpSp>
        <p:nvGrpSpPr>
          <p:cNvPr id="28" name="グループ化 27"/>
          <p:cNvGrpSpPr/>
          <p:nvPr/>
        </p:nvGrpSpPr>
        <p:grpSpPr>
          <a:xfrm>
            <a:off x="1816521" y="3254477"/>
            <a:ext cx="7115197" cy="523220"/>
            <a:chOff x="518795" y="3615866"/>
            <a:chExt cx="8443232" cy="523220"/>
          </a:xfrm>
        </p:grpSpPr>
        <p:sp>
          <p:nvSpPr>
            <p:cNvPr id="237" name="テキスト ボックス 236"/>
            <p:cNvSpPr txBox="1"/>
            <p:nvPr/>
          </p:nvSpPr>
          <p:spPr>
            <a:xfrm>
              <a:off x="576275" y="3615866"/>
              <a:ext cx="176840" cy="523220"/>
            </a:xfrm>
            <a:prstGeom prst="rect">
              <a:avLst/>
            </a:prstGeom>
            <a:noFill/>
            <a:ln>
              <a:solidFill>
                <a:schemeClr val="tx1"/>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0" name="テキスト ボックス 239"/>
            <p:cNvSpPr txBox="1"/>
            <p:nvPr/>
          </p:nvSpPr>
          <p:spPr>
            <a:xfrm>
              <a:off x="795479" y="3615866"/>
              <a:ext cx="353680" cy="523220"/>
            </a:xfrm>
            <a:prstGeom prst="rect">
              <a:avLst/>
            </a:prstGeom>
            <a:noFill/>
            <a:ln>
              <a:solidFill>
                <a:schemeClr val="tx1"/>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1" name="テキスト ボックス 240"/>
            <p:cNvSpPr txBox="1"/>
            <p:nvPr/>
          </p:nvSpPr>
          <p:spPr>
            <a:xfrm>
              <a:off x="1198780" y="3615866"/>
              <a:ext cx="707359" cy="523220"/>
            </a:xfrm>
            <a:prstGeom prst="rect">
              <a:avLst/>
            </a:prstGeom>
            <a:noFill/>
            <a:ln>
              <a:solidFill>
                <a:schemeClr val="tx1"/>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2" name="テキスト ボックス 241"/>
            <p:cNvSpPr txBox="1"/>
            <p:nvPr/>
          </p:nvSpPr>
          <p:spPr>
            <a:xfrm>
              <a:off x="1906139" y="3615866"/>
              <a:ext cx="1768399" cy="523220"/>
            </a:xfrm>
            <a:prstGeom prst="rect">
              <a:avLst/>
            </a:prstGeom>
            <a:noFill/>
            <a:ln>
              <a:solidFill>
                <a:schemeClr val="tx1"/>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3" name="テキスト ボックス 242"/>
            <p:cNvSpPr txBox="1"/>
            <p:nvPr/>
          </p:nvSpPr>
          <p:spPr>
            <a:xfrm>
              <a:off x="3656830" y="3615866"/>
              <a:ext cx="5305197" cy="523220"/>
            </a:xfrm>
            <a:prstGeom prst="rect">
              <a:avLst/>
            </a:prstGeom>
            <a:noFill/>
            <a:ln>
              <a:solidFill>
                <a:schemeClr val="tx1"/>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 name="正方形/長方形 6"/>
            <p:cNvSpPr/>
            <p:nvPr/>
          </p:nvSpPr>
          <p:spPr>
            <a:xfrm>
              <a:off x="3656242" y="3615866"/>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244" name="正方形/長方形 243"/>
            <p:cNvSpPr/>
            <p:nvPr/>
          </p:nvSpPr>
          <p:spPr>
            <a:xfrm>
              <a:off x="8907727" y="3615866"/>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245" name="正方形/長方形 244"/>
            <p:cNvSpPr/>
            <p:nvPr/>
          </p:nvSpPr>
          <p:spPr>
            <a:xfrm>
              <a:off x="1874338" y="3615866"/>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246" name="正方形/長方形 245"/>
            <p:cNvSpPr/>
            <p:nvPr/>
          </p:nvSpPr>
          <p:spPr>
            <a:xfrm>
              <a:off x="1130863" y="3615866"/>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247" name="正方形/長方形 246"/>
            <p:cNvSpPr/>
            <p:nvPr/>
          </p:nvSpPr>
          <p:spPr>
            <a:xfrm>
              <a:off x="734819" y="3615866"/>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249" name="正方形/長方形 248"/>
            <p:cNvSpPr/>
            <p:nvPr/>
          </p:nvSpPr>
          <p:spPr>
            <a:xfrm>
              <a:off x="518795" y="3615866"/>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grpSp>
      <p:graphicFrame>
        <p:nvGraphicFramePr>
          <p:cNvPr id="27" name="表 26"/>
          <p:cNvGraphicFramePr>
            <a:graphicFrameLocks noGrp="1"/>
          </p:cNvGraphicFramePr>
          <p:nvPr>
            <p:extLst>
              <p:ext uri="{D42A27DB-BD31-4B8C-83A1-F6EECF244321}">
                <p14:modId xmlns:p14="http://schemas.microsoft.com/office/powerpoint/2010/main" val="1433208950"/>
              </p:ext>
            </p:extLst>
          </p:nvPr>
        </p:nvGraphicFramePr>
        <p:xfrm>
          <a:off x="4475898" y="1507260"/>
          <a:ext cx="4534938" cy="1341120"/>
        </p:xfrm>
        <a:graphic>
          <a:graphicData uri="http://schemas.openxmlformats.org/drawingml/2006/table">
            <a:tbl>
              <a:tblPr firstRow="1" bandRow="1">
                <a:tableStyleId>{5C22544A-7EE6-4342-B048-85BDC9FD1C3A}</a:tableStyleId>
              </a:tblPr>
              <a:tblGrid>
                <a:gridCol w="1440000"/>
                <a:gridCol w="1258938"/>
                <a:gridCol w="1836000"/>
              </a:tblGrid>
              <a:tr h="124663">
                <a:tc>
                  <a:txBody>
                    <a:bodyPr/>
                    <a:lstStyle/>
                    <a:p>
                      <a:pPr algn="ctr"/>
                      <a:r>
                        <a:rPr kumimoji="1" lang="en-US" altLang="ja-JP" sz="1000" dirty="0" smtClean="0">
                          <a:latin typeface="Calibri" panose="020F0502020204030204" pitchFamily="34" charset="0"/>
                        </a:rPr>
                        <a:t>GOP type</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Motion</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No motion</a:t>
                      </a:r>
                      <a:endParaRPr kumimoji="1" lang="ja-JP" altLang="en-US" sz="1000" dirty="0">
                        <a:latin typeface="Calibri" panose="020F0502020204030204" pitchFamily="34" charset="0"/>
                      </a:endParaRPr>
                    </a:p>
                  </a:txBody>
                  <a:tcPr/>
                </a:tc>
              </a:tr>
              <a:tr h="183847">
                <a:tc>
                  <a:txBody>
                    <a:bodyPr/>
                    <a:lstStyle/>
                    <a:p>
                      <a:r>
                        <a:rPr kumimoji="1" lang="en-US" altLang="ja-JP" sz="900" dirty="0" smtClean="0">
                          <a:latin typeface="Calibri" panose="020F0502020204030204" pitchFamily="34" charset="0"/>
                        </a:rPr>
                        <a:t>I-frame</a:t>
                      </a:r>
                      <a:r>
                        <a:rPr kumimoji="1" lang="en-US" altLang="ja-JP" sz="900" baseline="0" dirty="0" smtClean="0">
                          <a:latin typeface="Calibri" panose="020F0502020204030204" pitchFamily="34" charset="0"/>
                        </a:rPr>
                        <a:t> interval</a:t>
                      </a:r>
                      <a:endParaRPr kumimoji="1" lang="ja-JP" altLang="en-US" sz="900" dirty="0">
                        <a:latin typeface="Calibri" panose="020F0502020204030204" pitchFamily="34" charset="0"/>
                      </a:endParaRPr>
                    </a:p>
                  </a:txBody>
                  <a:tcPr/>
                </a:tc>
                <a:tc>
                  <a:txBody>
                    <a:bodyPr/>
                    <a:lstStyle/>
                    <a:p>
                      <a:r>
                        <a:rPr kumimoji="1" lang="en-US" altLang="ja-JP" sz="900" dirty="0" smtClean="0">
                          <a:latin typeface="Calibri" panose="020F0502020204030204" pitchFamily="34" charset="0"/>
                        </a:rPr>
                        <a:t>4s</a:t>
                      </a:r>
                      <a:endParaRPr kumimoji="1" lang="ja-JP" altLang="en-US" sz="900" dirty="0">
                        <a:latin typeface="Calibri" panose="020F0502020204030204" pitchFamily="34" charset="0"/>
                      </a:endParaRPr>
                    </a:p>
                  </a:txBody>
                  <a:tcPr/>
                </a:tc>
                <a:tc>
                  <a:txBody>
                    <a:bodyPr/>
                    <a:lstStyle/>
                    <a:p>
                      <a:r>
                        <a:rPr kumimoji="1" lang="en-US" altLang="ja-JP" sz="900" dirty="0" smtClean="0">
                          <a:latin typeface="Calibri" panose="020F0502020204030204" pitchFamily="34" charset="0"/>
                        </a:rPr>
                        <a:t>16s to (FPS* 16) s</a:t>
                      </a:r>
                    </a:p>
                    <a:p>
                      <a:r>
                        <a:rPr kumimoji="1" lang="en-US" altLang="ja-JP" sz="900" dirty="0" smtClean="0">
                          <a:latin typeface="Calibri" panose="020F0502020204030204" pitchFamily="34" charset="0"/>
                        </a:rPr>
                        <a:t>(increase</a:t>
                      </a:r>
                      <a:r>
                        <a:rPr kumimoji="1" lang="en-US" altLang="ja-JP" sz="900" baseline="0" dirty="0" smtClean="0">
                          <a:latin typeface="Calibri" panose="020F0502020204030204" pitchFamily="34" charset="0"/>
                        </a:rPr>
                        <a:t> gradually)</a:t>
                      </a:r>
                    </a:p>
                    <a:p>
                      <a:r>
                        <a:rPr kumimoji="1" lang="en-US" altLang="ja-JP" sz="900" baseline="0" dirty="0" smtClean="0">
                          <a:latin typeface="Calibri" panose="020F0502020204030204" pitchFamily="34" charset="0"/>
                        </a:rPr>
                        <a:t>(16s to 480s @ 30fps)</a:t>
                      </a:r>
                      <a:endParaRPr kumimoji="1" lang="ja-JP" altLang="en-US" sz="900" dirty="0">
                        <a:latin typeface="Calibri" panose="020F0502020204030204" pitchFamily="34" charset="0"/>
                      </a:endParaRPr>
                    </a:p>
                  </a:txBody>
                  <a:tcPr/>
                </a:tc>
              </a:tr>
              <a:tr h="203994">
                <a:tc>
                  <a:txBody>
                    <a:bodyPr/>
                    <a:lstStyle/>
                    <a:p>
                      <a:r>
                        <a:rPr kumimoji="1" lang="en-US" altLang="ja-JP" sz="900" dirty="0" smtClean="0">
                          <a:latin typeface="Calibri" panose="020F0502020204030204" pitchFamily="34" charset="0"/>
                        </a:rPr>
                        <a:t>Number of frames of GOP</a:t>
                      </a:r>
                      <a:endParaRPr kumimoji="1" lang="ja-JP" altLang="en-US" sz="900" dirty="0">
                        <a:latin typeface="Calibri" panose="020F0502020204030204" pitchFamily="34" charset="0"/>
                      </a:endParaRPr>
                    </a:p>
                  </a:txBody>
                  <a:tcPr/>
                </a:tc>
                <a:tc>
                  <a:txBody>
                    <a:bodyPr/>
                    <a:lstStyle/>
                    <a:p>
                      <a:r>
                        <a:rPr kumimoji="1" lang="en-US" altLang="ja-JP" sz="900" dirty="0" smtClean="0">
                          <a:latin typeface="Calibri" panose="020F0502020204030204" pitchFamily="34" charset="0"/>
                        </a:rPr>
                        <a:t>FPS</a:t>
                      </a:r>
                      <a:r>
                        <a:rPr kumimoji="1" lang="en-US" altLang="ja-JP" sz="900" baseline="0" dirty="0" smtClean="0">
                          <a:latin typeface="Calibri" panose="020F0502020204030204" pitchFamily="34" charset="0"/>
                        </a:rPr>
                        <a:t> * 4 (120@30fps)</a:t>
                      </a:r>
                      <a:endParaRPr kumimoji="1" lang="ja-JP" altLang="en-US" sz="900" dirty="0">
                        <a:latin typeface="Calibri" panose="020F0502020204030204" pitchFamily="34" charset="0"/>
                      </a:endParaRPr>
                    </a:p>
                  </a:txBody>
                  <a:tcPr/>
                </a:tc>
                <a:tc>
                  <a:txBody>
                    <a:bodyPr/>
                    <a:lstStyle/>
                    <a:p>
                      <a:r>
                        <a:rPr kumimoji="1" lang="en-US" altLang="ja-JP" sz="900" dirty="0" smtClean="0">
                          <a:latin typeface="Calibri" panose="020F0502020204030204" pitchFamily="34" charset="0"/>
                        </a:rPr>
                        <a:t>FPS * 16 (480 @30fps)</a:t>
                      </a:r>
                      <a:endParaRPr kumimoji="1" lang="ja-JP" altLang="en-US" sz="900" dirty="0">
                        <a:latin typeface="Calibri" panose="020F0502020204030204" pitchFamily="34" charset="0"/>
                      </a:endParaRPr>
                    </a:p>
                  </a:txBody>
                  <a:tcPr/>
                </a:tc>
              </a:tr>
              <a:tr h="203994">
                <a:tc>
                  <a:txBody>
                    <a:bodyPr/>
                    <a:lstStyle/>
                    <a:p>
                      <a:r>
                        <a:rPr kumimoji="1" lang="en-US" altLang="ja-JP" sz="900" dirty="0" smtClean="0">
                          <a:latin typeface="Calibri" panose="020F0502020204030204" pitchFamily="34" charset="0"/>
                        </a:rPr>
                        <a:t>Frame Rate</a:t>
                      </a:r>
                      <a:endParaRPr kumimoji="1" lang="ja-JP" altLang="en-US" sz="900" dirty="0">
                        <a:latin typeface="Calibri" panose="020F0502020204030204" pitchFamily="34" charset="0"/>
                      </a:endParaRPr>
                    </a:p>
                  </a:txBody>
                  <a:tcPr/>
                </a:tc>
                <a:tc>
                  <a:txBody>
                    <a:bodyPr/>
                    <a:lstStyle/>
                    <a:p>
                      <a:r>
                        <a:rPr kumimoji="1" lang="en-US" altLang="ja-JP" sz="900" dirty="0" smtClean="0">
                          <a:latin typeface="Calibri" panose="020F0502020204030204" pitchFamily="34" charset="0"/>
                        </a:rPr>
                        <a:t>Keep frame</a:t>
                      </a:r>
                      <a:r>
                        <a:rPr kumimoji="1" lang="en-US" altLang="ja-JP" sz="900" baseline="0" dirty="0" smtClean="0">
                          <a:latin typeface="Calibri" panose="020F0502020204030204" pitchFamily="34" charset="0"/>
                        </a:rPr>
                        <a:t> rate setting</a:t>
                      </a:r>
                      <a:endParaRPr kumimoji="1" lang="ja-JP" altLang="en-US" sz="900" dirty="0">
                        <a:latin typeface="Calibri" panose="020F0502020204030204" pitchFamily="34" charset="0"/>
                      </a:endParaRPr>
                    </a:p>
                  </a:txBody>
                  <a:tcPr/>
                </a:tc>
                <a:tc>
                  <a:txBody>
                    <a:bodyPr/>
                    <a:lstStyle/>
                    <a:p>
                      <a:r>
                        <a:rPr kumimoji="1" lang="en-US" altLang="ja-JP" sz="900" dirty="0" smtClean="0">
                          <a:latin typeface="Calibri" panose="020F0502020204030204" pitchFamily="34" charset="0"/>
                        </a:rPr>
                        <a:t>Reduced frame rate and</a:t>
                      </a:r>
                      <a:r>
                        <a:rPr kumimoji="1" lang="en-US" altLang="ja-JP" sz="900" baseline="0" dirty="0" smtClean="0">
                          <a:latin typeface="Calibri" panose="020F0502020204030204" pitchFamily="34" charset="0"/>
                        </a:rPr>
                        <a:t> reach 1fps</a:t>
                      </a:r>
                      <a:endParaRPr kumimoji="1" lang="ja-JP" altLang="en-US" sz="900" dirty="0">
                        <a:latin typeface="Calibri" panose="020F0502020204030204" pitchFamily="34" charset="0"/>
                      </a:endParaRPr>
                    </a:p>
                  </a:txBody>
                  <a:tcPr/>
                </a:tc>
              </a:tr>
            </a:tbl>
          </a:graphicData>
        </a:graphic>
      </p:graphicFrame>
      <p:grpSp>
        <p:nvGrpSpPr>
          <p:cNvPr id="30" name="グループ化 29"/>
          <p:cNvGrpSpPr/>
          <p:nvPr/>
        </p:nvGrpSpPr>
        <p:grpSpPr>
          <a:xfrm>
            <a:off x="1864960" y="1166918"/>
            <a:ext cx="1552532" cy="1360068"/>
            <a:chOff x="2298697" y="1815965"/>
            <a:chExt cx="1552532" cy="1360068"/>
          </a:xfrm>
        </p:grpSpPr>
        <p:sp>
          <p:nvSpPr>
            <p:cNvPr id="257" name="テキスト ボックス 29"/>
            <p:cNvSpPr txBox="1">
              <a:spLocks noChangeArrowheads="1"/>
            </p:cNvSpPr>
            <p:nvPr/>
          </p:nvSpPr>
          <p:spPr bwMode="auto">
            <a:xfrm>
              <a:off x="2350432" y="1815965"/>
              <a:ext cx="14628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b="1" dirty="0" smtClean="0">
                  <a:effectLst/>
                  <a:latin typeface="Calibri" panose="020F0502020204030204" pitchFamily="34" charset="0"/>
                  <a:ea typeface="Meiryo UI" pitchFamily="50" charset="-128"/>
                  <a:cs typeface="Meiryo UI" pitchFamily="50" charset="-128"/>
                </a:rPr>
                <a:t>GOP @No motion </a:t>
              </a:r>
              <a:endParaRPr lang="ja-JP" altLang="en-US" sz="1100" b="1" dirty="0">
                <a:effectLst/>
                <a:latin typeface="Calibri" panose="020F0502020204030204" pitchFamily="34" charset="0"/>
                <a:ea typeface="Meiryo UI" pitchFamily="50" charset="-128"/>
                <a:cs typeface="Meiryo UI" pitchFamily="50" charset="-128"/>
              </a:endParaRPr>
            </a:p>
          </p:txBody>
        </p:sp>
        <p:sp>
          <p:nvSpPr>
            <p:cNvPr id="10" name="右中かっこ 9"/>
            <p:cNvSpPr/>
            <p:nvPr/>
          </p:nvSpPr>
          <p:spPr>
            <a:xfrm rot="16200000">
              <a:off x="3013727" y="1713112"/>
              <a:ext cx="129393" cy="811980"/>
            </a:xfrm>
            <a:prstGeom prst="rightBrace">
              <a:avLst>
                <a:gd name="adj1" fmla="val 48690"/>
                <a:gd name="adj2" fmla="val 50000"/>
              </a:avLst>
            </a:prstGeom>
            <a:noFill/>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effectLst/>
                <a:latin typeface="Calibri" panose="020F0502020204030204" pitchFamily="34" charset="0"/>
              </a:endParaRPr>
            </a:p>
          </p:txBody>
        </p:sp>
        <p:grpSp>
          <p:nvGrpSpPr>
            <p:cNvPr id="11" name="グループ化 10"/>
            <p:cNvGrpSpPr/>
            <p:nvPr/>
          </p:nvGrpSpPr>
          <p:grpSpPr>
            <a:xfrm>
              <a:off x="2647965" y="2197652"/>
              <a:ext cx="811980" cy="523220"/>
              <a:chOff x="1599780" y="2088584"/>
              <a:chExt cx="811980" cy="523220"/>
            </a:xfrm>
          </p:grpSpPr>
          <p:sp>
            <p:nvSpPr>
              <p:cNvPr id="256" name="テキスト ボックス 28"/>
              <p:cNvSpPr txBox="1">
                <a:spLocks noChangeArrowheads="1"/>
              </p:cNvSpPr>
              <p:nvPr/>
            </p:nvSpPr>
            <p:spPr bwMode="auto">
              <a:xfrm>
                <a:off x="1676546" y="2274848"/>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61" name="テキスト ボックス 33"/>
              <p:cNvSpPr txBox="1">
                <a:spLocks noChangeArrowheads="1"/>
              </p:cNvSpPr>
              <p:nvPr/>
            </p:nvSpPr>
            <p:spPr bwMode="auto">
              <a:xfrm>
                <a:off x="2032458" y="2274848"/>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nvGrpSpPr>
              <p:cNvPr id="9" name="グループ化 8"/>
              <p:cNvGrpSpPr/>
              <p:nvPr/>
            </p:nvGrpSpPr>
            <p:grpSpPr>
              <a:xfrm>
                <a:off x="1599780" y="2088584"/>
                <a:ext cx="811980" cy="523220"/>
                <a:chOff x="1599780" y="2088584"/>
                <a:chExt cx="811980" cy="523220"/>
              </a:xfrm>
            </p:grpSpPr>
            <p:sp>
              <p:nvSpPr>
                <p:cNvPr id="248" name="テキスト ボックス 247"/>
                <p:cNvSpPr txBox="1"/>
                <p:nvPr/>
              </p:nvSpPr>
              <p:spPr>
                <a:xfrm>
                  <a:off x="1599780" y="2088584"/>
                  <a:ext cx="811980" cy="523220"/>
                </a:xfrm>
                <a:prstGeom prst="rect">
                  <a:avLst/>
                </a:prstGeom>
                <a:noFill/>
                <a:ln>
                  <a:solidFill>
                    <a:schemeClr val="tx1"/>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51" name="正方形/長方形 250"/>
                <p:cNvSpPr/>
                <p:nvPr/>
              </p:nvSpPr>
              <p:spPr>
                <a:xfrm>
                  <a:off x="1599780" y="2088584"/>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cxnSp>
              <p:nvCxnSpPr>
                <p:cNvPr id="253" name="直線コネクタ 252"/>
                <p:cNvCxnSpPr/>
                <p:nvPr/>
              </p:nvCxnSpPr>
              <p:spPr bwMode="auto">
                <a:xfrm>
                  <a:off x="1691680"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bwMode="auto">
                <a:xfrm>
                  <a:off x="1752401"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bwMode="auto">
                <a:xfrm>
                  <a:off x="1813123"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bwMode="auto">
                <a:xfrm>
                  <a:off x="2231740"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bwMode="auto">
                <a:xfrm>
                  <a:off x="2293811"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bwMode="auto">
                <a:xfrm>
                  <a:off x="2354534"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bwMode="auto">
                <a:xfrm>
                  <a:off x="1871700"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4" name="直線コネクタ 263"/>
                <p:cNvCxnSpPr/>
                <p:nvPr/>
              </p:nvCxnSpPr>
              <p:spPr bwMode="auto">
                <a:xfrm>
                  <a:off x="1933771"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bwMode="auto">
                <a:xfrm>
                  <a:off x="1994494" y="2457975"/>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66" name="テキスト ボックス 26"/>
              <p:cNvSpPr txBox="1">
                <a:spLocks noChangeArrowheads="1"/>
              </p:cNvSpPr>
              <p:nvPr/>
            </p:nvSpPr>
            <p:spPr bwMode="auto">
              <a:xfrm>
                <a:off x="1599780" y="2088584"/>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sp>
          <p:nvSpPr>
            <p:cNvPr id="283" name="右中かっこ 282"/>
            <p:cNvSpPr/>
            <p:nvPr/>
          </p:nvSpPr>
          <p:spPr>
            <a:xfrm rot="16200000" flipH="1">
              <a:off x="2978269" y="2440440"/>
              <a:ext cx="151373" cy="811980"/>
            </a:xfrm>
            <a:prstGeom prst="rightBrace">
              <a:avLst>
                <a:gd name="adj1" fmla="val 48690"/>
                <a:gd name="adj2" fmla="val 50000"/>
              </a:avLst>
            </a:prstGeom>
            <a:noFill/>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effectLst/>
                <a:latin typeface="Calibri" panose="020F0502020204030204" pitchFamily="34" charset="0"/>
              </a:endParaRPr>
            </a:p>
          </p:txBody>
        </p:sp>
        <p:sp>
          <p:nvSpPr>
            <p:cNvPr id="285" name="テキスト ボックス 29"/>
            <p:cNvSpPr txBox="1">
              <a:spLocks noChangeArrowheads="1"/>
            </p:cNvSpPr>
            <p:nvPr/>
          </p:nvSpPr>
          <p:spPr bwMode="auto">
            <a:xfrm>
              <a:off x="2298697" y="2922117"/>
              <a:ext cx="155253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000" b="1" dirty="0" smtClean="0">
                  <a:effectLst/>
                  <a:latin typeface="Calibri" panose="020F0502020204030204" pitchFamily="34" charset="0"/>
                  <a:ea typeface="Meiryo UI" pitchFamily="50" charset="-128"/>
                  <a:cs typeface="Meiryo UI" pitchFamily="50" charset="-128"/>
                </a:rPr>
                <a:t>480 frames@30fps</a:t>
              </a:r>
              <a:endParaRPr lang="ja-JP" altLang="en-US" sz="1000" b="1" dirty="0">
                <a:effectLst/>
                <a:latin typeface="Calibri" panose="020F0502020204030204" pitchFamily="34" charset="0"/>
                <a:ea typeface="Meiryo UI" pitchFamily="50" charset="-128"/>
                <a:cs typeface="Meiryo UI" pitchFamily="50" charset="-128"/>
              </a:endParaRPr>
            </a:p>
          </p:txBody>
        </p:sp>
      </p:grpSp>
      <p:grpSp>
        <p:nvGrpSpPr>
          <p:cNvPr id="29" name="グループ化 28"/>
          <p:cNvGrpSpPr/>
          <p:nvPr/>
        </p:nvGrpSpPr>
        <p:grpSpPr>
          <a:xfrm>
            <a:off x="111122" y="1172476"/>
            <a:ext cx="1521202" cy="1373991"/>
            <a:chOff x="267876" y="1871440"/>
            <a:chExt cx="1521202" cy="1373991"/>
          </a:xfrm>
        </p:grpSpPr>
        <p:sp>
          <p:nvSpPr>
            <p:cNvPr id="286" name="テキスト ボックス 29"/>
            <p:cNvSpPr txBox="1">
              <a:spLocks noChangeArrowheads="1"/>
            </p:cNvSpPr>
            <p:nvPr/>
          </p:nvSpPr>
          <p:spPr bwMode="auto">
            <a:xfrm>
              <a:off x="379474" y="1871440"/>
              <a:ext cx="13200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b="1" dirty="0" smtClean="0">
                  <a:effectLst/>
                  <a:latin typeface="Calibri" panose="020F0502020204030204" pitchFamily="34" charset="0"/>
                  <a:ea typeface="Meiryo UI" pitchFamily="50" charset="-128"/>
                  <a:cs typeface="Meiryo UI" pitchFamily="50" charset="-128"/>
                </a:rPr>
                <a:t>GOP @Motion </a:t>
              </a:r>
              <a:endParaRPr lang="ja-JP" altLang="en-US" sz="1100" b="1" dirty="0">
                <a:effectLst/>
                <a:latin typeface="Calibri" panose="020F0502020204030204" pitchFamily="34" charset="0"/>
                <a:ea typeface="Meiryo UI" pitchFamily="50" charset="-128"/>
                <a:cs typeface="Meiryo UI" pitchFamily="50" charset="-128"/>
              </a:endParaRPr>
            </a:p>
          </p:txBody>
        </p:sp>
        <p:sp>
          <p:nvSpPr>
            <p:cNvPr id="287" name="右中かっこ 286"/>
            <p:cNvSpPr/>
            <p:nvPr/>
          </p:nvSpPr>
          <p:spPr>
            <a:xfrm rot="16200000">
              <a:off x="957672" y="1910172"/>
              <a:ext cx="131719" cy="558982"/>
            </a:xfrm>
            <a:prstGeom prst="rightBrace">
              <a:avLst>
                <a:gd name="adj1" fmla="val 48690"/>
                <a:gd name="adj2" fmla="val 50000"/>
              </a:avLst>
            </a:prstGeom>
            <a:noFill/>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effectLst/>
                <a:latin typeface="Calibri" panose="020F0502020204030204" pitchFamily="34" charset="0"/>
              </a:endParaRPr>
            </a:p>
          </p:txBody>
        </p:sp>
        <p:sp>
          <p:nvSpPr>
            <p:cNvPr id="290" name="テキスト ボックス 33"/>
            <p:cNvSpPr txBox="1">
              <a:spLocks noChangeArrowheads="1"/>
            </p:cNvSpPr>
            <p:nvPr/>
          </p:nvSpPr>
          <p:spPr bwMode="auto">
            <a:xfrm>
              <a:off x="792380" y="2445274"/>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93" name="テキスト ボックス 292"/>
            <p:cNvSpPr txBox="1"/>
            <p:nvPr/>
          </p:nvSpPr>
          <p:spPr>
            <a:xfrm>
              <a:off x="719572" y="2267050"/>
              <a:ext cx="576064"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94" name="正方形/長方形 293"/>
            <p:cNvSpPr/>
            <p:nvPr/>
          </p:nvSpPr>
          <p:spPr>
            <a:xfrm>
              <a:off x="719572" y="2267050"/>
              <a:ext cx="54300"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cxnSp>
          <p:nvCxnSpPr>
            <p:cNvPr id="295" name="直線コネクタ 294"/>
            <p:cNvCxnSpPr/>
            <p:nvPr/>
          </p:nvCxnSpPr>
          <p:spPr bwMode="auto">
            <a:xfrm>
              <a:off x="811472" y="2636441"/>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bwMode="auto">
            <a:xfrm>
              <a:off x="872193" y="2636441"/>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8" name="直線コネクタ 297"/>
            <p:cNvCxnSpPr/>
            <p:nvPr/>
          </p:nvCxnSpPr>
          <p:spPr bwMode="auto">
            <a:xfrm>
              <a:off x="1136838" y="2636441"/>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bwMode="auto">
            <a:xfrm>
              <a:off x="1198909" y="2636441"/>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bwMode="auto">
            <a:xfrm>
              <a:off x="1259632" y="2636441"/>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2" name="テキスト ボックス 26"/>
            <p:cNvSpPr txBox="1">
              <a:spLocks noChangeArrowheads="1"/>
            </p:cNvSpPr>
            <p:nvPr/>
          </p:nvSpPr>
          <p:spPr bwMode="auto">
            <a:xfrm>
              <a:off x="719572" y="2267050"/>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304" name="右中かっこ 303"/>
            <p:cNvSpPr/>
            <p:nvPr/>
          </p:nvSpPr>
          <p:spPr>
            <a:xfrm rot="16200000" flipH="1">
              <a:off x="931918" y="2627797"/>
              <a:ext cx="151375" cy="576065"/>
            </a:xfrm>
            <a:prstGeom prst="rightBrace">
              <a:avLst>
                <a:gd name="adj1" fmla="val 48690"/>
                <a:gd name="adj2" fmla="val 50000"/>
              </a:avLst>
            </a:prstGeom>
            <a:noFill/>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effectLst/>
                <a:latin typeface="Calibri" panose="020F0502020204030204" pitchFamily="34" charset="0"/>
              </a:endParaRPr>
            </a:p>
          </p:txBody>
        </p:sp>
        <p:sp>
          <p:nvSpPr>
            <p:cNvPr id="305" name="テキスト ボックス 29"/>
            <p:cNvSpPr txBox="1">
              <a:spLocks noChangeArrowheads="1"/>
            </p:cNvSpPr>
            <p:nvPr/>
          </p:nvSpPr>
          <p:spPr bwMode="auto">
            <a:xfrm>
              <a:off x="267876" y="2991515"/>
              <a:ext cx="15212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000" b="1" dirty="0" smtClean="0">
                  <a:effectLst/>
                  <a:latin typeface="Calibri" panose="020F0502020204030204" pitchFamily="34" charset="0"/>
                  <a:ea typeface="Meiryo UI" pitchFamily="50" charset="-128"/>
                  <a:cs typeface="Meiryo UI" pitchFamily="50" charset="-128"/>
                </a:rPr>
                <a:t>120 frames@30fps</a:t>
              </a:r>
              <a:endParaRPr lang="ja-JP" altLang="en-US" sz="1000" b="1" dirty="0">
                <a:effectLst/>
                <a:latin typeface="Calibri" panose="020F0502020204030204" pitchFamily="34" charset="0"/>
                <a:ea typeface="Meiryo UI" pitchFamily="50" charset="-128"/>
                <a:cs typeface="Meiryo UI" pitchFamily="50" charset="-128"/>
              </a:endParaRPr>
            </a:p>
          </p:txBody>
        </p:sp>
      </p:grpSp>
      <p:sp>
        <p:nvSpPr>
          <p:cNvPr id="306" name="正方形/長方形 305"/>
          <p:cNvSpPr/>
          <p:nvPr/>
        </p:nvSpPr>
        <p:spPr>
          <a:xfrm>
            <a:off x="1969191" y="3266509"/>
            <a:ext cx="445956" cy="230832"/>
          </a:xfrm>
          <a:prstGeom prst="rect">
            <a:avLst/>
          </a:prstGeom>
        </p:spPr>
        <p:txBody>
          <a:bodyPr wrap="none">
            <a:spAutoFit/>
          </a:bodyPr>
          <a:lstStyle/>
          <a:p>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15fps</a:t>
            </a:r>
            <a:endParaRPr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 name="正方形/長方形 30"/>
          <p:cNvSpPr/>
          <p:nvPr/>
        </p:nvSpPr>
        <p:spPr>
          <a:xfrm>
            <a:off x="2428218" y="3273890"/>
            <a:ext cx="476412" cy="230832"/>
          </a:xfrm>
          <a:prstGeom prst="rect">
            <a:avLst/>
          </a:prstGeom>
        </p:spPr>
        <p:txBody>
          <a:bodyPr wrap="none">
            <a:spAutoFit/>
          </a:bodyPr>
          <a:lstStyle/>
          <a:p>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7.5fps</a:t>
            </a:r>
            <a:endParaRPr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正方形/長方形 31"/>
          <p:cNvSpPr/>
          <p:nvPr/>
        </p:nvSpPr>
        <p:spPr>
          <a:xfrm>
            <a:off x="3529849" y="3260853"/>
            <a:ext cx="388248" cy="230832"/>
          </a:xfrm>
          <a:prstGeom prst="rect">
            <a:avLst/>
          </a:prstGeom>
        </p:spPr>
        <p:txBody>
          <a:bodyPr wrap="none">
            <a:spAutoFit/>
          </a:bodyPr>
          <a:lstStyle/>
          <a:p>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3fps</a:t>
            </a:r>
            <a:endParaRPr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3" name="正方形/長方形 32"/>
          <p:cNvSpPr/>
          <p:nvPr/>
        </p:nvSpPr>
        <p:spPr>
          <a:xfrm>
            <a:off x="6431564" y="3273890"/>
            <a:ext cx="388248" cy="230832"/>
          </a:xfrm>
          <a:prstGeom prst="rect">
            <a:avLst/>
          </a:prstGeom>
        </p:spPr>
        <p:txBody>
          <a:bodyPr wrap="none">
            <a:spAutoFit/>
          </a:bodyPr>
          <a:lstStyle/>
          <a:p>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1fps</a:t>
            </a:r>
            <a:endParaRPr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271" name="グループ化 1270"/>
          <p:cNvGrpSpPr/>
          <p:nvPr/>
        </p:nvGrpSpPr>
        <p:grpSpPr>
          <a:xfrm>
            <a:off x="193965" y="3262097"/>
            <a:ext cx="1035618" cy="523220"/>
            <a:chOff x="-1644378" y="4185877"/>
            <a:chExt cx="1035618" cy="523220"/>
          </a:xfrm>
        </p:grpSpPr>
        <p:sp>
          <p:nvSpPr>
            <p:cNvPr id="307" name="テキスト ボックス 306"/>
            <p:cNvSpPr txBox="1"/>
            <p:nvPr/>
          </p:nvSpPr>
          <p:spPr>
            <a:xfrm>
              <a:off x="-683272"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8" name="正方形/長方形 307"/>
            <p:cNvSpPr/>
            <p:nvPr/>
          </p:nvSpPr>
          <p:spPr>
            <a:xfrm>
              <a:off x="-737536"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09" name="テキスト ボックス 308"/>
            <p:cNvSpPr txBox="1"/>
            <p:nvPr/>
          </p:nvSpPr>
          <p:spPr>
            <a:xfrm>
              <a:off x="-817684"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0" name="正方形/長方形 309"/>
            <p:cNvSpPr/>
            <p:nvPr/>
          </p:nvSpPr>
          <p:spPr>
            <a:xfrm>
              <a:off x="-867287"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11" name="テキスト ボックス 310"/>
            <p:cNvSpPr txBox="1"/>
            <p:nvPr/>
          </p:nvSpPr>
          <p:spPr>
            <a:xfrm>
              <a:off x="-942554"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2" name="正方形/長方形 311"/>
            <p:cNvSpPr/>
            <p:nvPr/>
          </p:nvSpPr>
          <p:spPr>
            <a:xfrm>
              <a:off x="-996818"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13" name="テキスト ボックス 312"/>
            <p:cNvSpPr txBox="1"/>
            <p:nvPr/>
          </p:nvSpPr>
          <p:spPr>
            <a:xfrm>
              <a:off x="-1076966"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4" name="正方形/長方形 313"/>
            <p:cNvSpPr/>
            <p:nvPr/>
          </p:nvSpPr>
          <p:spPr>
            <a:xfrm>
              <a:off x="-1126569"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15" name="テキスト ボックス 314"/>
            <p:cNvSpPr txBox="1"/>
            <p:nvPr/>
          </p:nvSpPr>
          <p:spPr>
            <a:xfrm>
              <a:off x="-1201081"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6" name="正方形/長方形 315"/>
            <p:cNvSpPr/>
            <p:nvPr/>
          </p:nvSpPr>
          <p:spPr>
            <a:xfrm>
              <a:off x="-1255345"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17" name="テキスト ボックス 316"/>
            <p:cNvSpPr txBox="1"/>
            <p:nvPr/>
          </p:nvSpPr>
          <p:spPr>
            <a:xfrm>
              <a:off x="-1335493"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8" name="正方形/長方形 317"/>
            <p:cNvSpPr/>
            <p:nvPr/>
          </p:nvSpPr>
          <p:spPr>
            <a:xfrm>
              <a:off x="-1385096"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19" name="テキスト ボックス 318"/>
            <p:cNvSpPr txBox="1"/>
            <p:nvPr/>
          </p:nvSpPr>
          <p:spPr>
            <a:xfrm>
              <a:off x="-1460363"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0" name="正方形/長方形 319"/>
            <p:cNvSpPr/>
            <p:nvPr/>
          </p:nvSpPr>
          <p:spPr>
            <a:xfrm>
              <a:off x="-1514627"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sp>
          <p:nvSpPr>
            <p:cNvPr id="321" name="テキスト ボックス 320"/>
            <p:cNvSpPr txBox="1"/>
            <p:nvPr/>
          </p:nvSpPr>
          <p:spPr>
            <a:xfrm>
              <a:off x="-1594775" y="4185877"/>
              <a:ext cx="74512" cy="523220"/>
            </a:xfrm>
            <a:prstGeom prst="rect">
              <a:avLst/>
            </a:prstGeom>
            <a:noFill/>
            <a:ln>
              <a:solidFill>
                <a:srgbClr val="FF0000"/>
              </a:solidFill>
            </a:ln>
          </p:spPr>
          <p:txBody>
            <a:bodyPr wrap="square" rtlCol="0">
              <a:noAutofit/>
            </a:bodyPr>
            <a:lstStyle/>
            <a:p>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2" name="正方形/長方形 321"/>
            <p:cNvSpPr/>
            <p:nvPr/>
          </p:nvSpPr>
          <p:spPr>
            <a:xfrm>
              <a:off x="-1644378" y="4185877"/>
              <a:ext cx="45759" cy="523220"/>
            </a:xfrm>
            <a:prstGeom prst="rect">
              <a:avLst/>
            </a:prstGeom>
            <a:solidFill>
              <a:srgbClr val="990000"/>
            </a:solidFill>
            <a:ln>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latin typeface="Calibri" panose="020F0502020204030204" pitchFamily="34" charset="0"/>
              </a:endParaRPr>
            </a:p>
          </p:txBody>
        </p:sp>
      </p:grpSp>
      <p:sp>
        <p:nvSpPr>
          <p:cNvPr id="323" name="正方形/長方形 322"/>
          <p:cNvSpPr/>
          <p:nvPr/>
        </p:nvSpPr>
        <p:spPr>
          <a:xfrm>
            <a:off x="485069" y="3036639"/>
            <a:ext cx="492443" cy="253916"/>
          </a:xfrm>
          <a:prstGeom prst="rect">
            <a:avLst/>
          </a:prstGeom>
        </p:spPr>
        <p:txBody>
          <a:bodyPr wrap="none">
            <a:spAutoFit/>
          </a:bodyPr>
          <a:lstStyle/>
          <a:p>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30fps</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4" name="下矢印 323"/>
          <p:cNvSpPr/>
          <p:nvPr/>
        </p:nvSpPr>
        <p:spPr>
          <a:xfrm>
            <a:off x="932954" y="2623497"/>
            <a:ext cx="162544" cy="430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325" name="右矢印 324"/>
          <p:cNvSpPr/>
          <p:nvPr/>
        </p:nvSpPr>
        <p:spPr>
          <a:xfrm>
            <a:off x="1361727" y="3385244"/>
            <a:ext cx="297037" cy="297180"/>
          </a:xfrm>
          <a:prstGeom prst="rightArrow">
            <a:avLst/>
          </a:prstGeom>
          <a:solidFill>
            <a:schemeClr val="tx2">
              <a:lumMod val="50000"/>
              <a:lumOff val="50000"/>
            </a:schemeClr>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327" name="下矢印 326"/>
          <p:cNvSpPr/>
          <p:nvPr/>
        </p:nvSpPr>
        <p:spPr>
          <a:xfrm rot="1519397">
            <a:off x="2324735" y="2488253"/>
            <a:ext cx="131294" cy="6272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2" name="テキスト ボックス 1"/>
          <p:cNvSpPr txBox="1"/>
          <p:nvPr/>
        </p:nvSpPr>
        <p:spPr>
          <a:xfrm>
            <a:off x="1197332" y="2723311"/>
            <a:ext cx="854787" cy="261610"/>
          </a:xfrm>
          <a:prstGeom prst="wedgeRectCallout">
            <a:avLst>
              <a:gd name="adj1" fmla="val -6127"/>
              <a:gd name="adj2" fmla="val 170999"/>
            </a:avLst>
          </a:prstGeom>
          <a:solidFill>
            <a:schemeClr val="bg1"/>
          </a:solidFill>
          <a:ln>
            <a:solidFill>
              <a:schemeClr val="tx1"/>
            </a:solidFill>
          </a:ln>
        </p:spPr>
        <p:txBody>
          <a:bodyPr wrap="square" rtlCol="0">
            <a:spAutoFit/>
          </a:bodyPr>
          <a:lstStyle/>
          <a:p>
            <a:r>
              <a:rPr kumimoji="1" lang="en-US" altLang="ja-JP" sz="1100" b="1" dirty="0" smtClean="0">
                <a:effectLst/>
                <a:latin typeface="Calibri" panose="020F0502020204030204" pitchFamily="34" charset="0"/>
                <a:ea typeface="Meiryo UI" panose="020B0604030504040204" pitchFamily="50" charset="-128"/>
                <a:cs typeface="Meiryo UI" panose="020B0604030504040204" pitchFamily="50" charset="-128"/>
              </a:rPr>
              <a:t>No motion</a:t>
            </a:r>
            <a:endParaRPr kumimoji="1" lang="ja-JP" altLang="en-US" sz="1100" b="1" dirty="0">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220" name="グループ化 1219"/>
          <p:cNvGrpSpPr/>
          <p:nvPr/>
        </p:nvGrpSpPr>
        <p:grpSpPr>
          <a:xfrm>
            <a:off x="140691" y="4233949"/>
            <a:ext cx="8805178" cy="269949"/>
            <a:chOff x="94922" y="4440244"/>
            <a:chExt cx="8805178" cy="269949"/>
          </a:xfrm>
        </p:grpSpPr>
        <p:grpSp>
          <p:nvGrpSpPr>
            <p:cNvPr id="605" name="グループ化 604"/>
            <p:cNvGrpSpPr/>
            <p:nvPr/>
          </p:nvGrpSpPr>
          <p:grpSpPr>
            <a:xfrm>
              <a:off x="94922" y="4443918"/>
              <a:ext cx="1377933" cy="265242"/>
              <a:chOff x="552892" y="3912782"/>
              <a:chExt cx="6060559" cy="1166613"/>
            </a:xfrm>
          </p:grpSpPr>
          <p:grpSp>
            <p:nvGrpSpPr>
              <p:cNvPr id="606" name="グループ化 605"/>
              <p:cNvGrpSpPr/>
              <p:nvPr/>
            </p:nvGrpSpPr>
            <p:grpSpPr>
              <a:xfrm>
                <a:off x="552892" y="3912782"/>
                <a:ext cx="1882823" cy="1166613"/>
                <a:chOff x="287079" y="4093535"/>
                <a:chExt cx="2285246" cy="1415957"/>
              </a:xfrm>
            </p:grpSpPr>
            <p:sp>
              <p:nvSpPr>
                <p:cNvPr id="791" name="正方形/長方形 790"/>
                <p:cNvSpPr/>
                <p:nvPr/>
              </p:nvSpPr>
              <p:spPr bwMode="auto">
                <a:xfrm>
                  <a:off x="287079" y="4093535"/>
                  <a:ext cx="2285246" cy="1415957"/>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92" name="フリーフォーム 791"/>
                <p:cNvSpPr/>
                <p:nvPr/>
              </p:nvSpPr>
              <p:spPr bwMode="auto">
                <a:xfrm>
                  <a:off x="394621" y="4504400"/>
                  <a:ext cx="2088088" cy="99613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793" name="Group 79"/>
                <p:cNvGrpSpPr>
                  <a:grpSpLocks/>
                </p:cNvGrpSpPr>
                <p:nvPr/>
              </p:nvGrpSpPr>
              <p:grpSpPr bwMode="auto">
                <a:xfrm>
                  <a:off x="394084" y="4232661"/>
                  <a:ext cx="1208854" cy="445059"/>
                  <a:chOff x="3878" y="572"/>
                  <a:chExt cx="1035" cy="308"/>
                </a:xfrm>
              </p:grpSpPr>
              <p:sp>
                <p:nvSpPr>
                  <p:cNvPr id="815" name="Freeform 80"/>
                  <p:cNvSpPr>
                    <a:spLocks/>
                  </p:cNvSpPr>
                  <p:nvPr/>
                </p:nvSpPr>
                <p:spPr bwMode="auto">
                  <a:xfrm>
                    <a:off x="4912" y="712"/>
                    <a:ext cx="1" cy="24"/>
                  </a:xfrm>
                  <a:custGeom>
                    <a:avLst/>
                    <a:gdLst>
                      <a:gd name="T0" fmla="*/ 0 w 1"/>
                      <a:gd name="T1" fmla="*/ 0 h 24"/>
                      <a:gd name="T2" fmla="*/ 0 w 1"/>
                      <a:gd name="T3" fmla="*/ 24 h 24"/>
                      <a:gd name="T4" fmla="*/ 0 w 1"/>
                      <a:gd name="T5" fmla="*/ 0 h 24"/>
                      <a:gd name="T6" fmla="*/ 0 60000 65536"/>
                      <a:gd name="T7" fmla="*/ 0 60000 65536"/>
                      <a:gd name="T8" fmla="*/ 0 60000 65536"/>
                    </a:gdLst>
                    <a:ahLst/>
                    <a:cxnLst>
                      <a:cxn ang="T6">
                        <a:pos x="T0" y="T1"/>
                      </a:cxn>
                      <a:cxn ang="T7">
                        <a:pos x="T2" y="T3"/>
                      </a:cxn>
                      <a:cxn ang="T8">
                        <a:pos x="T4" y="T5"/>
                      </a:cxn>
                    </a:cxnLst>
                    <a:rect l="0" t="0" r="r" b="b"/>
                    <a:pathLst>
                      <a:path w="1" h="24">
                        <a:moveTo>
                          <a:pt x="0" y="0"/>
                        </a:moveTo>
                        <a:lnTo>
                          <a:pt x="0"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6" name="AutoShape 81"/>
                  <p:cNvSpPr>
                    <a:spLocks noChangeAspect="1" noChangeArrowheads="1" noTextEdit="1"/>
                  </p:cNvSpPr>
                  <p:nvPr/>
                </p:nvSpPr>
                <p:spPr bwMode="auto">
                  <a:xfrm>
                    <a:off x="3878" y="572"/>
                    <a:ext cx="68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7" name="Freeform 82"/>
                  <p:cNvSpPr>
                    <a:spLocks/>
                  </p:cNvSpPr>
                  <p:nvPr/>
                </p:nvSpPr>
                <p:spPr bwMode="auto">
                  <a:xfrm>
                    <a:off x="3994" y="576"/>
                    <a:ext cx="560" cy="92"/>
                  </a:xfrm>
                  <a:custGeom>
                    <a:avLst/>
                    <a:gdLst>
                      <a:gd name="T0" fmla="*/ 560 w 560"/>
                      <a:gd name="T1" fmla="*/ 46 h 92"/>
                      <a:gd name="T2" fmla="*/ 560 w 560"/>
                      <a:gd name="T3" fmla="*/ 46 h 92"/>
                      <a:gd name="T4" fmla="*/ 558 w 560"/>
                      <a:gd name="T5" fmla="*/ 50 h 92"/>
                      <a:gd name="T6" fmla="*/ 554 w 560"/>
                      <a:gd name="T7" fmla="*/ 54 h 92"/>
                      <a:gd name="T8" fmla="*/ 546 w 560"/>
                      <a:gd name="T9" fmla="*/ 58 h 92"/>
                      <a:gd name="T10" fmla="*/ 538 w 560"/>
                      <a:gd name="T11" fmla="*/ 62 h 92"/>
                      <a:gd name="T12" fmla="*/ 512 w 560"/>
                      <a:gd name="T13" fmla="*/ 70 h 92"/>
                      <a:gd name="T14" fmla="*/ 478 w 560"/>
                      <a:gd name="T15" fmla="*/ 78 h 92"/>
                      <a:gd name="T16" fmla="*/ 436 w 560"/>
                      <a:gd name="T17" fmla="*/ 84 h 92"/>
                      <a:gd name="T18" fmla="*/ 388 w 560"/>
                      <a:gd name="T19" fmla="*/ 88 h 92"/>
                      <a:gd name="T20" fmla="*/ 336 w 560"/>
                      <a:gd name="T21" fmla="*/ 90 h 92"/>
                      <a:gd name="T22" fmla="*/ 280 w 560"/>
                      <a:gd name="T23" fmla="*/ 92 h 92"/>
                      <a:gd name="T24" fmla="*/ 280 w 560"/>
                      <a:gd name="T25" fmla="*/ 92 h 92"/>
                      <a:gd name="T26" fmla="*/ 224 w 560"/>
                      <a:gd name="T27" fmla="*/ 90 h 92"/>
                      <a:gd name="T28" fmla="*/ 172 w 560"/>
                      <a:gd name="T29" fmla="*/ 88 h 92"/>
                      <a:gd name="T30" fmla="*/ 124 w 560"/>
                      <a:gd name="T31" fmla="*/ 84 h 92"/>
                      <a:gd name="T32" fmla="*/ 82 w 560"/>
                      <a:gd name="T33" fmla="*/ 78 h 92"/>
                      <a:gd name="T34" fmla="*/ 48 w 560"/>
                      <a:gd name="T35" fmla="*/ 70 h 92"/>
                      <a:gd name="T36" fmla="*/ 22 w 560"/>
                      <a:gd name="T37" fmla="*/ 62 h 92"/>
                      <a:gd name="T38" fmla="*/ 14 w 560"/>
                      <a:gd name="T39" fmla="*/ 58 h 92"/>
                      <a:gd name="T40" fmla="*/ 6 w 560"/>
                      <a:gd name="T41" fmla="*/ 54 h 92"/>
                      <a:gd name="T42" fmla="*/ 2 w 560"/>
                      <a:gd name="T43" fmla="*/ 50 h 92"/>
                      <a:gd name="T44" fmla="*/ 0 w 560"/>
                      <a:gd name="T45" fmla="*/ 46 h 92"/>
                      <a:gd name="T46" fmla="*/ 0 w 560"/>
                      <a:gd name="T47" fmla="*/ 46 h 92"/>
                      <a:gd name="T48" fmla="*/ 2 w 560"/>
                      <a:gd name="T49" fmla="*/ 40 h 92"/>
                      <a:gd name="T50" fmla="*/ 6 w 560"/>
                      <a:gd name="T51" fmla="*/ 36 h 92"/>
                      <a:gd name="T52" fmla="*/ 14 w 560"/>
                      <a:gd name="T53" fmla="*/ 32 h 92"/>
                      <a:gd name="T54" fmla="*/ 22 w 560"/>
                      <a:gd name="T55" fmla="*/ 28 h 92"/>
                      <a:gd name="T56" fmla="*/ 48 w 560"/>
                      <a:gd name="T57" fmla="*/ 20 h 92"/>
                      <a:gd name="T58" fmla="*/ 82 w 560"/>
                      <a:gd name="T59" fmla="*/ 12 h 92"/>
                      <a:gd name="T60" fmla="*/ 124 w 560"/>
                      <a:gd name="T61" fmla="*/ 6 h 92"/>
                      <a:gd name="T62" fmla="*/ 172 w 560"/>
                      <a:gd name="T63" fmla="*/ 2 h 92"/>
                      <a:gd name="T64" fmla="*/ 224 w 560"/>
                      <a:gd name="T65" fmla="*/ 0 h 92"/>
                      <a:gd name="T66" fmla="*/ 280 w 560"/>
                      <a:gd name="T67" fmla="*/ 0 h 92"/>
                      <a:gd name="T68" fmla="*/ 280 w 560"/>
                      <a:gd name="T69" fmla="*/ 0 h 92"/>
                      <a:gd name="T70" fmla="*/ 336 w 560"/>
                      <a:gd name="T71" fmla="*/ 0 h 92"/>
                      <a:gd name="T72" fmla="*/ 388 w 560"/>
                      <a:gd name="T73" fmla="*/ 2 h 92"/>
                      <a:gd name="T74" fmla="*/ 436 w 560"/>
                      <a:gd name="T75" fmla="*/ 6 h 92"/>
                      <a:gd name="T76" fmla="*/ 478 w 560"/>
                      <a:gd name="T77" fmla="*/ 12 h 92"/>
                      <a:gd name="T78" fmla="*/ 512 w 560"/>
                      <a:gd name="T79" fmla="*/ 20 h 92"/>
                      <a:gd name="T80" fmla="*/ 538 w 560"/>
                      <a:gd name="T81" fmla="*/ 28 h 92"/>
                      <a:gd name="T82" fmla="*/ 546 w 560"/>
                      <a:gd name="T83" fmla="*/ 32 h 92"/>
                      <a:gd name="T84" fmla="*/ 554 w 560"/>
                      <a:gd name="T85" fmla="*/ 36 h 92"/>
                      <a:gd name="T86" fmla="*/ 558 w 560"/>
                      <a:gd name="T87" fmla="*/ 40 h 92"/>
                      <a:gd name="T88" fmla="*/ 560 w 560"/>
                      <a:gd name="T89" fmla="*/ 46 h 92"/>
                      <a:gd name="T90" fmla="*/ 560 w 560"/>
                      <a:gd name="T91" fmla="*/ 46 h 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0" h="92">
                        <a:moveTo>
                          <a:pt x="560" y="46"/>
                        </a:moveTo>
                        <a:lnTo>
                          <a:pt x="560" y="46"/>
                        </a:lnTo>
                        <a:lnTo>
                          <a:pt x="558" y="50"/>
                        </a:lnTo>
                        <a:lnTo>
                          <a:pt x="554" y="54"/>
                        </a:lnTo>
                        <a:lnTo>
                          <a:pt x="546" y="58"/>
                        </a:lnTo>
                        <a:lnTo>
                          <a:pt x="538" y="62"/>
                        </a:lnTo>
                        <a:lnTo>
                          <a:pt x="512" y="70"/>
                        </a:lnTo>
                        <a:lnTo>
                          <a:pt x="478" y="78"/>
                        </a:lnTo>
                        <a:lnTo>
                          <a:pt x="436" y="84"/>
                        </a:lnTo>
                        <a:lnTo>
                          <a:pt x="388" y="88"/>
                        </a:lnTo>
                        <a:lnTo>
                          <a:pt x="336" y="90"/>
                        </a:lnTo>
                        <a:lnTo>
                          <a:pt x="280" y="92"/>
                        </a:lnTo>
                        <a:lnTo>
                          <a:pt x="224" y="90"/>
                        </a:lnTo>
                        <a:lnTo>
                          <a:pt x="172" y="88"/>
                        </a:lnTo>
                        <a:lnTo>
                          <a:pt x="124" y="84"/>
                        </a:lnTo>
                        <a:lnTo>
                          <a:pt x="82" y="78"/>
                        </a:lnTo>
                        <a:lnTo>
                          <a:pt x="48" y="70"/>
                        </a:lnTo>
                        <a:lnTo>
                          <a:pt x="22" y="62"/>
                        </a:lnTo>
                        <a:lnTo>
                          <a:pt x="14" y="58"/>
                        </a:lnTo>
                        <a:lnTo>
                          <a:pt x="6" y="54"/>
                        </a:lnTo>
                        <a:lnTo>
                          <a:pt x="2" y="50"/>
                        </a:lnTo>
                        <a:lnTo>
                          <a:pt x="0" y="46"/>
                        </a:lnTo>
                        <a:lnTo>
                          <a:pt x="2" y="40"/>
                        </a:lnTo>
                        <a:lnTo>
                          <a:pt x="6" y="36"/>
                        </a:lnTo>
                        <a:lnTo>
                          <a:pt x="14" y="32"/>
                        </a:lnTo>
                        <a:lnTo>
                          <a:pt x="22" y="28"/>
                        </a:lnTo>
                        <a:lnTo>
                          <a:pt x="48" y="20"/>
                        </a:lnTo>
                        <a:lnTo>
                          <a:pt x="82" y="12"/>
                        </a:lnTo>
                        <a:lnTo>
                          <a:pt x="124" y="6"/>
                        </a:lnTo>
                        <a:lnTo>
                          <a:pt x="172" y="2"/>
                        </a:lnTo>
                        <a:lnTo>
                          <a:pt x="224" y="0"/>
                        </a:lnTo>
                        <a:lnTo>
                          <a:pt x="280" y="0"/>
                        </a:lnTo>
                        <a:lnTo>
                          <a:pt x="336" y="0"/>
                        </a:lnTo>
                        <a:lnTo>
                          <a:pt x="388" y="2"/>
                        </a:lnTo>
                        <a:lnTo>
                          <a:pt x="436" y="6"/>
                        </a:lnTo>
                        <a:lnTo>
                          <a:pt x="478" y="12"/>
                        </a:lnTo>
                        <a:lnTo>
                          <a:pt x="512" y="20"/>
                        </a:lnTo>
                        <a:lnTo>
                          <a:pt x="538" y="28"/>
                        </a:lnTo>
                        <a:lnTo>
                          <a:pt x="546" y="32"/>
                        </a:lnTo>
                        <a:lnTo>
                          <a:pt x="554" y="36"/>
                        </a:lnTo>
                        <a:lnTo>
                          <a:pt x="558" y="40"/>
                        </a:lnTo>
                        <a:lnTo>
                          <a:pt x="560" y="46"/>
                        </a:lnTo>
                        <a:close/>
                      </a:path>
                    </a:pathLst>
                  </a:custGeom>
                  <a:solidFill>
                    <a:srgbClr val="6EA4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8" name="Freeform 83"/>
                  <p:cNvSpPr>
                    <a:spLocks/>
                  </p:cNvSpPr>
                  <p:nvPr/>
                </p:nvSpPr>
                <p:spPr bwMode="auto">
                  <a:xfrm>
                    <a:off x="4004" y="576"/>
                    <a:ext cx="540" cy="90"/>
                  </a:xfrm>
                  <a:custGeom>
                    <a:avLst/>
                    <a:gdLst>
                      <a:gd name="T0" fmla="*/ 540 w 540"/>
                      <a:gd name="T1" fmla="*/ 46 h 90"/>
                      <a:gd name="T2" fmla="*/ 540 w 540"/>
                      <a:gd name="T3" fmla="*/ 46 h 90"/>
                      <a:gd name="T4" fmla="*/ 538 w 540"/>
                      <a:gd name="T5" fmla="*/ 50 h 90"/>
                      <a:gd name="T6" fmla="*/ 534 w 540"/>
                      <a:gd name="T7" fmla="*/ 54 h 90"/>
                      <a:gd name="T8" fmla="*/ 528 w 540"/>
                      <a:gd name="T9" fmla="*/ 58 h 90"/>
                      <a:gd name="T10" fmla="*/ 518 w 540"/>
                      <a:gd name="T11" fmla="*/ 62 h 90"/>
                      <a:gd name="T12" fmla="*/ 494 w 540"/>
                      <a:gd name="T13" fmla="*/ 70 h 90"/>
                      <a:gd name="T14" fmla="*/ 460 w 540"/>
                      <a:gd name="T15" fmla="*/ 76 h 90"/>
                      <a:gd name="T16" fmla="*/ 420 w 540"/>
                      <a:gd name="T17" fmla="*/ 82 h 90"/>
                      <a:gd name="T18" fmla="*/ 376 w 540"/>
                      <a:gd name="T19" fmla="*/ 86 h 90"/>
                      <a:gd name="T20" fmla="*/ 324 w 540"/>
                      <a:gd name="T21" fmla="*/ 88 h 90"/>
                      <a:gd name="T22" fmla="*/ 270 w 540"/>
                      <a:gd name="T23" fmla="*/ 90 h 90"/>
                      <a:gd name="T24" fmla="*/ 270 w 540"/>
                      <a:gd name="T25" fmla="*/ 90 h 90"/>
                      <a:gd name="T26" fmla="*/ 216 w 540"/>
                      <a:gd name="T27" fmla="*/ 88 h 90"/>
                      <a:gd name="T28" fmla="*/ 166 w 540"/>
                      <a:gd name="T29" fmla="*/ 86 h 90"/>
                      <a:gd name="T30" fmla="*/ 120 w 540"/>
                      <a:gd name="T31" fmla="*/ 82 h 90"/>
                      <a:gd name="T32" fmla="*/ 80 w 540"/>
                      <a:gd name="T33" fmla="*/ 76 h 90"/>
                      <a:gd name="T34" fmla="*/ 46 w 540"/>
                      <a:gd name="T35" fmla="*/ 70 h 90"/>
                      <a:gd name="T36" fmla="*/ 22 w 540"/>
                      <a:gd name="T37" fmla="*/ 62 h 90"/>
                      <a:gd name="T38" fmla="*/ 14 w 540"/>
                      <a:gd name="T39" fmla="*/ 58 h 90"/>
                      <a:gd name="T40" fmla="*/ 6 w 540"/>
                      <a:gd name="T41" fmla="*/ 54 h 90"/>
                      <a:gd name="T42" fmla="*/ 2 w 540"/>
                      <a:gd name="T43" fmla="*/ 50 h 90"/>
                      <a:gd name="T44" fmla="*/ 0 w 540"/>
                      <a:gd name="T45" fmla="*/ 46 h 90"/>
                      <a:gd name="T46" fmla="*/ 0 w 540"/>
                      <a:gd name="T47" fmla="*/ 46 h 90"/>
                      <a:gd name="T48" fmla="*/ 2 w 540"/>
                      <a:gd name="T49" fmla="*/ 40 h 90"/>
                      <a:gd name="T50" fmla="*/ 6 w 540"/>
                      <a:gd name="T51" fmla="*/ 36 h 90"/>
                      <a:gd name="T52" fmla="*/ 14 w 540"/>
                      <a:gd name="T53" fmla="*/ 32 h 90"/>
                      <a:gd name="T54" fmla="*/ 22 w 540"/>
                      <a:gd name="T55" fmla="*/ 28 h 90"/>
                      <a:gd name="T56" fmla="*/ 46 w 540"/>
                      <a:gd name="T57" fmla="*/ 20 h 90"/>
                      <a:gd name="T58" fmla="*/ 80 w 540"/>
                      <a:gd name="T59" fmla="*/ 14 h 90"/>
                      <a:gd name="T60" fmla="*/ 120 w 540"/>
                      <a:gd name="T61" fmla="*/ 8 h 90"/>
                      <a:gd name="T62" fmla="*/ 166 w 540"/>
                      <a:gd name="T63" fmla="*/ 4 h 90"/>
                      <a:gd name="T64" fmla="*/ 216 w 540"/>
                      <a:gd name="T65" fmla="*/ 2 h 90"/>
                      <a:gd name="T66" fmla="*/ 270 w 540"/>
                      <a:gd name="T67" fmla="*/ 0 h 90"/>
                      <a:gd name="T68" fmla="*/ 270 w 540"/>
                      <a:gd name="T69" fmla="*/ 0 h 90"/>
                      <a:gd name="T70" fmla="*/ 324 w 540"/>
                      <a:gd name="T71" fmla="*/ 2 h 90"/>
                      <a:gd name="T72" fmla="*/ 376 w 540"/>
                      <a:gd name="T73" fmla="*/ 4 h 90"/>
                      <a:gd name="T74" fmla="*/ 420 w 540"/>
                      <a:gd name="T75" fmla="*/ 8 h 90"/>
                      <a:gd name="T76" fmla="*/ 460 w 540"/>
                      <a:gd name="T77" fmla="*/ 14 h 90"/>
                      <a:gd name="T78" fmla="*/ 494 w 540"/>
                      <a:gd name="T79" fmla="*/ 20 h 90"/>
                      <a:gd name="T80" fmla="*/ 518 w 540"/>
                      <a:gd name="T81" fmla="*/ 28 h 90"/>
                      <a:gd name="T82" fmla="*/ 528 w 540"/>
                      <a:gd name="T83" fmla="*/ 32 h 90"/>
                      <a:gd name="T84" fmla="*/ 534 w 540"/>
                      <a:gd name="T85" fmla="*/ 36 h 90"/>
                      <a:gd name="T86" fmla="*/ 538 w 540"/>
                      <a:gd name="T87" fmla="*/ 40 h 90"/>
                      <a:gd name="T88" fmla="*/ 540 w 540"/>
                      <a:gd name="T89" fmla="*/ 46 h 90"/>
                      <a:gd name="T90" fmla="*/ 540 w 540"/>
                      <a:gd name="T91" fmla="*/ 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40" h="90">
                        <a:moveTo>
                          <a:pt x="540" y="46"/>
                        </a:moveTo>
                        <a:lnTo>
                          <a:pt x="540" y="46"/>
                        </a:lnTo>
                        <a:lnTo>
                          <a:pt x="538" y="50"/>
                        </a:lnTo>
                        <a:lnTo>
                          <a:pt x="534" y="54"/>
                        </a:lnTo>
                        <a:lnTo>
                          <a:pt x="528" y="58"/>
                        </a:lnTo>
                        <a:lnTo>
                          <a:pt x="518" y="62"/>
                        </a:lnTo>
                        <a:lnTo>
                          <a:pt x="494" y="70"/>
                        </a:lnTo>
                        <a:lnTo>
                          <a:pt x="460" y="76"/>
                        </a:lnTo>
                        <a:lnTo>
                          <a:pt x="420" y="82"/>
                        </a:lnTo>
                        <a:lnTo>
                          <a:pt x="376" y="86"/>
                        </a:lnTo>
                        <a:lnTo>
                          <a:pt x="324" y="88"/>
                        </a:lnTo>
                        <a:lnTo>
                          <a:pt x="270" y="90"/>
                        </a:lnTo>
                        <a:lnTo>
                          <a:pt x="216" y="88"/>
                        </a:lnTo>
                        <a:lnTo>
                          <a:pt x="166" y="86"/>
                        </a:lnTo>
                        <a:lnTo>
                          <a:pt x="120" y="82"/>
                        </a:lnTo>
                        <a:lnTo>
                          <a:pt x="80" y="76"/>
                        </a:lnTo>
                        <a:lnTo>
                          <a:pt x="46" y="70"/>
                        </a:lnTo>
                        <a:lnTo>
                          <a:pt x="22" y="62"/>
                        </a:lnTo>
                        <a:lnTo>
                          <a:pt x="14" y="58"/>
                        </a:lnTo>
                        <a:lnTo>
                          <a:pt x="6" y="54"/>
                        </a:lnTo>
                        <a:lnTo>
                          <a:pt x="2" y="50"/>
                        </a:lnTo>
                        <a:lnTo>
                          <a:pt x="0" y="46"/>
                        </a:lnTo>
                        <a:lnTo>
                          <a:pt x="2" y="40"/>
                        </a:lnTo>
                        <a:lnTo>
                          <a:pt x="6" y="36"/>
                        </a:lnTo>
                        <a:lnTo>
                          <a:pt x="14" y="32"/>
                        </a:lnTo>
                        <a:lnTo>
                          <a:pt x="22" y="28"/>
                        </a:lnTo>
                        <a:lnTo>
                          <a:pt x="46" y="20"/>
                        </a:lnTo>
                        <a:lnTo>
                          <a:pt x="80" y="14"/>
                        </a:lnTo>
                        <a:lnTo>
                          <a:pt x="120" y="8"/>
                        </a:lnTo>
                        <a:lnTo>
                          <a:pt x="166" y="4"/>
                        </a:lnTo>
                        <a:lnTo>
                          <a:pt x="216" y="2"/>
                        </a:lnTo>
                        <a:lnTo>
                          <a:pt x="270" y="0"/>
                        </a:lnTo>
                        <a:lnTo>
                          <a:pt x="324" y="2"/>
                        </a:lnTo>
                        <a:lnTo>
                          <a:pt x="376" y="4"/>
                        </a:lnTo>
                        <a:lnTo>
                          <a:pt x="420" y="8"/>
                        </a:lnTo>
                        <a:lnTo>
                          <a:pt x="460" y="14"/>
                        </a:lnTo>
                        <a:lnTo>
                          <a:pt x="494" y="20"/>
                        </a:lnTo>
                        <a:lnTo>
                          <a:pt x="518" y="28"/>
                        </a:lnTo>
                        <a:lnTo>
                          <a:pt x="528" y="32"/>
                        </a:lnTo>
                        <a:lnTo>
                          <a:pt x="534" y="36"/>
                        </a:lnTo>
                        <a:lnTo>
                          <a:pt x="538" y="40"/>
                        </a:lnTo>
                        <a:lnTo>
                          <a:pt x="540" y="46"/>
                        </a:lnTo>
                        <a:close/>
                      </a:path>
                    </a:pathLst>
                  </a:custGeom>
                  <a:solidFill>
                    <a:srgbClr val="72A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9" name="Freeform 84"/>
                  <p:cNvSpPr>
                    <a:spLocks/>
                  </p:cNvSpPr>
                  <p:nvPr/>
                </p:nvSpPr>
                <p:spPr bwMode="auto">
                  <a:xfrm>
                    <a:off x="4014" y="578"/>
                    <a:ext cx="520" cy="86"/>
                  </a:xfrm>
                  <a:custGeom>
                    <a:avLst/>
                    <a:gdLst>
                      <a:gd name="T0" fmla="*/ 520 w 520"/>
                      <a:gd name="T1" fmla="*/ 44 h 86"/>
                      <a:gd name="T2" fmla="*/ 520 w 520"/>
                      <a:gd name="T3" fmla="*/ 44 h 86"/>
                      <a:gd name="T4" fmla="*/ 518 w 520"/>
                      <a:gd name="T5" fmla="*/ 48 h 86"/>
                      <a:gd name="T6" fmla="*/ 514 w 520"/>
                      <a:gd name="T7" fmla="*/ 52 h 86"/>
                      <a:gd name="T8" fmla="*/ 508 w 520"/>
                      <a:gd name="T9" fmla="*/ 56 h 86"/>
                      <a:gd name="T10" fmla="*/ 500 w 520"/>
                      <a:gd name="T11" fmla="*/ 60 h 86"/>
                      <a:gd name="T12" fmla="*/ 476 w 520"/>
                      <a:gd name="T13" fmla="*/ 66 h 86"/>
                      <a:gd name="T14" fmla="*/ 444 w 520"/>
                      <a:gd name="T15" fmla="*/ 74 h 86"/>
                      <a:gd name="T16" fmla="*/ 406 w 520"/>
                      <a:gd name="T17" fmla="*/ 78 h 86"/>
                      <a:gd name="T18" fmla="*/ 362 w 520"/>
                      <a:gd name="T19" fmla="*/ 82 h 86"/>
                      <a:gd name="T20" fmla="*/ 312 w 520"/>
                      <a:gd name="T21" fmla="*/ 84 h 86"/>
                      <a:gd name="T22" fmla="*/ 260 w 520"/>
                      <a:gd name="T23" fmla="*/ 86 h 86"/>
                      <a:gd name="T24" fmla="*/ 260 w 520"/>
                      <a:gd name="T25" fmla="*/ 86 h 86"/>
                      <a:gd name="T26" fmla="*/ 208 w 520"/>
                      <a:gd name="T27" fmla="*/ 84 h 86"/>
                      <a:gd name="T28" fmla="*/ 160 w 520"/>
                      <a:gd name="T29" fmla="*/ 82 h 86"/>
                      <a:gd name="T30" fmla="*/ 116 w 520"/>
                      <a:gd name="T31" fmla="*/ 78 h 86"/>
                      <a:gd name="T32" fmla="*/ 76 w 520"/>
                      <a:gd name="T33" fmla="*/ 74 h 86"/>
                      <a:gd name="T34" fmla="*/ 46 w 520"/>
                      <a:gd name="T35" fmla="*/ 66 h 86"/>
                      <a:gd name="T36" fmla="*/ 22 w 520"/>
                      <a:gd name="T37" fmla="*/ 60 h 86"/>
                      <a:gd name="T38" fmla="*/ 12 w 520"/>
                      <a:gd name="T39" fmla="*/ 56 h 86"/>
                      <a:gd name="T40" fmla="*/ 6 w 520"/>
                      <a:gd name="T41" fmla="*/ 52 h 86"/>
                      <a:gd name="T42" fmla="*/ 2 w 520"/>
                      <a:gd name="T43" fmla="*/ 48 h 86"/>
                      <a:gd name="T44" fmla="*/ 0 w 520"/>
                      <a:gd name="T45" fmla="*/ 44 h 86"/>
                      <a:gd name="T46" fmla="*/ 0 w 520"/>
                      <a:gd name="T47" fmla="*/ 44 h 86"/>
                      <a:gd name="T48" fmla="*/ 2 w 520"/>
                      <a:gd name="T49" fmla="*/ 38 h 86"/>
                      <a:gd name="T50" fmla="*/ 6 w 520"/>
                      <a:gd name="T51" fmla="*/ 34 h 86"/>
                      <a:gd name="T52" fmla="*/ 12 w 520"/>
                      <a:gd name="T53" fmla="*/ 30 h 86"/>
                      <a:gd name="T54" fmla="*/ 22 w 520"/>
                      <a:gd name="T55" fmla="*/ 26 h 86"/>
                      <a:gd name="T56" fmla="*/ 46 w 520"/>
                      <a:gd name="T57" fmla="*/ 20 h 86"/>
                      <a:gd name="T58" fmla="*/ 76 w 520"/>
                      <a:gd name="T59" fmla="*/ 12 h 86"/>
                      <a:gd name="T60" fmla="*/ 116 w 520"/>
                      <a:gd name="T61" fmla="*/ 8 h 86"/>
                      <a:gd name="T62" fmla="*/ 160 w 520"/>
                      <a:gd name="T63" fmla="*/ 4 h 86"/>
                      <a:gd name="T64" fmla="*/ 208 w 520"/>
                      <a:gd name="T65" fmla="*/ 2 h 86"/>
                      <a:gd name="T66" fmla="*/ 260 w 520"/>
                      <a:gd name="T67" fmla="*/ 0 h 86"/>
                      <a:gd name="T68" fmla="*/ 260 w 520"/>
                      <a:gd name="T69" fmla="*/ 0 h 86"/>
                      <a:gd name="T70" fmla="*/ 312 w 520"/>
                      <a:gd name="T71" fmla="*/ 2 h 86"/>
                      <a:gd name="T72" fmla="*/ 362 w 520"/>
                      <a:gd name="T73" fmla="*/ 4 h 86"/>
                      <a:gd name="T74" fmla="*/ 406 w 520"/>
                      <a:gd name="T75" fmla="*/ 8 h 86"/>
                      <a:gd name="T76" fmla="*/ 444 w 520"/>
                      <a:gd name="T77" fmla="*/ 12 h 86"/>
                      <a:gd name="T78" fmla="*/ 476 w 520"/>
                      <a:gd name="T79" fmla="*/ 20 h 86"/>
                      <a:gd name="T80" fmla="*/ 500 w 520"/>
                      <a:gd name="T81" fmla="*/ 26 h 86"/>
                      <a:gd name="T82" fmla="*/ 508 w 520"/>
                      <a:gd name="T83" fmla="*/ 30 h 86"/>
                      <a:gd name="T84" fmla="*/ 514 w 520"/>
                      <a:gd name="T85" fmla="*/ 34 h 86"/>
                      <a:gd name="T86" fmla="*/ 518 w 520"/>
                      <a:gd name="T87" fmla="*/ 38 h 86"/>
                      <a:gd name="T88" fmla="*/ 520 w 520"/>
                      <a:gd name="T89" fmla="*/ 44 h 86"/>
                      <a:gd name="T90" fmla="*/ 520 w 520"/>
                      <a:gd name="T91" fmla="*/ 44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20" h="86">
                        <a:moveTo>
                          <a:pt x="520" y="44"/>
                        </a:moveTo>
                        <a:lnTo>
                          <a:pt x="520" y="44"/>
                        </a:lnTo>
                        <a:lnTo>
                          <a:pt x="518" y="48"/>
                        </a:lnTo>
                        <a:lnTo>
                          <a:pt x="514" y="52"/>
                        </a:lnTo>
                        <a:lnTo>
                          <a:pt x="508" y="56"/>
                        </a:lnTo>
                        <a:lnTo>
                          <a:pt x="500" y="60"/>
                        </a:lnTo>
                        <a:lnTo>
                          <a:pt x="476" y="66"/>
                        </a:lnTo>
                        <a:lnTo>
                          <a:pt x="444" y="74"/>
                        </a:lnTo>
                        <a:lnTo>
                          <a:pt x="406" y="78"/>
                        </a:lnTo>
                        <a:lnTo>
                          <a:pt x="362" y="82"/>
                        </a:lnTo>
                        <a:lnTo>
                          <a:pt x="312" y="84"/>
                        </a:lnTo>
                        <a:lnTo>
                          <a:pt x="260" y="86"/>
                        </a:lnTo>
                        <a:lnTo>
                          <a:pt x="208" y="84"/>
                        </a:lnTo>
                        <a:lnTo>
                          <a:pt x="160" y="82"/>
                        </a:lnTo>
                        <a:lnTo>
                          <a:pt x="116" y="78"/>
                        </a:lnTo>
                        <a:lnTo>
                          <a:pt x="76" y="74"/>
                        </a:lnTo>
                        <a:lnTo>
                          <a:pt x="46" y="66"/>
                        </a:lnTo>
                        <a:lnTo>
                          <a:pt x="22" y="60"/>
                        </a:lnTo>
                        <a:lnTo>
                          <a:pt x="12" y="56"/>
                        </a:lnTo>
                        <a:lnTo>
                          <a:pt x="6" y="52"/>
                        </a:lnTo>
                        <a:lnTo>
                          <a:pt x="2" y="48"/>
                        </a:lnTo>
                        <a:lnTo>
                          <a:pt x="0" y="44"/>
                        </a:lnTo>
                        <a:lnTo>
                          <a:pt x="2" y="38"/>
                        </a:lnTo>
                        <a:lnTo>
                          <a:pt x="6" y="34"/>
                        </a:lnTo>
                        <a:lnTo>
                          <a:pt x="12" y="30"/>
                        </a:lnTo>
                        <a:lnTo>
                          <a:pt x="22" y="26"/>
                        </a:lnTo>
                        <a:lnTo>
                          <a:pt x="46" y="20"/>
                        </a:lnTo>
                        <a:lnTo>
                          <a:pt x="76" y="12"/>
                        </a:lnTo>
                        <a:lnTo>
                          <a:pt x="116" y="8"/>
                        </a:lnTo>
                        <a:lnTo>
                          <a:pt x="160" y="4"/>
                        </a:lnTo>
                        <a:lnTo>
                          <a:pt x="208" y="2"/>
                        </a:lnTo>
                        <a:lnTo>
                          <a:pt x="260" y="0"/>
                        </a:lnTo>
                        <a:lnTo>
                          <a:pt x="312" y="2"/>
                        </a:lnTo>
                        <a:lnTo>
                          <a:pt x="362" y="4"/>
                        </a:lnTo>
                        <a:lnTo>
                          <a:pt x="406" y="8"/>
                        </a:lnTo>
                        <a:lnTo>
                          <a:pt x="444" y="12"/>
                        </a:lnTo>
                        <a:lnTo>
                          <a:pt x="476" y="20"/>
                        </a:lnTo>
                        <a:lnTo>
                          <a:pt x="500" y="26"/>
                        </a:lnTo>
                        <a:lnTo>
                          <a:pt x="508" y="30"/>
                        </a:lnTo>
                        <a:lnTo>
                          <a:pt x="514" y="34"/>
                        </a:lnTo>
                        <a:lnTo>
                          <a:pt x="518" y="38"/>
                        </a:lnTo>
                        <a:lnTo>
                          <a:pt x="520" y="44"/>
                        </a:lnTo>
                        <a:close/>
                      </a:path>
                    </a:pathLst>
                  </a:custGeom>
                  <a:solidFill>
                    <a:srgbClr val="76A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0" name="Freeform 85"/>
                  <p:cNvSpPr>
                    <a:spLocks/>
                  </p:cNvSpPr>
                  <p:nvPr/>
                </p:nvSpPr>
                <p:spPr bwMode="auto">
                  <a:xfrm>
                    <a:off x="4024" y="580"/>
                    <a:ext cx="500" cy="82"/>
                  </a:xfrm>
                  <a:custGeom>
                    <a:avLst/>
                    <a:gdLst>
                      <a:gd name="T0" fmla="*/ 500 w 500"/>
                      <a:gd name="T1" fmla="*/ 42 h 82"/>
                      <a:gd name="T2" fmla="*/ 500 w 500"/>
                      <a:gd name="T3" fmla="*/ 42 h 82"/>
                      <a:gd name="T4" fmla="*/ 498 w 500"/>
                      <a:gd name="T5" fmla="*/ 46 h 82"/>
                      <a:gd name="T6" fmla="*/ 494 w 500"/>
                      <a:gd name="T7" fmla="*/ 50 h 82"/>
                      <a:gd name="T8" fmla="*/ 488 w 500"/>
                      <a:gd name="T9" fmla="*/ 54 h 82"/>
                      <a:gd name="T10" fmla="*/ 480 w 500"/>
                      <a:gd name="T11" fmla="*/ 58 h 82"/>
                      <a:gd name="T12" fmla="*/ 456 w 500"/>
                      <a:gd name="T13" fmla="*/ 64 h 82"/>
                      <a:gd name="T14" fmla="*/ 426 w 500"/>
                      <a:gd name="T15" fmla="*/ 70 h 82"/>
                      <a:gd name="T16" fmla="*/ 390 w 500"/>
                      <a:gd name="T17" fmla="*/ 76 h 82"/>
                      <a:gd name="T18" fmla="*/ 348 w 500"/>
                      <a:gd name="T19" fmla="*/ 78 h 82"/>
                      <a:gd name="T20" fmla="*/ 300 w 500"/>
                      <a:gd name="T21" fmla="*/ 82 h 82"/>
                      <a:gd name="T22" fmla="*/ 250 w 500"/>
                      <a:gd name="T23" fmla="*/ 82 h 82"/>
                      <a:gd name="T24" fmla="*/ 250 w 500"/>
                      <a:gd name="T25" fmla="*/ 82 h 82"/>
                      <a:gd name="T26" fmla="*/ 200 w 500"/>
                      <a:gd name="T27" fmla="*/ 82 h 82"/>
                      <a:gd name="T28" fmla="*/ 154 w 500"/>
                      <a:gd name="T29" fmla="*/ 78 h 82"/>
                      <a:gd name="T30" fmla="*/ 110 w 500"/>
                      <a:gd name="T31" fmla="*/ 76 h 82"/>
                      <a:gd name="T32" fmla="*/ 74 w 500"/>
                      <a:gd name="T33" fmla="*/ 70 h 82"/>
                      <a:gd name="T34" fmla="*/ 44 w 500"/>
                      <a:gd name="T35" fmla="*/ 64 h 82"/>
                      <a:gd name="T36" fmla="*/ 20 w 500"/>
                      <a:gd name="T37" fmla="*/ 58 h 82"/>
                      <a:gd name="T38" fmla="*/ 12 w 500"/>
                      <a:gd name="T39" fmla="*/ 54 h 82"/>
                      <a:gd name="T40" fmla="*/ 6 w 500"/>
                      <a:gd name="T41" fmla="*/ 50 h 82"/>
                      <a:gd name="T42" fmla="*/ 2 w 500"/>
                      <a:gd name="T43" fmla="*/ 46 h 82"/>
                      <a:gd name="T44" fmla="*/ 0 w 500"/>
                      <a:gd name="T45" fmla="*/ 42 h 82"/>
                      <a:gd name="T46" fmla="*/ 0 w 500"/>
                      <a:gd name="T47" fmla="*/ 42 h 82"/>
                      <a:gd name="T48" fmla="*/ 2 w 500"/>
                      <a:gd name="T49" fmla="*/ 36 h 82"/>
                      <a:gd name="T50" fmla="*/ 6 w 500"/>
                      <a:gd name="T51" fmla="*/ 32 h 82"/>
                      <a:gd name="T52" fmla="*/ 12 w 500"/>
                      <a:gd name="T53" fmla="*/ 28 h 82"/>
                      <a:gd name="T54" fmla="*/ 20 w 500"/>
                      <a:gd name="T55" fmla="*/ 26 h 82"/>
                      <a:gd name="T56" fmla="*/ 44 w 500"/>
                      <a:gd name="T57" fmla="*/ 18 h 82"/>
                      <a:gd name="T58" fmla="*/ 74 w 500"/>
                      <a:gd name="T59" fmla="*/ 12 h 82"/>
                      <a:gd name="T60" fmla="*/ 110 w 500"/>
                      <a:gd name="T61" fmla="*/ 8 h 82"/>
                      <a:gd name="T62" fmla="*/ 154 w 500"/>
                      <a:gd name="T63" fmla="*/ 4 h 82"/>
                      <a:gd name="T64" fmla="*/ 200 w 500"/>
                      <a:gd name="T65" fmla="*/ 0 h 82"/>
                      <a:gd name="T66" fmla="*/ 250 w 500"/>
                      <a:gd name="T67" fmla="*/ 0 h 82"/>
                      <a:gd name="T68" fmla="*/ 250 w 500"/>
                      <a:gd name="T69" fmla="*/ 0 h 82"/>
                      <a:gd name="T70" fmla="*/ 300 w 500"/>
                      <a:gd name="T71" fmla="*/ 0 h 82"/>
                      <a:gd name="T72" fmla="*/ 348 w 500"/>
                      <a:gd name="T73" fmla="*/ 4 h 82"/>
                      <a:gd name="T74" fmla="*/ 390 w 500"/>
                      <a:gd name="T75" fmla="*/ 8 h 82"/>
                      <a:gd name="T76" fmla="*/ 426 w 500"/>
                      <a:gd name="T77" fmla="*/ 12 h 82"/>
                      <a:gd name="T78" fmla="*/ 456 w 500"/>
                      <a:gd name="T79" fmla="*/ 18 h 82"/>
                      <a:gd name="T80" fmla="*/ 480 w 500"/>
                      <a:gd name="T81" fmla="*/ 26 h 82"/>
                      <a:gd name="T82" fmla="*/ 488 w 500"/>
                      <a:gd name="T83" fmla="*/ 28 h 82"/>
                      <a:gd name="T84" fmla="*/ 494 w 500"/>
                      <a:gd name="T85" fmla="*/ 32 h 82"/>
                      <a:gd name="T86" fmla="*/ 498 w 500"/>
                      <a:gd name="T87" fmla="*/ 36 h 82"/>
                      <a:gd name="T88" fmla="*/ 500 w 500"/>
                      <a:gd name="T89" fmla="*/ 42 h 82"/>
                      <a:gd name="T90" fmla="*/ 500 w 500"/>
                      <a:gd name="T91" fmla="*/ 42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0" h="82">
                        <a:moveTo>
                          <a:pt x="500" y="42"/>
                        </a:moveTo>
                        <a:lnTo>
                          <a:pt x="500" y="42"/>
                        </a:lnTo>
                        <a:lnTo>
                          <a:pt x="498" y="46"/>
                        </a:lnTo>
                        <a:lnTo>
                          <a:pt x="494" y="50"/>
                        </a:lnTo>
                        <a:lnTo>
                          <a:pt x="488" y="54"/>
                        </a:lnTo>
                        <a:lnTo>
                          <a:pt x="480" y="58"/>
                        </a:lnTo>
                        <a:lnTo>
                          <a:pt x="456" y="64"/>
                        </a:lnTo>
                        <a:lnTo>
                          <a:pt x="426" y="70"/>
                        </a:lnTo>
                        <a:lnTo>
                          <a:pt x="390" y="76"/>
                        </a:lnTo>
                        <a:lnTo>
                          <a:pt x="348" y="78"/>
                        </a:lnTo>
                        <a:lnTo>
                          <a:pt x="300" y="82"/>
                        </a:lnTo>
                        <a:lnTo>
                          <a:pt x="250" y="82"/>
                        </a:lnTo>
                        <a:lnTo>
                          <a:pt x="200" y="82"/>
                        </a:lnTo>
                        <a:lnTo>
                          <a:pt x="154" y="78"/>
                        </a:lnTo>
                        <a:lnTo>
                          <a:pt x="110" y="76"/>
                        </a:lnTo>
                        <a:lnTo>
                          <a:pt x="74" y="70"/>
                        </a:lnTo>
                        <a:lnTo>
                          <a:pt x="44" y="64"/>
                        </a:lnTo>
                        <a:lnTo>
                          <a:pt x="20" y="58"/>
                        </a:lnTo>
                        <a:lnTo>
                          <a:pt x="12" y="54"/>
                        </a:lnTo>
                        <a:lnTo>
                          <a:pt x="6" y="50"/>
                        </a:lnTo>
                        <a:lnTo>
                          <a:pt x="2" y="46"/>
                        </a:lnTo>
                        <a:lnTo>
                          <a:pt x="0" y="42"/>
                        </a:lnTo>
                        <a:lnTo>
                          <a:pt x="2" y="36"/>
                        </a:lnTo>
                        <a:lnTo>
                          <a:pt x="6" y="32"/>
                        </a:lnTo>
                        <a:lnTo>
                          <a:pt x="12" y="28"/>
                        </a:lnTo>
                        <a:lnTo>
                          <a:pt x="20" y="26"/>
                        </a:lnTo>
                        <a:lnTo>
                          <a:pt x="44" y="18"/>
                        </a:lnTo>
                        <a:lnTo>
                          <a:pt x="74" y="12"/>
                        </a:lnTo>
                        <a:lnTo>
                          <a:pt x="110" y="8"/>
                        </a:lnTo>
                        <a:lnTo>
                          <a:pt x="154" y="4"/>
                        </a:lnTo>
                        <a:lnTo>
                          <a:pt x="200" y="0"/>
                        </a:lnTo>
                        <a:lnTo>
                          <a:pt x="250" y="0"/>
                        </a:lnTo>
                        <a:lnTo>
                          <a:pt x="300" y="0"/>
                        </a:lnTo>
                        <a:lnTo>
                          <a:pt x="348" y="4"/>
                        </a:lnTo>
                        <a:lnTo>
                          <a:pt x="390" y="8"/>
                        </a:lnTo>
                        <a:lnTo>
                          <a:pt x="426" y="12"/>
                        </a:lnTo>
                        <a:lnTo>
                          <a:pt x="456" y="18"/>
                        </a:lnTo>
                        <a:lnTo>
                          <a:pt x="480" y="26"/>
                        </a:lnTo>
                        <a:lnTo>
                          <a:pt x="488" y="28"/>
                        </a:lnTo>
                        <a:lnTo>
                          <a:pt x="494" y="32"/>
                        </a:lnTo>
                        <a:lnTo>
                          <a:pt x="498" y="36"/>
                        </a:lnTo>
                        <a:lnTo>
                          <a:pt x="500" y="42"/>
                        </a:lnTo>
                        <a:close/>
                      </a:path>
                    </a:pathLst>
                  </a:custGeom>
                  <a:solidFill>
                    <a:srgbClr val="7AA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1" name="Freeform 86"/>
                  <p:cNvSpPr>
                    <a:spLocks/>
                  </p:cNvSpPr>
                  <p:nvPr/>
                </p:nvSpPr>
                <p:spPr bwMode="auto">
                  <a:xfrm>
                    <a:off x="4034" y="582"/>
                    <a:ext cx="480" cy="78"/>
                  </a:xfrm>
                  <a:custGeom>
                    <a:avLst/>
                    <a:gdLst>
                      <a:gd name="T0" fmla="*/ 480 w 480"/>
                      <a:gd name="T1" fmla="*/ 40 h 78"/>
                      <a:gd name="T2" fmla="*/ 480 w 480"/>
                      <a:gd name="T3" fmla="*/ 40 h 78"/>
                      <a:gd name="T4" fmla="*/ 478 w 480"/>
                      <a:gd name="T5" fmla="*/ 44 h 78"/>
                      <a:gd name="T6" fmla="*/ 474 w 480"/>
                      <a:gd name="T7" fmla="*/ 48 h 78"/>
                      <a:gd name="T8" fmla="*/ 460 w 480"/>
                      <a:gd name="T9" fmla="*/ 54 h 78"/>
                      <a:gd name="T10" fmla="*/ 438 w 480"/>
                      <a:gd name="T11" fmla="*/ 62 h 78"/>
                      <a:gd name="T12" fmla="*/ 410 w 480"/>
                      <a:gd name="T13" fmla="*/ 66 h 78"/>
                      <a:gd name="T14" fmla="*/ 374 w 480"/>
                      <a:gd name="T15" fmla="*/ 72 h 78"/>
                      <a:gd name="T16" fmla="*/ 334 w 480"/>
                      <a:gd name="T17" fmla="*/ 76 h 78"/>
                      <a:gd name="T18" fmla="*/ 288 w 480"/>
                      <a:gd name="T19" fmla="*/ 78 h 78"/>
                      <a:gd name="T20" fmla="*/ 240 w 480"/>
                      <a:gd name="T21" fmla="*/ 78 h 78"/>
                      <a:gd name="T22" fmla="*/ 240 w 480"/>
                      <a:gd name="T23" fmla="*/ 78 h 78"/>
                      <a:gd name="T24" fmla="*/ 192 w 480"/>
                      <a:gd name="T25" fmla="*/ 78 h 78"/>
                      <a:gd name="T26" fmla="*/ 148 w 480"/>
                      <a:gd name="T27" fmla="*/ 76 h 78"/>
                      <a:gd name="T28" fmla="*/ 106 w 480"/>
                      <a:gd name="T29" fmla="*/ 72 h 78"/>
                      <a:gd name="T30" fmla="*/ 70 w 480"/>
                      <a:gd name="T31" fmla="*/ 66 h 78"/>
                      <a:gd name="T32" fmla="*/ 42 w 480"/>
                      <a:gd name="T33" fmla="*/ 62 h 78"/>
                      <a:gd name="T34" fmla="*/ 20 w 480"/>
                      <a:gd name="T35" fmla="*/ 54 h 78"/>
                      <a:gd name="T36" fmla="*/ 6 w 480"/>
                      <a:gd name="T37" fmla="*/ 48 h 78"/>
                      <a:gd name="T38" fmla="*/ 2 w 480"/>
                      <a:gd name="T39" fmla="*/ 44 h 78"/>
                      <a:gd name="T40" fmla="*/ 0 w 480"/>
                      <a:gd name="T41" fmla="*/ 40 h 78"/>
                      <a:gd name="T42" fmla="*/ 0 w 480"/>
                      <a:gd name="T43" fmla="*/ 40 h 78"/>
                      <a:gd name="T44" fmla="*/ 2 w 480"/>
                      <a:gd name="T45" fmla="*/ 36 h 78"/>
                      <a:gd name="T46" fmla="*/ 6 w 480"/>
                      <a:gd name="T47" fmla="*/ 32 h 78"/>
                      <a:gd name="T48" fmla="*/ 20 w 480"/>
                      <a:gd name="T49" fmla="*/ 24 h 78"/>
                      <a:gd name="T50" fmla="*/ 42 w 480"/>
                      <a:gd name="T51" fmla="*/ 18 h 78"/>
                      <a:gd name="T52" fmla="*/ 70 w 480"/>
                      <a:gd name="T53" fmla="*/ 12 h 78"/>
                      <a:gd name="T54" fmla="*/ 106 w 480"/>
                      <a:gd name="T55" fmla="*/ 6 h 78"/>
                      <a:gd name="T56" fmla="*/ 148 w 480"/>
                      <a:gd name="T57" fmla="*/ 2 h 78"/>
                      <a:gd name="T58" fmla="*/ 192 w 480"/>
                      <a:gd name="T59" fmla="*/ 0 h 78"/>
                      <a:gd name="T60" fmla="*/ 240 w 480"/>
                      <a:gd name="T61" fmla="*/ 0 h 78"/>
                      <a:gd name="T62" fmla="*/ 240 w 480"/>
                      <a:gd name="T63" fmla="*/ 0 h 78"/>
                      <a:gd name="T64" fmla="*/ 288 w 480"/>
                      <a:gd name="T65" fmla="*/ 0 h 78"/>
                      <a:gd name="T66" fmla="*/ 334 w 480"/>
                      <a:gd name="T67" fmla="*/ 2 h 78"/>
                      <a:gd name="T68" fmla="*/ 374 w 480"/>
                      <a:gd name="T69" fmla="*/ 6 h 78"/>
                      <a:gd name="T70" fmla="*/ 410 w 480"/>
                      <a:gd name="T71" fmla="*/ 12 h 78"/>
                      <a:gd name="T72" fmla="*/ 438 w 480"/>
                      <a:gd name="T73" fmla="*/ 18 h 78"/>
                      <a:gd name="T74" fmla="*/ 460 w 480"/>
                      <a:gd name="T75" fmla="*/ 24 h 78"/>
                      <a:gd name="T76" fmla="*/ 474 w 480"/>
                      <a:gd name="T77" fmla="*/ 32 h 78"/>
                      <a:gd name="T78" fmla="*/ 478 w 480"/>
                      <a:gd name="T79" fmla="*/ 36 h 78"/>
                      <a:gd name="T80" fmla="*/ 480 w 480"/>
                      <a:gd name="T81" fmla="*/ 40 h 78"/>
                      <a:gd name="T82" fmla="*/ 480 w 480"/>
                      <a:gd name="T83" fmla="*/ 40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0" h="78">
                        <a:moveTo>
                          <a:pt x="480" y="40"/>
                        </a:moveTo>
                        <a:lnTo>
                          <a:pt x="480" y="40"/>
                        </a:lnTo>
                        <a:lnTo>
                          <a:pt x="478" y="44"/>
                        </a:lnTo>
                        <a:lnTo>
                          <a:pt x="474" y="48"/>
                        </a:lnTo>
                        <a:lnTo>
                          <a:pt x="460" y="54"/>
                        </a:lnTo>
                        <a:lnTo>
                          <a:pt x="438" y="62"/>
                        </a:lnTo>
                        <a:lnTo>
                          <a:pt x="410" y="66"/>
                        </a:lnTo>
                        <a:lnTo>
                          <a:pt x="374" y="72"/>
                        </a:lnTo>
                        <a:lnTo>
                          <a:pt x="334" y="76"/>
                        </a:lnTo>
                        <a:lnTo>
                          <a:pt x="288" y="78"/>
                        </a:lnTo>
                        <a:lnTo>
                          <a:pt x="240" y="78"/>
                        </a:lnTo>
                        <a:lnTo>
                          <a:pt x="192" y="78"/>
                        </a:lnTo>
                        <a:lnTo>
                          <a:pt x="148" y="76"/>
                        </a:lnTo>
                        <a:lnTo>
                          <a:pt x="106" y="72"/>
                        </a:lnTo>
                        <a:lnTo>
                          <a:pt x="70" y="66"/>
                        </a:lnTo>
                        <a:lnTo>
                          <a:pt x="42" y="62"/>
                        </a:lnTo>
                        <a:lnTo>
                          <a:pt x="20" y="54"/>
                        </a:lnTo>
                        <a:lnTo>
                          <a:pt x="6" y="48"/>
                        </a:lnTo>
                        <a:lnTo>
                          <a:pt x="2" y="44"/>
                        </a:lnTo>
                        <a:lnTo>
                          <a:pt x="0" y="40"/>
                        </a:lnTo>
                        <a:lnTo>
                          <a:pt x="2" y="36"/>
                        </a:lnTo>
                        <a:lnTo>
                          <a:pt x="6" y="32"/>
                        </a:lnTo>
                        <a:lnTo>
                          <a:pt x="20" y="24"/>
                        </a:lnTo>
                        <a:lnTo>
                          <a:pt x="42" y="18"/>
                        </a:lnTo>
                        <a:lnTo>
                          <a:pt x="70" y="12"/>
                        </a:lnTo>
                        <a:lnTo>
                          <a:pt x="106" y="6"/>
                        </a:lnTo>
                        <a:lnTo>
                          <a:pt x="148" y="2"/>
                        </a:lnTo>
                        <a:lnTo>
                          <a:pt x="192" y="0"/>
                        </a:lnTo>
                        <a:lnTo>
                          <a:pt x="240" y="0"/>
                        </a:lnTo>
                        <a:lnTo>
                          <a:pt x="288" y="0"/>
                        </a:lnTo>
                        <a:lnTo>
                          <a:pt x="334" y="2"/>
                        </a:lnTo>
                        <a:lnTo>
                          <a:pt x="374" y="6"/>
                        </a:lnTo>
                        <a:lnTo>
                          <a:pt x="410" y="12"/>
                        </a:lnTo>
                        <a:lnTo>
                          <a:pt x="438" y="18"/>
                        </a:lnTo>
                        <a:lnTo>
                          <a:pt x="460" y="24"/>
                        </a:lnTo>
                        <a:lnTo>
                          <a:pt x="474" y="32"/>
                        </a:lnTo>
                        <a:lnTo>
                          <a:pt x="478" y="36"/>
                        </a:lnTo>
                        <a:lnTo>
                          <a:pt x="480" y="40"/>
                        </a:lnTo>
                        <a:close/>
                      </a:path>
                    </a:pathLst>
                  </a:custGeom>
                  <a:solidFill>
                    <a:srgbClr val="7FAF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2" name="Freeform 87"/>
                  <p:cNvSpPr>
                    <a:spLocks/>
                  </p:cNvSpPr>
                  <p:nvPr/>
                </p:nvSpPr>
                <p:spPr bwMode="auto">
                  <a:xfrm>
                    <a:off x="4044" y="584"/>
                    <a:ext cx="460" cy="74"/>
                  </a:xfrm>
                  <a:custGeom>
                    <a:avLst/>
                    <a:gdLst>
                      <a:gd name="T0" fmla="*/ 460 w 460"/>
                      <a:gd name="T1" fmla="*/ 38 h 74"/>
                      <a:gd name="T2" fmla="*/ 460 w 460"/>
                      <a:gd name="T3" fmla="*/ 38 h 74"/>
                      <a:gd name="T4" fmla="*/ 458 w 460"/>
                      <a:gd name="T5" fmla="*/ 40 h 74"/>
                      <a:gd name="T6" fmla="*/ 454 w 460"/>
                      <a:gd name="T7" fmla="*/ 44 h 74"/>
                      <a:gd name="T8" fmla="*/ 442 w 460"/>
                      <a:gd name="T9" fmla="*/ 52 h 74"/>
                      <a:gd name="T10" fmla="*/ 420 w 460"/>
                      <a:gd name="T11" fmla="*/ 58 h 74"/>
                      <a:gd name="T12" fmla="*/ 392 w 460"/>
                      <a:gd name="T13" fmla="*/ 64 h 74"/>
                      <a:gd name="T14" fmla="*/ 358 w 460"/>
                      <a:gd name="T15" fmla="*/ 68 h 74"/>
                      <a:gd name="T16" fmla="*/ 320 w 460"/>
                      <a:gd name="T17" fmla="*/ 72 h 74"/>
                      <a:gd name="T18" fmla="*/ 276 w 460"/>
                      <a:gd name="T19" fmla="*/ 74 h 74"/>
                      <a:gd name="T20" fmla="*/ 230 w 460"/>
                      <a:gd name="T21" fmla="*/ 74 h 74"/>
                      <a:gd name="T22" fmla="*/ 230 w 460"/>
                      <a:gd name="T23" fmla="*/ 74 h 74"/>
                      <a:gd name="T24" fmla="*/ 184 w 460"/>
                      <a:gd name="T25" fmla="*/ 74 h 74"/>
                      <a:gd name="T26" fmla="*/ 140 w 460"/>
                      <a:gd name="T27" fmla="*/ 72 h 74"/>
                      <a:gd name="T28" fmla="*/ 102 w 460"/>
                      <a:gd name="T29" fmla="*/ 68 h 74"/>
                      <a:gd name="T30" fmla="*/ 68 w 460"/>
                      <a:gd name="T31" fmla="*/ 64 h 74"/>
                      <a:gd name="T32" fmla="*/ 40 w 460"/>
                      <a:gd name="T33" fmla="*/ 58 h 74"/>
                      <a:gd name="T34" fmla="*/ 18 w 460"/>
                      <a:gd name="T35" fmla="*/ 52 h 74"/>
                      <a:gd name="T36" fmla="*/ 6 w 460"/>
                      <a:gd name="T37" fmla="*/ 44 h 74"/>
                      <a:gd name="T38" fmla="*/ 2 w 460"/>
                      <a:gd name="T39" fmla="*/ 40 h 74"/>
                      <a:gd name="T40" fmla="*/ 0 w 460"/>
                      <a:gd name="T41" fmla="*/ 38 h 74"/>
                      <a:gd name="T42" fmla="*/ 0 w 460"/>
                      <a:gd name="T43" fmla="*/ 38 h 74"/>
                      <a:gd name="T44" fmla="*/ 2 w 460"/>
                      <a:gd name="T45" fmla="*/ 34 h 74"/>
                      <a:gd name="T46" fmla="*/ 6 w 460"/>
                      <a:gd name="T47" fmla="*/ 30 h 74"/>
                      <a:gd name="T48" fmla="*/ 18 w 460"/>
                      <a:gd name="T49" fmla="*/ 22 h 74"/>
                      <a:gd name="T50" fmla="*/ 40 w 460"/>
                      <a:gd name="T51" fmla="*/ 16 h 74"/>
                      <a:gd name="T52" fmla="*/ 68 w 460"/>
                      <a:gd name="T53" fmla="*/ 10 h 74"/>
                      <a:gd name="T54" fmla="*/ 102 w 460"/>
                      <a:gd name="T55" fmla="*/ 6 h 74"/>
                      <a:gd name="T56" fmla="*/ 140 w 460"/>
                      <a:gd name="T57" fmla="*/ 2 h 74"/>
                      <a:gd name="T58" fmla="*/ 184 w 460"/>
                      <a:gd name="T59" fmla="*/ 0 h 74"/>
                      <a:gd name="T60" fmla="*/ 230 w 460"/>
                      <a:gd name="T61" fmla="*/ 0 h 74"/>
                      <a:gd name="T62" fmla="*/ 230 w 460"/>
                      <a:gd name="T63" fmla="*/ 0 h 74"/>
                      <a:gd name="T64" fmla="*/ 276 w 460"/>
                      <a:gd name="T65" fmla="*/ 0 h 74"/>
                      <a:gd name="T66" fmla="*/ 320 w 460"/>
                      <a:gd name="T67" fmla="*/ 2 h 74"/>
                      <a:gd name="T68" fmla="*/ 358 w 460"/>
                      <a:gd name="T69" fmla="*/ 6 h 74"/>
                      <a:gd name="T70" fmla="*/ 392 w 460"/>
                      <a:gd name="T71" fmla="*/ 10 h 74"/>
                      <a:gd name="T72" fmla="*/ 420 w 460"/>
                      <a:gd name="T73" fmla="*/ 16 h 74"/>
                      <a:gd name="T74" fmla="*/ 442 w 460"/>
                      <a:gd name="T75" fmla="*/ 22 h 74"/>
                      <a:gd name="T76" fmla="*/ 454 w 460"/>
                      <a:gd name="T77" fmla="*/ 30 h 74"/>
                      <a:gd name="T78" fmla="*/ 458 w 460"/>
                      <a:gd name="T79" fmla="*/ 34 h 74"/>
                      <a:gd name="T80" fmla="*/ 460 w 460"/>
                      <a:gd name="T81" fmla="*/ 38 h 74"/>
                      <a:gd name="T82" fmla="*/ 460 w 460"/>
                      <a:gd name="T83" fmla="*/ 38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0" h="74">
                        <a:moveTo>
                          <a:pt x="460" y="38"/>
                        </a:moveTo>
                        <a:lnTo>
                          <a:pt x="460" y="38"/>
                        </a:lnTo>
                        <a:lnTo>
                          <a:pt x="458" y="40"/>
                        </a:lnTo>
                        <a:lnTo>
                          <a:pt x="454" y="44"/>
                        </a:lnTo>
                        <a:lnTo>
                          <a:pt x="442" y="52"/>
                        </a:lnTo>
                        <a:lnTo>
                          <a:pt x="420" y="58"/>
                        </a:lnTo>
                        <a:lnTo>
                          <a:pt x="392" y="64"/>
                        </a:lnTo>
                        <a:lnTo>
                          <a:pt x="358" y="68"/>
                        </a:lnTo>
                        <a:lnTo>
                          <a:pt x="320" y="72"/>
                        </a:lnTo>
                        <a:lnTo>
                          <a:pt x="276" y="74"/>
                        </a:lnTo>
                        <a:lnTo>
                          <a:pt x="230" y="74"/>
                        </a:lnTo>
                        <a:lnTo>
                          <a:pt x="184" y="74"/>
                        </a:lnTo>
                        <a:lnTo>
                          <a:pt x="140" y="72"/>
                        </a:lnTo>
                        <a:lnTo>
                          <a:pt x="102" y="68"/>
                        </a:lnTo>
                        <a:lnTo>
                          <a:pt x="68" y="64"/>
                        </a:lnTo>
                        <a:lnTo>
                          <a:pt x="40" y="58"/>
                        </a:lnTo>
                        <a:lnTo>
                          <a:pt x="18" y="52"/>
                        </a:lnTo>
                        <a:lnTo>
                          <a:pt x="6" y="44"/>
                        </a:lnTo>
                        <a:lnTo>
                          <a:pt x="2" y="40"/>
                        </a:lnTo>
                        <a:lnTo>
                          <a:pt x="0" y="38"/>
                        </a:lnTo>
                        <a:lnTo>
                          <a:pt x="2" y="34"/>
                        </a:lnTo>
                        <a:lnTo>
                          <a:pt x="6" y="30"/>
                        </a:lnTo>
                        <a:lnTo>
                          <a:pt x="18" y="22"/>
                        </a:lnTo>
                        <a:lnTo>
                          <a:pt x="40" y="16"/>
                        </a:lnTo>
                        <a:lnTo>
                          <a:pt x="68" y="10"/>
                        </a:lnTo>
                        <a:lnTo>
                          <a:pt x="102" y="6"/>
                        </a:lnTo>
                        <a:lnTo>
                          <a:pt x="140" y="2"/>
                        </a:lnTo>
                        <a:lnTo>
                          <a:pt x="184" y="0"/>
                        </a:lnTo>
                        <a:lnTo>
                          <a:pt x="230" y="0"/>
                        </a:lnTo>
                        <a:lnTo>
                          <a:pt x="276" y="0"/>
                        </a:lnTo>
                        <a:lnTo>
                          <a:pt x="320" y="2"/>
                        </a:lnTo>
                        <a:lnTo>
                          <a:pt x="358" y="6"/>
                        </a:lnTo>
                        <a:lnTo>
                          <a:pt x="392" y="10"/>
                        </a:lnTo>
                        <a:lnTo>
                          <a:pt x="420" y="16"/>
                        </a:lnTo>
                        <a:lnTo>
                          <a:pt x="442" y="22"/>
                        </a:lnTo>
                        <a:lnTo>
                          <a:pt x="454" y="30"/>
                        </a:lnTo>
                        <a:lnTo>
                          <a:pt x="458" y="34"/>
                        </a:lnTo>
                        <a:lnTo>
                          <a:pt x="460" y="38"/>
                        </a:lnTo>
                        <a:close/>
                      </a:path>
                    </a:pathLst>
                  </a:custGeom>
                  <a:solidFill>
                    <a:srgbClr val="83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3" name="Freeform 88"/>
                  <p:cNvSpPr>
                    <a:spLocks/>
                  </p:cNvSpPr>
                  <p:nvPr/>
                </p:nvSpPr>
                <p:spPr bwMode="auto">
                  <a:xfrm>
                    <a:off x="4054" y="584"/>
                    <a:ext cx="440" cy="74"/>
                  </a:xfrm>
                  <a:custGeom>
                    <a:avLst/>
                    <a:gdLst>
                      <a:gd name="T0" fmla="*/ 440 w 440"/>
                      <a:gd name="T1" fmla="*/ 38 h 74"/>
                      <a:gd name="T2" fmla="*/ 440 w 440"/>
                      <a:gd name="T3" fmla="*/ 38 h 74"/>
                      <a:gd name="T4" fmla="*/ 438 w 440"/>
                      <a:gd name="T5" fmla="*/ 40 h 74"/>
                      <a:gd name="T6" fmla="*/ 436 w 440"/>
                      <a:gd name="T7" fmla="*/ 44 h 74"/>
                      <a:gd name="T8" fmla="*/ 422 w 440"/>
                      <a:gd name="T9" fmla="*/ 52 h 74"/>
                      <a:gd name="T10" fmla="*/ 402 w 440"/>
                      <a:gd name="T11" fmla="*/ 58 h 74"/>
                      <a:gd name="T12" fmla="*/ 376 w 440"/>
                      <a:gd name="T13" fmla="*/ 62 h 74"/>
                      <a:gd name="T14" fmla="*/ 342 w 440"/>
                      <a:gd name="T15" fmla="*/ 68 h 74"/>
                      <a:gd name="T16" fmla="*/ 306 w 440"/>
                      <a:gd name="T17" fmla="*/ 70 h 74"/>
                      <a:gd name="T18" fmla="*/ 264 w 440"/>
                      <a:gd name="T19" fmla="*/ 72 h 74"/>
                      <a:gd name="T20" fmla="*/ 220 w 440"/>
                      <a:gd name="T21" fmla="*/ 74 h 74"/>
                      <a:gd name="T22" fmla="*/ 220 w 440"/>
                      <a:gd name="T23" fmla="*/ 74 h 74"/>
                      <a:gd name="T24" fmla="*/ 176 w 440"/>
                      <a:gd name="T25" fmla="*/ 72 h 74"/>
                      <a:gd name="T26" fmla="*/ 134 w 440"/>
                      <a:gd name="T27" fmla="*/ 70 h 74"/>
                      <a:gd name="T28" fmla="*/ 98 w 440"/>
                      <a:gd name="T29" fmla="*/ 68 h 74"/>
                      <a:gd name="T30" fmla="*/ 66 w 440"/>
                      <a:gd name="T31" fmla="*/ 62 h 74"/>
                      <a:gd name="T32" fmla="*/ 38 w 440"/>
                      <a:gd name="T33" fmla="*/ 58 h 74"/>
                      <a:gd name="T34" fmla="*/ 18 w 440"/>
                      <a:gd name="T35" fmla="*/ 52 h 74"/>
                      <a:gd name="T36" fmla="*/ 6 w 440"/>
                      <a:gd name="T37" fmla="*/ 44 h 74"/>
                      <a:gd name="T38" fmla="*/ 2 w 440"/>
                      <a:gd name="T39" fmla="*/ 40 h 74"/>
                      <a:gd name="T40" fmla="*/ 0 w 440"/>
                      <a:gd name="T41" fmla="*/ 38 h 74"/>
                      <a:gd name="T42" fmla="*/ 0 w 440"/>
                      <a:gd name="T43" fmla="*/ 38 h 74"/>
                      <a:gd name="T44" fmla="*/ 2 w 440"/>
                      <a:gd name="T45" fmla="*/ 34 h 74"/>
                      <a:gd name="T46" fmla="*/ 6 w 440"/>
                      <a:gd name="T47" fmla="*/ 30 h 74"/>
                      <a:gd name="T48" fmla="*/ 18 w 440"/>
                      <a:gd name="T49" fmla="*/ 24 h 74"/>
                      <a:gd name="T50" fmla="*/ 38 w 440"/>
                      <a:gd name="T51" fmla="*/ 16 h 74"/>
                      <a:gd name="T52" fmla="*/ 66 w 440"/>
                      <a:gd name="T53" fmla="*/ 12 h 74"/>
                      <a:gd name="T54" fmla="*/ 98 w 440"/>
                      <a:gd name="T55" fmla="*/ 8 h 74"/>
                      <a:gd name="T56" fmla="*/ 134 w 440"/>
                      <a:gd name="T57" fmla="*/ 4 h 74"/>
                      <a:gd name="T58" fmla="*/ 176 w 440"/>
                      <a:gd name="T59" fmla="*/ 2 h 74"/>
                      <a:gd name="T60" fmla="*/ 220 w 440"/>
                      <a:gd name="T61" fmla="*/ 0 h 74"/>
                      <a:gd name="T62" fmla="*/ 220 w 440"/>
                      <a:gd name="T63" fmla="*/ 0 h 74"/>
                      <a:gd name="T64" fmla="*/ 264 w 440"/>
                      <a:gd name="T65" fmla="*/ 2 h 74"/>
                      <a:gd name="T66" fmla="*/ 306 w 440"/>
                      <a:gd name="T67" fmla="*/ 4 h 74"/>
                      <a:gd name="T68" fmla="*/ 342 w 440"/>
                      <a:gd name="T69" fmla="*/ 8 h 74"/>
                      <a:gd name="T70" fmla="*/ 376 w 440"/>
                      <a:gd name="T71" fmla="*/ 12 h 74"/>
                      <a:gd name="T72" fmla="*/ 402 w 440"/>
                      <a:gd name="T73" fmla="*/ 16 h 74"/>
                      <a:gd name="T74" fmla="*/ 422 w 440"/>
                      <a:gd name="T75" fmla="*/ 24 h 74"/>
                      <a:gd name="T76" fmla="*/ 436 w 440"/>
                      <a:gd name="T77" fmla="*/ 30 h 74"/>
                      <a:gd name="T78" fmla="*/ 438 w 440"/>
                      <a:gd name="T79" fmla="*/ 34 h 74"/>
                      <a:gd name="T80" fmla="*/ 440 w 440"/>
                      <a:gd name="T81" fmla="*/ 38 h 74"/>
                      <a:gd name="T82" fmla="*/ 440 w 440"/>
                      <a:gd name="T83" fmla="*/ 38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0" h="74">
                        <a:moveTo>
                          <a:pt x="440" y="38"/>
                        </a:moveTo>
                        <a:lnTo>
                          <a:pt x="440" y="38"/>
                        </a:lnTo>
                        <a:lnTo>
                          <a:pt x="438" y="40"/>
                        </a:lnTo>
                        <a:lnTo>
                          <a:pt x="436" y="44"/>
                        </a:lnTo>
                        <a:lnTo>
                          <a:pt x="422" y="52"/>
                        </a:lnTo>
                        <a:lnTo>
                          <a:pt x="402" y="58"/>
                        </a:lnTo>
                        <a:lnTo>
                          <a:pt x="376" y="62"/>
                        </a:lnTo>
                        <a:lnTo>
                          <a:pt x="342" y="68"/>
                        </a:lnTo>
                        <a:lnTo>
                          <a:pt x="306" y="70"/>
                        </a:lnTo>
                        <a:lnTo>
                          <a:pt x="264" y="72"/>
                        </a:lnTo>
                        <a:lnTo>
                          <a:pt x="220" y="74"/>
                        </a:lnTo>
                        <a:lnTo>
                          <a:pt x="176" y="72"/>
                        </a:lnTo>
                        <a:lnTo>
                          <a:pt x="134" y="70"/>
                        </a:lnTo>
                        <a:lnTo>
                          <a:pt x="98" y="68"/>
                        </a:lnTo>
                        <a:lnTo>
                          <a:pt x="66" y="62"/>
                        </a:lnTo>
                        <a:lnTo>
                          <a:pt x="38" y="58"/>
                        </a:lnTo>
                        <a:lnTo>
                          <a:pt x="18" y="52"/>
                        </a:lnTo>
                        <a:lnTo>
                          <a:pt x="6" y="44"/>
                        </a:lnTo>
                        <a:lnTo>
                          <a:pt x="2" y="40"/>
                        </a:lnTo>
                        <a:lnTo>
                          <a:pt x="0" y="38"/>
                        </a:lnTo>
                        <a:lnTo>
                          <a:pt x="2" y="34"/>
                        </a:lnTo>
                        <a:lnTo>
                          <a:pt x="6" y="30"/>
                        </a:lnTo>
                        <a:lnTo>
                          <a:pt x="18" y="24"/>
                        </a:lnTo>
                        <a:lnTo>
                          <a:pt x="38" y="16"/>
                        </a:lnTo>
                        <a:lnTo>
                          <a:pt x="66" y="12"/>
                        </a:lnTo>
                        <a:lnTo>
                          <a:pt x="98" y="8"/>
                        </a:lnTo>
                        <a:lnTo>
                          <a:pt x="134" y="4"/>
                        </a:lnTo>
                        <a:lnTo>
                          <a:pt x="176" y="2"/>
                        </a:lnTo>
                        <a:lnTo>
                          <a:pt x="220" y="0"/>
                        </a:lnTo>
                        <a:lnTo>
                          <a:pt x="264" y="2"/>
                        </a:lnTo>
                        <a:lnTo>
                          <a:pt x="306" y="4"/>
                        </a:lnTo>
                        <a:lnTo>
                          <a:pt x="342" y="8"/>
                        </a:lnTo>
                        <a:lnTo>
                          <a:pt x="376" y="12"/>
                        </a:lnTo>
                        <a:lnTo>
                          <a:pt x="402" y="16"/>
                        </a:lnTo>
                        <a:lnTo>
                          <a:pt x="422" y="24"/>
                        </a:lnTo>
                        <a:lnTo>
                          <a:pt x="436" y="30"/>
                        </a:lnTo>
                        <a:lnTo>
                          <a:pt x="438" y="34"/>
                        </a:lnTo>
                        <a:lnTo>
                          <a:pt x="440" y="38"/>
                        </a:lnTo>
                        <a:close/>
                      </a:path>
                    </a:pathLst>
                  </a:custGeom>
                  <a:solidFill>
                    <a:srgbClr val="88B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4" name="Freeform 89"/>
                  <p:cNvSpPr>
                    <a:spLocks/>
                  </p:cNvSpPr>
                  <p:nvPr/>
                </p:nvSpPr>
                <p:spPr bwMode="auto">
                  <a:xfrm>
                    <a:off x="4064" y="586"/>
                    <a:ext cx="420" cy="70"/>
                  </a:xfrm>
                  <a:custGeom>
                    <a:avLst/>
                    <a:gdLst>
                      <a:gd name="T0" fmla="*/ 420 w 420"/>
                      <a:gd name="T1" fmla="*/ 36 h 70"/>
                      <a:gd name="T2" fmla="*/ 420 w 420"/>
                      <a:gd name="T3" fmla="*/ 36 h 70"/>
                      <a:gd name="T4" fmla="*/ 418 w 420"/>
                      <a:gd name="T5" fmla="*/ 38 h 70"/>
                      <a:gd name="T6" fmla="*/ 416 w 420"/>
                      <a:gd name="T7" fmla="*/ 42 h 70"/>
                      <a:gd name="T8" fmla="*/ 404 w 420"/>
                      <a:gd name="T9" fmla="*/ 48 h 70"/>
                      <a:gd name="T10" fmla="*/ 384 w 420"/>
                      <a:gd name="T11" fmla="*/ 54 h 70"/>
                      <a:gd name="T12" fmla="*/ 358 w 420"/>
                      <a:gd name="T13" fmla="*/ 60 h 70"/>
                      <a:gd name="T14" fmla="*/ 328 w 420"/>
                      <a:gd name="T15" fmla="*/ 64 h 70"/>
                      <a:gd name="T16" fmla="*/ 292 w 420"/>
                      <a:gd name="T17" fmla="*/ 66 h 70"/>
                      <a:gd name="T18" fmla="*/ 252 w 420"/>
                      <a:gd name="T19" fmla="*/ 68 h 70"/>
                      <a:gd name="T20" fmla="*/ 210 w 420"/>
                      <a:gd name="T21" fmla="*/ 70 h 70"/>
                      <a:gd name="T22" fmla="*/ 210 w 420"/>
                      <a:gd name="T23" fmla="*/ 70 h 70"/>
                      <a:gd name="T24" fmla="*/ 168 w 420"/>
                      <a:gd name="T25" fmla="*/ 68 h 70"/>
                      <a:gd name="T26" fmla="*/ 128 w 420"/>
                      <a:gd name="T27" fmla="*/ 66 h 70"/>
                      <a:gd name="T28" fmla="*/ 94 w 420"/>
                      <a:gd name="T29" fmla="*/ 64 h 70"/>
                      <a:gd name="T30" fmla="*/ 62 w 420"/>
                      <a:gd name="T31" fmla="*/ 60 h 70"/>
                      <a:gd name="T32" fmla="*/ 36 w 420"/>
                      <a:gd name="T33" fmla="*/ 54 h 70"/>
                      <a:gd name="T34" fmla="*/ 18 w 420"/>
                      <a:gd name="T35" fmla="*/ 48 h 70"/>
                      <a:gd name="T36" fmla="*/ 6 w 420"/>
                      <a:gd name="T37" fmla="*/ 42 h 70"/>
                      <a:gd name="T38" fmla="*/ 2 w 420"/>
                      <a:gd name="T39" fmla="*/ 38 h 70"/>
                      <a:gd name="T40" fmla="*/ 0 w 420"/>
                      <a:gd name="T41" fmla="*/ 36 h 70"/>
                      <a:gd name="T42" fmla="*/ 0 w 420"/>
                      <a:gd name="T43" fmla="*/ 36 h 70"/>
                      <a:gd name="T44" fmla="*/ 2 w 420"/>
                      <a:gd name="T45" fmla="*/ 32 h 70"/>
                      <a:gd name="T46" fmla="*/ 6 w 420"/>
                      <a:gd name="T47" fmla="*/ 28 h 70"/>
                      <a:gd name="T48" fmla="*/ 18 w 420"/>
                      <a:gd name="T49" fmla="*/ 22 h 70"/>
                      <a:gd name="T50" fmla="*/ 36 w 420"/>
                      <a:gd name="T51" fmla="*/ 16 h 70"/>
                      <a:gd name="T52" fmla="*/ 62 w 420"/>
                      <a:gd name="T53" fmla="*/ 10 h 70"/>
                      <a:gd name="T54" fmla="*/ 94 w 420"/>
                      <a:gd name="T55" fmla="*/ 6 h 70"/>
                      <a:gd name="T56" fmla="*/ 128 w 420"/>
                      <a:gd name="T57" fmla="*/ 4 h 70"/>
                      <a:gd name="T58" fmla="*/ 168 w 420"/>
                      <a:gd name="T59" fmla="*/ 2 h 70"/>
                      <a:gd name="T60" fmla="*/ 210 w 420"/>
                      <a:gd name="T61" fmla="*/ 0 h 70"/>
                      <a:gd name="T62" fmla="*/ 210 w 420"/>
                      <a:gd name="T63" fmla="*/ 0 h 70"/>
                      <a:gd name="T64" fmla="*/ 252 w 420"/>
                      <a:gd name="T65" fmla="*/ 2 h 70"/>
                      <a:gd name="T66" fmla="*/ 292 w 420"/>
                      <a:gd name="T67" fmla="*/ 4 h 70"/>
                      <a:gd name="T68" fmla="*/ 328 w 420"/>
                      <a:gd name="T69" fmla="*/ 6 h 70"/>
                      <a:gd name="T70" fmla="*/ 358 w 420"/>
                      <a:gd name="T71" fmla="*/ 10 h 70"/>
                      <a:gd name="T72" fmla="*/ 384 w 420"/>
                      <a:gd name="T73" fmla="*/ 16 h 70"/>
                      <a:gd name="T74" fmla="*/ 404 w 420"/>
                      <a:gd name="T75" fmla="*/ 22 h 70"/>
                      <a:gd name="T76" fmla="*/ 416 w 420"/>
                      <a:gd name="T77" fmla="*/ 28 h 70"/>
                      <a:gd name="T78" fmla="*/ 418 w 420"/>
                      <a:gd name="T79" fmla="*/ 32 h 70"/>
                      <a:gd name="T80" fmla="*/ 420 w 420"/>
                      <a:gd name="T81" fmla="*/ 36 h 70"/>
                      <a:gd name="T82" fmla="*/ 420 w 420"/>
                      <a:gd name="T83" fmla="*/ 36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20" h="70">
                        <a:moveTo>
                          <a:pt x="420" y="36"/>
                        </a:moveTo>
                        <a:lnTo>
                          <a:pt x="420" y="36"/>
                        </a:lnTo>
                        <a:lnTo>
                          <a:pt x="418" y="38"/>
                        </a:lnTo>
                        <a:lnTo>
                          <a:pt x="416" y="42"/>
                        </a:lnTo>
                        <a:lnTo>
                          <a:pt x="404" y="48"/>
                        </a:lnTo>
                        <a:lnTo>
                          <a:pt x="384" y="54"/>
                        </a:lnTo>
                        <a:lnTo>
                          <a:pt x="358" y="60"/>
                        </a:lnTo>
                        <a:lnTo>
                          <a:pt x="328" y="64"/>
                        </a:lnTo>
                        <a:lnTo>
                          <a:pt x="292" y="66"/>
                        </a:lnTo>
                        <a:lnTo>
                          <a:pt x="252" y="68"/>
                        </a:lnTo>
                        <a:lnTo>
                          <a:pt x="210" y="70"/>
                        </a:lnTo>
                        <a:lnTo>
                          <a:pt x="168" y="68"/>
                        </a:lnTo>
                        <a:lnTo>
                          <a:pt x="128" y="66"/>
                        </a:lnTo>
                        <a:lnTo>
                          <a:pt x="94" y="64"/>
                        </a:lnTo>
                        <a:lnTo>
                          <a:pt x="62" y="60"/>
                        </a:lnTo>
                        <a:lnTo>
                          <a:pt x="36" y="54"/>
                        </a:lnTo>
                        <a:lnTo>
                          <a:pt x="18" y="48"/>
                        </a:lnTo>
                        <a:lnTo>
                          <a:pt x="6" y="42"/>
                        </a:lnTo>
                        <a:lnTo>
                          <a:pt x="2" y="38"/>
                        </a:lnTo>
                        <a:lnTo>
                          <a:pt x="0" y="36"/>
                        </a:lnTo>
                        <a:lnTo>
                          <a:pt x="2" y="32"/>
                        </a:lnTo>
                        <a:lnTo>
                          <a:pt x="6" y="28"/>
                        </a:lnTo>
                        <a:lnTo>
                          <a:pt x="18" y="22"/>
                        </a:lnTo>
                        <a:lnTo>
                          <a:pt x="36" y="16"/>
                        </a:lnTo>
                        <a:lnTo>
                          <a:pt x="62" y="10"/>
                        </a:lnTo>
                        <a:lnTo>
                          <a:pt x="94" y="6"/>
                        </a:lnTo>
                        <a:lnTo>
                          <a:pt x="128" y="4"/>
                        </a:lnTo>
                        <a:lnTo>
                          <a:pt x="168" y="2"/>
                        </a:lnTo>
                        <a:lnTo>
                          <a:pt x="210" y="0"/>
                        </a:lnTo>
                        <a:lnTo>
                          <a:pt x="252" y="2"/>
                        </a:lnTo>
                        <a:lnTo>
                          <a:pt x="292" y="4"/>
                        </a:lnTo>
                        <a:lnTo>
                          <a:pt x="328" y="6"/>
                        </a:lnTo>
                        <a:lnTo>
                          <a:pt x="358" y="10"/>
                        </a:lnTo>
                        <a:lnTo>
                          <a:pt x="384" y="16"/>
                        </a:lnTo>
                        <a:lnTo>
                          <a:pt x="404" y="22"/>
                        </a:lnTo>
                        <a:lnTo>
                          <a:pt x="416" y="28"/>
                        </a:lnTo>
                        <a:lnTo>
                          <a:pt x="418" y="32"/>
                        </a:lnTo>
                        <a:lnTo>
                          <a:pt x="420" y="36"/>
                        </a:lnTo>
                        <a:close/>
                      </a:path>
                    </a:pathLst>
                  </a:custGeom>
                  <a:solidFill>
                    <a:srgbClr val="8DB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5" name="Freeform 90"/>
                  <p:cNvSpPr>
                    <a:spLocks/>
                  </p:cNvSpPr>
                  <p:nvPr/>
                </p:nvSpPr>
                <p:spPr bwMode="auto">
                  <a:xfrm>
                    <a:off x="4074" y="588"/>
                    <a:ext cx="400" cy="66"/>
                  </a:xfrm>
                  <a:custGeom>
                    <a:avLst/>
                    <a:gdLst>
                      <a:gd name="T0" fmla="*/ 400 w 400"/>
                      <a:gd name="T1" fmla="*/ 34 h 66"/>
                      <a:gd name="T2" fmla="*/ 400 w 400"/>
                      <a:gd name="T3" fmla="*/ 34 h 66"/>
                      <a:gd name="T4" fmla="*/ 398 w 400"/>
                      <a:gd name="T5" fmla="*/ 36 h 66"/>
                      <a:gd name="T6" fmla="*/ 396 w 400"/>
                      <a:gd name="T7" fmla="*/ 40 h 66"/>
                      <a:gd name="T8" fmla="*/ 384 w 400"/>
                      <a:gd name="T9" fmla="*/ 46 h 66"/>
                      <a:gd name="T10" fmla="*/ 366 w 400"/>
                      <a:gd name="T11" fmla="*/ 52 h 66"/>
                      <a:gd name="T12" fmla="*/ 342 w 400"/>
                      <a:gd name="T13" fmla="*/ 56 h 66"/>
                      <a:gd name="T14" fmla="*/ 312 w 400"/>
                      <a:gd name="T15" fmla="*/ 60 h 66"/>
                      <a:gd name="T16" fmla="*/ 278 w 400"/>
                      <a:gd name="T17" fmla="*/ 64 h 66"/>
                      <a:gd name="T18" fmla="*/ 240 w 400"/>
                      <a:gd name="T19" fmla="*/ 66 h 66"/>
                      <a:gd name="T20" fmla="*/ 200 w 400"/>
                      <a:gd name="T21" fmla="*/ 66 h 66"/>
                      <a:gd name="T22" fmla="*/ 200 w 400"/>
                      <a:gd name="T23" fmla="*/ 66 h 66"/>
                      <a:gd name="T24" fmla="*/ 160 w 400"/>
                      <a:gd name="T25" fmla="*/ 66 h 66"/>
                      <a:gd name="T26" fmla="*/ 122 w 400"/>
                      <a:gd name="T27" fmla="*/ 64 h 66"/>
                      <a:gd name="T28" fmla="*/ 88 w 400"/>
                      <a:gd name="T29" fmla="*/ 60 h 66"/>
                      <a:gd name="T30" fmla="*/ 60 w 400"/>
                      <a:gd name="T31" fmla="*/ 56 h 66"/>
                      <a:gd name="T32" fmla="*/ 34 w 400"/>
                      <a:gd name="T33" fmla="*/ 52 h 66"/>
                      <a:gd name="T34" fmla="*/ 16 w 400"/>
                      <a:gd name="T35" fmla="*/ 46 h 66"/>
                      <a:gd name="T36" fmla="*/ 4 w 400"/>
                      <a:gd name="T37" fmla="*/ 40 h 66"/>
                      <a:gd name="T38" fmla="*/ 2 w 400"/>
                      <a:gd name="T39" fmla="*/ 36 h 66"/>
                      <a:gd name="T40" fmla="*/ 0 w 400"/>
                      <a:gd name="T41" fmla="*/ 34 h 66"/>
                      <a:gd name="T42" fmla="*/ 0 w 400"/>
                      <a:gd name="T43" fmla="*/ 34 h 66"/>
                      <a:gd name="T44" fmla="*/ 2 w 400"/>
                      <a:gd name="T45" fmla="*/ 30 h 66"/>
                      <a:gd name="T46" fmla="*/ 4 w 400"/>
                      <a:gd name="T47" fmla="*/ 26 h 66"/>
                      <a:gd name="T48" fmla="*/ 16 w 400"/>
                      <a:gd name="T49" fmla="*/ 20 h 66"/>
                      <a:gd name="T50" fmla="*/ 34 w 400"/>
                      <a:gd name="T51" fmla="*/ 14 h 66"/>
                      <a:gd name="T52" fmla="*/ 60 w 400"/>
                      <a:gd name="T53" fmla="*/ 10 h 66"/>
                      <a:gd name="T54" fmla="*/ 88 w 400"/>
                      <a:gd name="T55" fmla="*/ 6 h 66"/>
                      <a:gd name="T56" fmla="*/ 122 w 400"/>
                      <a:gd name="T57" fmla="*/ 2 h 66"/>
                      <a:gd name="T58" fmla="*/ 160 w 400"/>
                      <a:gd name="T59" fmla="*/ 0 h 66"/>
                      <a:gd name="T60" fmla="*/ 200 w 400"/>
                      <a:gd name="T61" fmla="*/ 0 h 66"/>
                      <a:gd name="T62" fmla="*/ 200 w 400"/>
                      <a:gd name="T63" fmla="*/ 0 h 66"/>
                      <a:gd name="T64" fmla="*/ 240 w 400"/>
                      <a:gd name="T65" fmla="*/ 0 h 66"/>
                      <a:gd name="T66" fmla="*/ 278 w 400"/>
                      <a:gd name="T67" fmla="*/ 2 h 66"/>
                      <a:gd name="T68" fmla="*/ 312 w 400"/>
                      <a:gd name="T69" fmla="*/ 6 h 66"/>
                      <a:gd name="T70" fmla="*/ 342 w 400"/>
                      <a:gd name="T71" fmla="*/ 10 h 66"/>
                      <a:gd name="T72" fmla="*/ 366 w 400"/>
                      <a:gd name="T73" fmla="*/ 14 h 66"/>
                      <a:gd name="T74" fmla="*/ 384 w 400"/>
                      <a:gd name="T75" fmla="*/ 20 h 66"/>
                      <a:gd name="T76" fmla="*/ 396 w 400"/>
                      <a:gd name="T77" fmla="*/ 26 h 66"/>
                      <a:gd name="T78" fmla="*/ 398 w 400"/>
                      <a:gd name="T79" fmla="*/ 30 h 66"/>
                      <a:gd name="T80" fmla="*/ 400 w 400"/>
                      <a:gd name="T81" fmla="*/ 34 h 66"/>
                      <a:gd name="T82" fmla="*/ 400 w 400"/>
                      <a:gd name="T83" fmla="*/ 34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0" h="66">
                        <a:moveTo>
                          <a:pt x="400" y="34"/>
                        </a:moveTo>
                        <a:lnTo>
                          <a:pt x="400" y="34"/>
                        </a:lnTo>
                        <a:lnTo>
                          <a:pt x="398" y="36"/>
                        </a:lnTo>
                        <a:lnTo>
                          <a:pt x="396" y="40"/>
                        </a:lnTo>
                        <a:lnTo>
                          <a:pt x="384" y="46"/>
                        </a:lnTo>
                        <a:lnTo>
                          <a:pt x="366" y="52"/>
                        </a:lnTo>
                        <a:lnTo>
                          <a:pt x="342" y="56"/>
                        </a:lnTo>
                        <a:lnTo>
                          <a:pt x="312" y="60"/>
                        </a:lnTo>
                        <a:lnTo>
                          <a:pt x="278" y="64"/>
                        </a:lnTo>
                        <a:lnTo>
                          <a:pt x="240" y="66"/>
                        </a:lnTo>
                        <a:lnTo>
                          <a:pt x="200" y="66"/>
                        </a:lnTo>
                        <a:lnTo>
                          <a:pt x="160" y="66"/>
                        </a:lnTo>
                        <a:lnTo>
                          <a:pt x="122" y="64"/>
                        </a:lnTo>
                        <a:lnTo>
                          <a:pt x="88" y="60"/>
                        </a:lnTo>
                        <a:lnTo>
                          <a:pt x="60" y="56"/>
                        </a:lnTo>
                        <a:lnTo>
                          <a:pt x="34" y="52"/>
                        </a:lnTo>
                        <a:lnTo>
                          <a:pt x="16" y="46"/>
                        </a:lnTo>
                        <a:lnTo>
                          <a:pt x="4" y="40"/>
                        </a:lnTo>
                        <a:lnTo>
                          <a:pt x="2" y="36"/>
                        </a:lnTo>
                        <a:lnTo>
                          <a:pt x="0" y="34"/>
                        </a:lnTo>
                        <a:lnTo>
                          <a:pt x="2" y="30"/>
                        </a:lnTo>
                        <a:lnTo>
                          <a:pt x="4" y="26"/>
                        </a:lnTo>
                        <a:lnTo>
                          <a:pt x="16" y="20"/>
                        </a:lnTo>
                        <a:lnTo>
                          <a:pt x="34" y="14"/>
                        </a:lnTo>
                        <a:lnTo>
                          <a:pt x="60" y="10"/>
                        </a:lnTo>
                        <a:lnTo>
                          <a:pt x="88" y="6"/>
                        </a:lnTo>
                        <a:lnTo>
                          <a:pt x="122" y="2"/>
                        </a:lnTo>
                        <a:lnTo>
                          <a:pt x="160" y="0"/>
                        </a:lnTo>
                        <a:lnTo>
                          <a:pt x="200" y="0"/>
                        </a:lnTo>
                        <a:lnTo>
                          <a:pt x="240" y="0"/>
                        </a:lnTo>
                        <a:lnTo>
                          <a:pt x="278" y="2"/>
                        </a:lnTo>
                        <a:lnTo>
                          <a:pt x="312" y="6"/>
                        </a:lnTo>
                        <a:lnTo>
                          <a:pt x="342" y="10"/>
                        </a:lnTo>
                        <a:lnTo>
                          <a:pt x="366" y="14"/>
                        </a:lnTo>
                        <a:lnTo>
                          <a:pt x="384" y="20"/>
                        </a:lnTo>
                        <a:lnTo>
                          <a:pt x="396" y="26"/>
                        </a:lnTo>
                        <a:lnTo>
                          <a:pt x="398" y="30"/>
                        </a:lnTo>
                        <a:lnTo>
                          <a:pt x="400" y="34"/>
                        </a:lnTo>
                        <a:close/>
                      </a:path>
                    </a:pathLst>
                  </a:custGeom>
                  <a:solidFill>
                    <a:srgbClr val="92B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6" name="Freeform 91"/>
                  <p:cNvSpPr>
                    <a:spLocks/>
                  </p:cNvSpPr>
                  <p:nvPr/>
                </p:nvSpPr>
                <p:spPr bwMode="auto">
                  <a:xfrm>
                    <a:off x="4084" y="590"/>
                    <a:ext cx="380" cy="62"/>
                  </a:xfrm>
                  <a:custGeom>
                    <a:avLst/>
                    <a:gdLst>
                      <a:gd name="T0" fmla="*/ 380 w 380"/>
                      <a:gd name="T1" fmla="*/ 32 h 62"/>
                      <a:gd name="T2" fmla="*/ 380 w 380"/>
                      <a:gd name="T3" fmla="*/ 32 h 62"/>
                      <a:gd name="T4" fmla="*/ 378 w 380"/>
                      <a:gd name="T5" fmla="*/ 34 h 62"/>
                      <a:gd name="T6" fmla="*/ 376 w 380"/>
                      <a:gd name="T7" fmla="*/ 38 h 62"/>
                      <a:gd name="T8" fmla="*/ 364 w 380"/>
                      <a:gd name="T9" fmla="*/ 44 h 62"/>
                      <a:gd name="T10" fmla="*/ 348 w 380"/>
                      <a:gd name="T11" fmla="*/ 48 h 62"/>
                      <a:gd name="T12" fmla="*/ 324 w 380"/>
                      <a:gd name="T13" fmla="*/ 54 h 62"/>
                      <a:gd name="T14" fmla="*/ 296 w 380"/>
                      <a:gd name="T15" fmla="*/ 56 h 62"/>
                      <a:gd name="T16" fmla="*/ 264 w 380"/>
                      <a:gd name="T17" fmla="*/ 60 h 62"/>
                      <a:gd name="T18" fmla="*/ 228 w 380"/>
                      <a:gd name="T19" fmla="*/ 62 h 62"/>
                      <a:gd name="T20" fmla="*/ 190 w 380"/>
                      <a:gd name="T21" fmla="*/ 62 h 62"/>
                      <a:gd name="T22" fmla="*/ 190 w 380"/>
                      <a:gd name="T23" fmla="*/ 62 h 62"/>
                      <a:gd name="T24" fmla="*/ 152 w 380"/>
                      <a:gd name="T25" fmla="*/ 62 h 62"/>
                      <a:gd name="T26" fmla="*/ 116 w 380"/>
                      <a:gd name="T27" fmla="*/ 60 h 62"/>
                      <a:gd name="T28" fmla="*/ 84 w 380"/>
                      <a:gd name="T29" fmla="*/ 56 h 62"/>
                      <a:gd name="T30" fmla="*/ 56 w 380"/>
                      <a:gd name="T31" fmla="*/ 54 h 62"/>
                      <a:gd name="T32" fmla="*/ 34 w 380"/>
                      <a:gd name="T33" fmla="*/ 48 h 62"/>
                      <a:gd name="T34" fmla="*/ 16 w 380"/>
                      <a:gd name="T35" fmla="*/ 44 h 62"/>
                      <a:gd name="T36" fmla="*/ 4 w 380"/>
                      <a:gd name="T37" fmla="*/ 38 h 62"/>
                      <a:gd name="T38" fmla="*/ 2 w 380"/>
                      <a:gd name="T39" fmla="*/ 34 h 62"/>
                      <a:gd name="T40" fmla="*/ 0 w 380"/>
                      <a:gd name="T41" fmla="*/ 32 h 62"/>
                      <a:gd name="T42" fmla="*/ 0 w 380"/>
                      <a:gd name="T43" fmla="*/ 32 h 62"/>
                      <a:gd name="T44" fmla="*/ 2 w 380"/>
                      <a:gd name="T45" fmla="*/ 28 h 62"/>
                      <a:gd name="T46" fmla="*/ 4 w 380"/>
                      <a:gd name="T47" fmla="*/ 24 h 62"/>
                      <a:gd name="T48" fmla="*/ 16 w 380"/>
                      <a:gd name="T49" fmla="*/ 18 h 62"/>
                      <a:gd name="T50" fmla="*/ 34 w 380"/>
                      <a:gd name="T51" fmla="*/ 14 h 62"/>
                      <a:gd name="T52" fmla="*/ 56 w 380"/>
                      <a:gd name="T53" fmla="*/ 10 h 62"/>
                      <a:gd name="T54" fmla="*/ 84 w 380"/>
                      <a:gd name="T55" fmla="*/ 6 h 62"/>
                      <a:gd name="T56" fmla="*/ 116 w 380"/>
                      <a:gd name="T57" fmla="*/ 2 h 62"/>
                      <a:gd name="T58" fmla="*/ 152 w 380"/>
                      <a:gd name="T59" fmla="*/ 0 h 62"/>
                      <a:gd name="T60" fmla="*/ 190 w 380"/>
                      <a:gd name="T61" fmla="*/ 0 h 62"/>
                      <a:gd name="T62" fmla="*/ 190 w 380"/>
                      <a:gd name="T63" fmla="*/ 0 h 62"/>
                      <a:gd name="T64" fmla="*/ 228 w 380"/>
                      <a:gd name="T65" fmla="*/ 0 h 62"/>
                      <a:gd name="T66" fmla="*/ 264 w 380"/>
                      <a:gd name="T67" fmla="*/ 2 h 62"/>
                      <a:gd name="T68" fmla="*/ 296 w 380"/>
                      <a:gd name="T69" fmla="*/ 6 h 62"/>
                      <a:gd name="T70" fmla="*/ 324 w 380"/>
                      <a:gd name="T71" fmla="*/ 10 h 62"/>
                      <a:gd name="T72" fmla="*/ 348 w 380"/>
                      <a:gd name="T73" fmla="*/ 14 h 62"/>
                      <a:gd name="T74" fmla="*/ 364 w 380"/>
                      <a:gd name="T75" fmla="*/ 18 h 62"/>
                      <a:gd name="T76" fmla="*/ 376 w 380"/>
                      <a:gd name="T77" fmla="*/ 24 h 62"/>
                      <a:gd name="T78" fmla="*/ 378 w 380"/>
                      <a:gd name="T79" fmla="*/ 28 h 62"/>
                      <a:gd name="T80" fmla="*/ 380 w 380"/>
                      <a:gd name="T81" fmla="*/ 32 h 62"/>
                      <a:gd name="T82" fmla="*/ 380 w 380"/>
                      <a:gd name="T83" fmla="*/ 32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62">
                        <a:moveTo>
                          <a:pt x="380" y="32"/>
                        </a:moveTo>
                        <a:lnTo>
                          <a:pt x="380" y="32"/>
                        </a:lnTo>
                        <a:lnTo>
                          <a:pt x="378" y="34"/>
                        </a:lnTo>
                        <a:lnTo>
                          <a:pt x="376" y="38"/>
                        </a:lnTo>
                        <a:lnTo>
                          <a:pt x="364" y="44"/>
                        </a:lnTo>
                        <a:lnTo>
                          <a:pt x="348" y="48"/>
                        </a:lnTo>
                        <a:lnTo>
                          <a:pt x="324" y="54"/>
                        </a:lnTo>
                        <a:lnTo>
                          <a:pt x="296" y="56"/>
                        </a:lnTo>
                        <a:lnTo>
                          <a:pt x="264" y="60"/>
                        </a:lnTo>
                        <a:lnTo>
                          <a:pt x="228" y="62"/>
                        </a:lnTo>
                        <a:lnTo>
                          <a:pt x="190" y="62"/>
                        </a:lnTo>
                        <a:lnTo>
                          <a:pt x="152" y="62"/>
                        </a:lnTo>
                        <a:lnTo>
                          <a:pt x="116" y="60"/>
                        </a:lnTo>
                        <a:lnTo>
                          <a:pt x="84" y="56"/>
                        </a:lnTo>
                        <a:lnTo>
                          <a:pt x="56" y="54"/>
                        </a:lnTo>
                        <a:lnTo>
                          <a:pt x="34" y="48"/>
                        </a:lnTo>
                        <a:lnTo>
                          <a:pt x="16" y="44"/>
                        </a:lnTo>
                        <a:lnTo>
                          <a:pt x="4" y="38"/>
                        </a:lnTo>
                        <a:lnTo>
                          <a:pt x="2" y="34"/>
                        </a:lnTo>
                        <a:lnTo>
                          <a:pt x="0" y="32"/>
                        </a:lnTo>
                        <a:lnTo>
                          <a:pt x="2" y="28"/>
                        </a:lnTo>
                        <a:lnTo>
                          <a:pt x="4" y="24"/>
                        </a:lnTo>
                        <a:lnTo>
                          <a:pt x="16" y="18"/>
                        </a:lnTo>
                        <a:lnTo>
                          <a:pt x="34" y="14"/>
                        </a:lnTo>
                        <a:lnTo>
                          <a:pt x="56" y="10"/>
                        </a:lnTo>
                        <a:lnTo>
                          <a:pt x="84" y="6"/>
                        </a:lnTo>
                        <a:lnTo>
                          <a:pt x="116" y="2"/>
                        </a:lnTo>
                        <a:lnTo>
                          <a:pt x="152" y="0"/>
                        </a:lnTo>
                        <a:lnTo>
                          <a:pt x="190" y="0"/>
                        </a:lnTo>
                        <a:lnTo>
                          <a:pt x="228" y="0"/>
                        </a:lnTo>
                        <a:lnTo>
                          <a:pt x="264" y="2"/>
                        </a:lnTo>
                        <a:lnTo>
                          <a:pt x="296" y="6"/>
                        </a:lnTo>
                        <a:lnTo>
                          <a:pt x="324" y="10"/>
                        </a:lnTo>
                        <a:lnTo>
                          <a:pt x="348" y="14"/>
                        </a:lnTo>
                        <a:lnTo>
                          <a:pt x="364" y="18"/>
                        </a:lnTo>
                        <a:lnTo>
                          <a:pt x="376" y="24"/>
                        </a:lnTo>
                        <a:lnTo>
                          <a:pt x="378" y="28"/>
                        </a:lnTo>
                        <a:lnTo>
                          <a:pt x="380" y="32"/>
                        </a:lnTo>
                        <a:close/>
                      </a:path>
                    </a:pathLst>
                  </a:custGeom>
                  <a:solidFill>
                    <a:srgbClr val="96BF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7" name="Freeform 92"/>
                  <p:cNvSpPr>
                    <a:spLocks/>
                  </p:cNvSpPr>
                  <p:nvPr/>
                </p:nvSpPr>
                <p:spPr bwMode="auto">
                  <a:xfrm>
                    <a:off x="4094" y="592"/>
                    <a:ext cx="360" cy="58"/>
                  </a:xfrm>
                  <a:custGeom>
                    <a:avLst/>
                    <a:gdLst>
                      <a:gd name="T0" fmla="*/ 360 w 360"/>
                      <a:gd name="T1" fmla="*/ 30 h 58"/>
                      <a:gd name="T2" fmla="*/ 360 w 360"/>
                      <a:gd name="T3" fmla="*/ 30 h 58"/>
                      <a:gd name="T4" fmla="*/ 358 w 360"/>
                      <a:gd name="T5" fmla="*/ 32 h 58"/>
                      <a:gd name="T6" fmla="*/ 356 w 360"/>
                      <a:gd name="T7" fmla="*/ 36 h 58"/>
                      <a:gd name="T8" fmla="*/ 346 w 360"/>
                      <a:gd name="T9" fmla="*/ 40 h 58"/>
                      <a:gd name="T10" fmla="*/ 330 w 360"/>
                      <a:gd name="T11" fmla="*/ 46 h 58"/>
                      <a:gd name="T12" fmla="*/ 308 w 360"/>
                      <a:gd name="T13" fmla="*/ 50 h 58"/>
                      <a:gd name="T14" fmla="*/ 280 w 360"/>
                      <a:gd name="T15" fmla="*/ 54 h 58"/>
                      <a:gd name="T16" fmla="*/ 250 w 360"/>
                      <a:gd name="T17" fmla="*/ 56 h 58"/>
                      <a:gd name="T18" fmla="*/ 216 w 360"/>
                      <a:gd name="T19" fmla="*/ 58 h 58"/>
                      <a:gd name="T20" fmla="*/ 180 w 360"/>
                      <a:gd name="T21" fmla="*/ 58 h 58"/>
                      <a:gd name="T22" fmla="*/ 180 w 360"/>
                      <a:gd name="T23" fmla="*/ 58 h 58"/>
                      <a:gd name="T24" fmla="*/ 144 w 360"/>
                      <a:gd name="T25" fmla="*/ 58 h 58"/>
                      <a:gd name="T26" fmla="*/ 110 w 360"/>
                      <a:gd name="T27" fmla="*/ 56 h 58"/>
                      <a:gd name="T28" fmla="*/ 80 w 360"/>
                      <a:gd name="T29" fmla="*/ 54 h 58"/>
                      <a:gd name="T30" fmla="*/ 54 w 360"/>
                      <a:gd name="T31" fmla="*/ 50 h 58"/>
                      <a:gd name="T32" fmla="*/ 32 w 360"/>
                      <a:gd name="T33" fmla="*/ 46 h 58"/>
                      <a:gd name="T34" fmla="*/ 14 w 360"/>
                      <a:gd name="T35" fmla="*/ 40 h 58"/>
                      <a:gd name="T36" fmla="*/ 4 w 360"/>
                      <a:gd name="T37" fmla="*/ 36 h 58"/>
                      <a:gd name="T38" fmla="*/ 2 w 360"/>
                      <a:gd name="T39" fmla="*/ 32 h 58"/>
                      <a:gd name="T40" fmla="*/ 0 w 360"/>
                      <a:gd name="T41" fmla="*/ 30 h 58"/>
                      <a:gd name="T42" fmla="*/ 0 w 360"/>
                      <a:gd name="T43" fmla="*/ 30 h 58"/>
                      <a:gd name="T44" fmla="*/ 2 w 360"/>
                      <a:gd name="T45" fmla="*/ 26 h 58"/>
                      <a:gd name="T46" fmla="*/ 4 w 360"/>
                      <a:gd name="T47" fmla="*/ 24 h 58"/>
                      <a:gd name="T48" fmla="*/ 14 w 360"/>
                      <a:gd name="T49" fmla="*/ 18 h 58"/>
                      <a:gd name="T50" fmla="*/ 32 w 360"/>
                      <a:gd name="T51" fmla="*/ 12 h 58"/>
                      <a:gd name="T52" fmla="*/ 54 w 360"/>
                      <a:gd name="T53" fmla="*/ 8 h 58"/>
                      <a:gd name="T54" fmla="*/ 80 w 360"/>
                      <a:gd name="T55" fmla="*/ 4 h 58"/>
                      <a:gd name="T56" fmla="*/ 110 w 360"/>
                      <a:gd name="T57" fmla="*/ 2 h 58"/>
                      <a:gd name="T58" fmla="*/ 144 w 360"/>
                      <a:gd name="T59" fmla="*/ 0 h 58"/>
                      <a:gd name="T60" fmla="*/ 180 w 360"/>
                      <a:gd name="T61" fmla="*/ 0 h 58"/>
                      <a:gd name="T62" fmla="*/ 180 w 360"/>
                      <a:gd name="T63" fmla="*/ 0 h 58"/>
                      <a:gd name="T64" fmla="*/ 216 w 360"/>
                      <a:gd name="T65" fmla="*/ 0 h 58"/>
                      <a:gd name="T66" fmla="*/ 250 w 360"/>
                      <a:gd name="T67" fmla="*/ 2 h 58"/>
                      <a:gd name="T68" fmla="*/ 280 w 360"/>
                      <a:gd name="T69" fmla="*/ 4 h 58"/>
                      <a:gd name="T70" fmla="*/ 308 w 360"/>
                      <a:gd name="T71" fmla="*/ 8 h 58"/>
                      <a:gd name="T72" fmla="*/ 330 w 360"/>
                      <a:gd name="T73" fmla="*/ 12 h 58"/>
                      <a:gd name="T74" fmla="*/ 346 w 360"/>
                      <a:gd name="T75" fmla="*/ 18 h 58"/>
                      <a:gd name="T76" fmla="*/ 356 w 360"/>
                      <a:gd name="T77" fmla="*/ 24 h 58"/>
                      <a:gd name="T78" fmla="*/ 358 w 360"/>
                      <a:gd name="T79" fmla="*/ 26 h 58"/>
                      <a:gd name="T80" fmla="*/ 360 w 360"/>
                      <a:gd name="T81" fmla="*/ 30 h 58"/>
                      <a:gd name="T82" fmla="*/ 360 w 360"/>
                      <a:gd name="T83" fmla="*/ 30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0" h="58">
                        <a:moveTo>
                          <a:pt x="360" y="30"/>
                        </a:moveTo>
                        <a:lnTo>
                          <a:pt x="360" y="30"/>
                        </a:lnTo>
                        <a:lnTo>
                          <a:pt x="358" y="32"/>
                        </a:lnTo>
                        <a:lnTo>
                          <a:pt x="356" y="36"/>
                        </a:lnTo>
                        <a:lnTo>
                          <a:pt x="346" y="40"/>
                        </a:lnTo>
                        <a:lnTo>
                          <a:pt x="330" y="46"/>
                        </a:lnTo>
                        <a:lnTo>
                          <a:pt x="308" y="50"/>
                        </a:lnTo>
                        <a:lnTo>
                          <a:pt x="280" y="54"/>
                        </a:lnTo>
                        <a:lnTo>
                          <a:pt x="250" y="56"/>
                        </a:lnTo>
                        <a:lnTo>
                          <a:pt x="216" y="58"/>
                        </a:lnTo>
                        <a:lnTo>
                          <a:pt x="180" y="58"/>
                        </a:lnTo>
                        <a:lnTo>
                          <a:pt x="144" y="58"/>
                        </a:lnTo>
                        <a:lnTo>
                          <a:pt x="110" y="56"/>
                        </a:lnTo>
                        <a:lnTo>
                          <a:pt x="80" y="54"/>
                        </a:lnTo>
                        <a:lnTo>
                          <a:pt x="54" y="50"/>
                        </a:lnTo>
                        <a:lnTo>
                          <a:pt x="32" y="46"/>
                        </a:lnTo>
                        <a:lnTo>
                          <a:pt x="14" y="40"/>
                        </a:lnTo>
                        <a:lnTo>
                          <a:pt x="4" y="36"/>
                        </a:lnTo>
                        <a:lnTo>
                          <a:pt x="2" y="32"/>
                        </a:lnTo>
                        <a:lnTo>
                          <a:pt x="0" y="30"/>
                        </a:lnTo>
                        <a:lnTo>
                          <a:pt x="2" y="26"/>
                        </a:lnTo>
                        <a:lnTo>
                          <a:pt x="4" y="24"/>
                        </a:lnTo>
                        <a:lnTo>
                          <a:pt x="14" y="18"/>
                        </a:lnTo>
                        <a:lnTo>
                          <a:pt x="32" y="12"/>
                        </a:lnTo>
                        <a:lnTo>
                          <a:pt x="54" y="8"/>
                        </a:lnTo>
                        <a:lnTo>
                          <a:pt x="80" y="4"/>
                        </a:lnTo>
                        <a:lnTo>
                          <a:pt x="110" y="2"/>
                        </a:lnTo>
                        <a:lnTo>
                          <a:pt x="144" y="0"/>
                        </a:lnTo>
                        <a:lnTo>
                          <a:pt x="180" y="0"/>
                        </a:lnTo>
                        <a:lnTo>
                          <a:pt x="216" y="0"/>
                        </a:lnTo>
                        <a:lnTo>
                          <a:pt x="250" y="2"/>
                        </a:lnTo>
                        <a:lnTo>
                          <a:pt x="280" y="4"/>
                        </a:lnTo>
                        <a:lnTo>
                          <a:pt x="308" y="8"/>
                        </a:lnTo>
                        <a:lnTo>
                          <a:pt x="330" y="12"/>
                        </a:lnTo>
                        <a:lnTo>
                          <a:pt x="346" y="18"/>
                        </a:lnTo>
                        <a:lnTo>
                          <a:pt x="356" y="24"/>
                        </a:lnTo>
                        <a:lnTo>
                          <a:pt x="358" y="26"/>
                        </a:lnTo>
                        <a:lnTo>
                          <a:pt x="360" y="30"/>
                        </a:lnTo>
                        <a:close/>
                      </a:path>
                    </a:pathLst>
                  </a:custGeom>
                  <a:solidFill>
                    <a:srgbClr val="9BC2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8" name="Freeform 93"/>
                  <p:cNvSpPr>
                    <a:spLocks/>
                  </p:cNvSpPr>
                  <p:nvPr/>
                </p:nvSpPr>
                <p:spPr bwMode="auto">
                  <a:xfrm>
                    <a:off x="4104" y="594"/>
                    <a:ext cx="340" cy="56"/>
                  </a:xfrm>
                  <a:custGeom>
                    <a:avLst/>
                    <a:gdLst>
                      <a:gd name="T0" fmla="*/ 340 w 340"/>
                      <a:gd name="T1" fmla="*/ 28 h 56"/>
                      <a:gd name="T2" fmla="*/ 340 w 340"/>
                      <a:gd name="T3" fmla="*/ 28 h 56"/>
                      <a:gd name="T4" fmla="*/ 338 w 340"/>
                      <a:gd name="T5" fmla="*/ 30 h 56"/>
                      <a:gd name="T6" fmla="*/ 336 w 340"/>
                      <a:gd name="T7" fmla="*/ 32 h 56"/>
                      <a:gd name="T8" fmla="*/ 326 w 340"/>
                      <a:gd name="T9" fmla="*/ 38 h 56"/>
                      <a:gd name="T10" fmla="*/ 310 w 340"/>
                      <a:gd name="T11" fmla="*/ 42 h 56"/>
                      <a:gd name="T12" fmla="*/ 290 w 340"/>
                      <a:gd name="T13" fmla="*/ 46 h 56"/>
                      <a:gd name="T14" fmla="*/ 264 w 340"/>
                      <a:gd name="T15" fmla="*/ 50 h 56"/>
                      <a:gd name="T16" fmla="*/ 236 w 340"/>
                      <a:gd name="T17" fmla="*/ 52 h 56"/>
                      <a:gd name="T18" fmla="*/ 170 w 340"/>
                      <a:gd name="T19" fmla="*/ 56 h 56"/>
                      <a:gd name="T20" fmla="*/ 170 w 340"/>
                      <a:gd name="T21" fmla="*/ 56 h 56"/>
                      <a:gd name="T22" fmla="*/ 104 w 340"/>
                      <a:gd name="T23" fmla="*/ 52 h 56"/>
                      <a:gd name="T24" fmla="*/ 76 w 340"/>
                      <a:gd name="T25" fmla="*/ 50 h 56"/>
                      <a:gd name="T26" fmla="*/ 50 w 340"/>
                      <a:gd name="T27" fmla="*/ 46 h 56"/>
                      <a:gd name="T28" fmla="*/ 30 w 340"/>
                      <a:gd name="T29" fmla="*/ 42 h 56"/>
                      <a:gd name="T30" fmla="*/ 14 w 340"/>
                      <a:gd name="T31" fmla="*/ 38 h 56"/>
                      <a:gd name="T32" fmla="*/ 4 w 340"/>
                      <a:gd name="T33" fmla="*/ 32 h 56"/>
                      <a:gd name="T34" fmla="*/ 2 w 340"/>
                      <a:gd name="T35" fmla="*/ 30 h 56"/>
                      <a:gd name="T36" fmla="*/ 0 w 340"/>
                      <a:gd name="T37" fmla="*/ 28 h 56"/>
                      <a:gd name="T38" fmla="*/ 0 w 340"/>
                      <a:gd name="T39" fmla="*/ 28 h 56"/>
                      <a:gd name="T40" fmla="*/ 2 w 340"/>
                      <a:gd name="T41" fmla="*/ 24 h 56"/>
                      <a:gd name="T42" fmla="*/ 4 w 340"/>
                      <a:gd name="T43" fmla="*/ 22 h 56"/>
                      <a:gd name="T44" fmla="*/ 14 w 340"/>
                      <a:gd name="T45" fmla="*/ 16 h 56"/>
                      <a:gd name="T46" fmla="*/ 30 w 340"/>
                      <a:gd name="T47" fmla="*/ 12 h 56"/>
                      <a:gd name="T48" fmla="*/ 50 w 340"/>
                      <a:gd name="T49" fmla="*/ 8 h 56"/>
                      <a:gd name="T50" fmla="*/ 76 w 340"/>
                      <a:gd name="T51" fmla="*/ 4 h 56"/>
                      <a:gd name="T52" fmla="*/ 104 w 340"/>
                      <a:gd name="T53" fmla="*/ 2 h 56"/>
                      <a:gd name="T54" fmla="*/ 170 w 340"/>
                      <a:gd name="T55" fmla="*/ 0 h 56"/>
                      <a:gd name="T56" fmla="*/ 170 w 340"/>
                      <a:gd name="T57" fmla="*/ 0 h 56"/>
                      <a:gd name="T58" fmla="*/ 236 w 340"/>
                      <a:gd name="T59" fmla="*/ 2 h 56"/>
                      <a:gd name="T60" fmla="*/ 264 w 340"/>
                      <a:gd name="T61" fmla="*/ 4 h 56"/>
                      <a:gd name="T62" fmla="*/ 290 w 340"/>
                      <a:gd name="T63" fmla="*/ 8 h 56"/>
                      <a:gd name="T64" fmla="*/ 310 w 340"/>
                      <a:gd name="T65" fmla="*/ 12 h 56"/>
                      <a:gd name="T66" fmla="*/ 326 w 340"/>
                      <a:gd name="T67" fmla="*/ 16 h 56"/>
                      <a:gd name="T68" fmla="*/ 336 w 340"/>
                      <a:gd name="T69" fmla="*/ 22 h 56"/>
                      <a:gd name="T70" fmla="*/ 338 w 340"/>
                      <a:gd name="T71" fmla="*/ 24 h 56"/>
                      <a:gd name="T72" fmla="*/ 340 w 340"/>
                      <a:gd name="T73" fmla="*/ 28 h 56"/>
                      <a:gd name="T74" fmla="*/ 340 w 340"/>
                      <a:gd name="T75" fmla="*/ 28 h 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0" h="56">
                        <a:moveTo>
                          <a:pt x="340" y="28"/>
                        </a:moveTo>
                        <a:lnTo>
                          <a:pt x="340" y="28"/>
                        </a:lnTo>
                        <a:lnTo>
                          <a:pt x="338" y="30"/>
                        </a:lnTo>
                        <a:lnTo>
                          <a:pt x="336" y="32"/>
                        </a:lnTo>
                        <a:lnTo>
                          <a:pt x="326" y="38"/>
                        </a:lnTo>
                        <a:lnTo>
                          <a:pt x="310" y="42"/>
                        </a:lnTo>
                        <a:lnTo>
                          <a:pt x="290" y="46"/>
                        </a:lnTo>
                        <a:lnTo>
                          <a:pt x="264" y="50"/>
                        </a:lnTo>
                        <a:lnTo>
                          <a:pt x="236" y="52"/>
                        </a:lnTo>
                        <a:lnTo>
                          <a:pt x="170" y="56"/>
                        </a:lnTo>
                        <a:lnTo>
                          <a:pt x="104" y="52"/>
                        </a:lnTo>
                        <a:lnTo>
                          <a:pt x="76" y="50"/>
                        </a:lnTo>
                        <a:lnTo>
                          <a:pt x="50" y="46"/>
                        </a:lnTo>
                        <a:lnTo>
                          <a:pt x="30" y="42"/>
                        </a:lnTo>
                        <a:lnTo>
                          <a:pt x="14" y="38"/>
                        </a:lnTo>
                        <a:lnTo>
                          <a:pt x="4" y="32"/>
                        </a:lnTo>
                        <a:lnTo>
                          <a:pt x="2" y="30"/>
                        </a:lnTo>
                        <a:lnTo>
                          <a:pt x="0" y="28"/>
                        </a:lnTo>
                        <a:lnTo>
                          <a:pt x="2" y="24"/>
                        </a:lnTo>
                        <a:lnTo>
                          <a:pt x="4" y="22"/>
                        </a:lnTo>
                        <a:lnTo>
                          <a:pt x="14" y="16"/>
                        </a:lnTo>
                        <a:lnTo>
                          <a:pt x="30" y="12"/>
                        </a:lnTo>
                        <a:lnTo>
                          <a:pt x="50" y="8"/>
                        </a:lnTo>
                        <a:lnTo>
                          <a:pt x="76" y="4"/>
                        </a:lnTo>
                        <a:lnTo>
                          <a:pt x="104" y="2"/>
                        </a:lnTo>
                        <a:lnTo>
                          <a:pt x="170" y="0"/>
                        </a:lnTo>
                        <a:lnTo>
                          <a:pt x="236" y="2"/>
                        </a:lnTo>
                        <a:lnTo>
                          <a:pt x="264" y="4"/>
                        </a:lnTo>
                        <a:lnTo>
                          <a:pt x="290" y="8"/>
                        </a:lnTo>
                        <a:lnTo>
                          <a:pt x="310" y="12"/>
                        </a:lnTo>
                        <a:lnTo>
                          <a:pt x="326" y="16"/>
                        </a:lnTo>
                        <a:lnTo>
                          <a:pt x="336" y="22"/>
                        </a:lnTo>
                        <a:lnTo>
                          <a:pt x="338" y="24"/>
                        </a:lnTo>
                        <a:lnTo>
                          <a:pt x="340" y="28"/>
                        </a:lnTo>
                        <a:close/>
                      </a:path>
                    </a:pathLst>
                  </a:custGeom>
                  <a:solidFill>
                    <a:srgbClr val="A0C5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29" name="Freeform 94"/>
                  <p:cNvSpPr>
                    <a:spLocks/>
                  </p:cNvSpPr>
                  <p:nvPr/>
                </p:nvSpPr>
                <p:spPr bwMode="auto">
                  <a:xfrm>
                    <a:off x="4114" y="594"/>
                    <a:ext cx="320" cy="54"/>
                  </a:xfrm>
                  <a:custGeom>
                    <a:avLst/>
                    <a:gdLst>
                      <a:gd name="T0" fmla="*/ 320 w 320"/>
                      <a:gd name="T1" fmla="*/ 28 h 54"/>
                      <a:gd name="T2" fmla="*/ 320 w 320"/>
                      <a:gd name="T3" fmla="*/ 28 h 54"/>
                      <a:gd name="T4" fmla="*/ 318 w 320"/>
                      <a:gd name="T5" fmla="*/ 30 h 54"/>
                      <a:gd name="T6" fmla="*/ 316 w 320"/>
                      <a:gd name="T7" fmla="*/ 32 h 54"/>
                      <a:gd name="T8" fmla="*/ 308 w 320"/>
                      <a:gd name="T9" fmla="*/ 38 h 54"/>
                      <a:gd name="T10" fmla="*/ 292 w 320"/>
                      <a:gd name="T11" fmla="*/ 42 h 54"/>
                      <a:gd name="T12" fmla="*/ 274 w 320"/>
                      <a:gd name="T13" fmla="*/ 46 h 54"/>
                      <a:gd name="T14" fmla="*/ 222 w 320"/>
                      <a:gd name="T15" fmla="*/ 52 h 54"/>
                      <a:gd name="T16" fmla="*/ 160 w 320"/>
                      <a:gd name="T17" fmla="*/ 54 h 54"/>
                      <a:gd name="T18" fmla="*/ 160 w 320"/>
                      <a:gd name="T19" fmla="*/ 54 h 54"/>
                      <a:gd name="T20" fmla="*/ 98 w 320"/>
                      <a:gd name="T21" fmla="*/ 52 h 54"/>
                      <a:gd name="T22" fmla="*/ 48 w 320"/>
                      <a:gd name="T23" fmla="*/ 46 h 54"/>
                      <a:gd name="T24" fmla="*/ 28 w 320"/>
                      <a:gd name="T25" fmla="*/ 42 h 54"/>
                      <a:gd name="T26" fmla="*/ 14 w 320"/>
                      <a:gd name="T27" fmla="*/ 38 h 54"/>
                      <a:gd name="T28" fmla="*/ 4 w 320"/>
                      <a:gd name="T29" fmla="*/ 32 h 54"/>
                      <a:gd name="T30" fmla="*/ 2 w 320"/>
                      <a:gd name="T31" fmla="*/ 30 h 54"/>
                      <a:gd name="T32" fmla="*/ 0 w 320"/>
                      <a:gd name="T33" fmla="*/ 28 h 54"/>
                      <a:gd name="T34" fmla="*/ 0 w 320"/>
                      <a:gd name="T35" fmla="*/ 28 h 54"/>
                      <a:gd name="T36" fmla="*/ 2 w 320"/>
                      <a:gd name="T37" fmla="*/ 24 h 54"/>
                      <a:gd name="T38" fmla="*/ 4 w 320"/>
                      <a:gd name="T39" fmla="*/ 22 h 54"/>
                      <a:gd name="T40" fmla="*/ 14 w 320"/>
                      <a:gd name="T41" fmla="*/ 16 h 54"/>
                      <a:gd name="T42" fmla="*/ 28 w 320"/>
                      <a:gd name="T43" fmla="*/ 12 h 54"/>
                      <a:gd name="T44" fmla="*/ 48 w 320"/>
                      <a:gd name="T45" fmla="*/ 8 h 54"/>
                      <a:gd name="T46" fmla="*/ 98 w 320"/>
                      <a:gd name="T47" fmla="*/ 2 h 54"/>
                      <a:gd name="T48" fmla="*/ 160 w 320"/>
                      <a:gd name="T49" fmla="*/ 0 h 54"/>
                      <a:gd name="T50" fmla="*/ 160 w 320"/>
                      <a:gd name="T51" fmla="*/ 0 h 54"/>
                      <a:gd name="T52" fmla="*/ 222 w 320"/>
                      <a:gd name="T53" fmla="*/ 2 h 54"/>
                      <a:gd name="T54" fmla="*/ 274 w 320"/>
                      <a:gd name="T55" fmla="*/ 8 h 54"/>
                      <a:gd name="T56" fmla="*/ 292 w 320"/>
                      <a:gd name="T57" fmla="*/ 12 h 54"/>
                      <a:gd name="T58" fmla="*/ 308 w 320"/>
                      <a:gd name="T59" fmla="*/ 16 h 54"/>
                      <a:gd name="T60" fmla="*/ 316 w 320"/>
                      <a:gd name="T61" fmla="*/ 22 h 54"/>
                      <a:gd name="T62" fmla="*/ 318 w 320"/>
                      <a:gd name="T63" fmla="*/ 24 h 54"/>
                      <a:gd name="T64" fmla="*/ 320 w 320"/>
                      <a:gd name="T65" fmla="*/ 28 h 54"/>
                      <a:gd name="T66" fmla="*/ 320 w 320"/>
                      <a:gd name="T67" fmla="*/ 28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0" h="54">
                        <a:moveTo>
                          <a:pt x="320" y="28"/>
                        </a:moveTo>
                        <a:lnTo>
                          <a:pt x="320" y="28"/>
                        </a:lnTo>
                        <a:lnTo>
                          <a:pt x="318" y="30"/>
                        </a:lnTo>
                        <a:lnTo>
                          <a:pt x="316" y="32"/>
                        </a:lnTo>
                        <a:lnTo>
                          <a:pt x="308" y="38"/>
                        </a:lnTo>
                        <a:lnTo>
                          <a:pt x="292" y="42"/>
                        </a:lnTo>
                        <a:lnTo>
                          <a:pt x="274" y="46"/>
                        </a:lnTo>
                        <a:lnTo>
                          <a:pt x="222" y="52"/>
                        </a:lnTo>
                        <a:lnTo>
                          <a:pt x="160" y="54"/>
                        </a:lnTo>
                        <a:lnTo>
                          <a:pt x="98" y="52"/>
                        </a:lnTo>
                        <a:lnTo>
                          <a:pt x="48" y="46"/>
                        </a:lnTo>
                        <a:lnTo>
                          <a:pt x="28" y="42"/>
                        </a:lnTo>
                        <a:lnTo>
                          <a:pt x="14" y="38"/>
                        </a:lnTo>
                        <a:lnTo>
                          <a:pt x="4" y="32"/>
                        </a:lnTo>
                        <a:lnTo>
                          <a:pt x="2" y="30"/>
                        </a:lnTo>
                        <a:lnTo>
                          <a:pt x="0" y="28"/>
                        </a:lnTo>
                        <a:lnTo>
                          <a:pt x="2" y="24"/>
                        </a:lnTo>
                        <a:lnTo>
                          <a:pt x="4" y="22"/>
                        </a:lnTo>
                        <a:lnTo>
                          <a:pt x="14" y="16"/>
                        </a:lnTo>
                        <a:lnTo>
                          <a:pt x="28" y="12"/>
                        </a:lnTo>
                        <a:lnTo>
                          <a:pt x="48" y="8"/>
                        </a:lnTo>
                        <a:lnTo>
                          <a:pt x="98" y="2"/>
                        </a:lnTo>
                        <a:lnTo>
                          <a:pt x="160" y="0"/>
                        </a:lnTo>
                        <a:lnTo>
                          <a:pt x="222" y="2"/>
                        </a:lnTo>
                        <a:lnTo>
                          <a:pt x="274" y="8"/>
                        </a:lnTo>
                        <a:lnTo>
                          <a:pt x="292" y="12"/>
                        </a:lnTo>
                        <a:lnTo>
                          <a:pt x="308" y="16"/>
                        </a:lnTo>
                        <a:lnTo>
                          <a:pt x="316" y="22"/>
                        </a:lnTo>
                        <a:lnTo>
                          <a:pt x="318" y="24"/>
                        </a:lnTo>
                        <a:lnTo>
                          <a:pt x="320" y="28"/>
                        </a:lnTo>
                        <a:close/>
                      </a:path>
                    </a:pathLst>
                  </a:custGeom>
                  <a:solidFill>
                    <a:srgbClr val="A6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0" name="Freeform 95"/>
                  <p:cNvSpPr>
                    <a:spLocks/>
                  </p:cNvSpPr>
                  <p:nvPr/>
                </p:nvSpPr>
                <p:spPr bwMode="auto">
                  <a:xfrm>
                    <a:off x="4124" y="596"/>
                    <a:ext cx="300" cy="50"/>
                  </a:xfrm>
                  <a:custGeom>
                    <a:avLst/>
                    <a:gdLst>
                      <a:gd name="T0" fmla="*/ 300 w 300"/>
                      <a:gd name="T1" fmla="*/ 26 h 50"/>
                      <a:gd name="T2" fmla="*/ 300 w 300"/>
                      <a:gd name="T3" fmla="*/ 26 h 50"/>
                      <a:gd name="T4" fmla="*/ 300 w 300"/>
                      <a:gd name="T5" fmla="*/ 28 h 50"/>
                      <a:gd name="T6" fmla="*/ 296 w 300"/>
                      <a:gd name="T7" fmla="*/ 30 h 50"/>
                      <a:gd name="T8" fmla="*/ 288 w 300"/>
                      <a:gd name="T9" fmla="*/ 34 h 50"/>
                      <a:gd name="T10" fmla="*/ 274 w 300"/>
                      <a:gd name="T11" fmla="*/ 38 h 50"/>
                      <a:gd name="T12" fmla="*/ 256 w 300"/>
                      <a:gd name="T13" fmla="*/ 42 h 50"/>
                      <a:gd name="T14" fmla="*/ 208 w 300"/>
                      <a:gd name="T15" fmla="*/ 48 h 50"/>
                      <a:gd name="T16" fmla="*/ 150 w 300"/>
                      <a:gd name="T17" fmla="*/ 50 h 50"/>
                      <a:gd name="T18" fmla="*/ 150 w 300"/>
                      <a:gd name="T19" fmla="*/ 50 h 50"/>
                      <a:gd name="T20" fmla="*/ 92 w 300"/>
                      <a:gd name="T21" fmla="*/ 48 h 50"/>
                      <a:gd name="T22" fmla="*/ 44 w 300"/>
                      <a:gd name="T23" fmla="*/ 42 h 50"/>
                      <a:gd name="T24" fmla="*/ 26 w 300"/>
                      <a:gd name="T25" fmla="*/ 38 h 50"/>
                      <a:gd name="T26" fmla="*/ 12 w 300"/>
                      <a:gd name="T27" fmla="*/ 34 h 50"/>
                      <a:gd name="T28" fmla="*/ 4 w 300"/>
                      <a:gd name="T29" fmla="*/ 30 h 50"/>
                      <a:gd name="T30" fmla="*/ 2 w 300"/>
                      <a:gd name="T31" fmla="*/ 28 h 50"/>
                      <a:gd name="T32" fmla="*/ 0 w 300"/>
                      <a:gd name="T33" fmla="*/ 26 h 50"/>
                      <a:gd name="T34" fmla="*/ 0 w 300"/>
                      <a:gd name="T35" fmla="*/ 26 h 50"/>
                      <a:gd name="T36" fmla="*/ 2 w 300"/>
                      <a:gd name="T37" fmla="*/ 22 h 50"/>
                      <a:gd name="T38" fmla="*/ 4 w 300"/>
                      <a:gd name="T39" fmla="*/ 20 h 50"/>
                      <a:gd name="T40" fmla="*/ 12 w 300"/>
                      <a:gd name="T41" fmla="*/ 16 h 50"/>
                      <a:gd name="T42" fmla="*/ 26 w 300"/>
                      <a:gd name="T43" fmla="*/ 12 h 50"/>
                      <a:gd name="T44" fmla="*/ 44 w 300"/>
                      <a:gd name="T45" fmla="*/ 8 h 50"/>
                      <a:gd name="T46" fmla="*/ 92 w 300"/>
                      <a:gd name="T47" fmla="*/ 2 h 50"/>
                      <a:gd name="T48" fmla="*/ 150 w 300"/>
                      <a:gd name="T49" fmla="*/ 0 h 50"/>
                      <a:gd name="T50" fmla="*/ 150 w 300"/>
                      <a:gd name="T51" fmla="*/ 0 h 50"/>
                      <a:gd name="T52" fmla="*/ 208 w 300"/>
                      <a:gd name="T53" fmla="*/ 2 h 50"/>
                      <a:gd name="T54" fmla="*/ 256 w 300"/>
                      <a:gd name="T55" fmla="*/ 8 h 50"/>
                      <a:gd name="T56" fmla="*/ 274 w 300"/>
                      <a:gd name="T57" fmla="*/ 12 h 50"/>
                      <a:gd name="T58" fmla="*/ 288 w 300"/>
                      <a:gd name="T59" fmla="*/ 16 h 50"/>
                      <a:gd name="T60" fmla="*/ 296 w 300"/>
                      <a:gd name="T61" fmla="*/ 20 h 50"/>
                      <a:gd name="T62" fmla="*/ 300 w 300"/>
                      <a:gd name="T63" fmla="*/ 22 h 50"/>
                      <a:gd name="T64" fmla="*/ 300 w 300"/>
                      <a:gd name="T65" fmla="*/ 26 h 50"/>
                      <a:gd name="T66" fmla="*/ 300 w 300"/>
                      <a:gd name="T67" fmla="*/ 26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50">
                        <a:moveTo>
                          <a:pt x="300" y="26"/>
                        </a:moveTo>
                        <a:lnTo>
                          <a:pt x="300" y="26"/>
                        </a:lnTo>
                        <a:lnTo>
                          <a:pt x="300" y="28"/>
                        </a:lnTo>
                        <a:lnTo>
                          <a:pt x="296" y="30"/>
                        </a:lnTo>
                        <a:lnTo>
                          <a:pt x="288" y="34"/>
                        </a:lnTo>
                        <a:lnTo>
                          <a:pt x="274" y="38"/>
                        </a:lnTo>
                        <a:lnTo>
                          <a:pt x="256" y="42"/>
                        </a:lnTo>
                        <a:lnTo>
                          <a:pt x="208" y="48"/>
                        </a:lnTo>
                        <a:lnTo>
                          <a:pt x="150" y="50"/>
                        </a:lnTo>
                        <a:lnTo>
                          <a:pt x="92" y="48"/>
                        </a:lnTo>
                        <a:lnTo>
                          <a:pt x="44" y="42"/>
                        </a:lnTo>
                        <a:lnTo>
                          <a:pt x="26" y="38"/>
                        </a:lnTo>
                        <a:lnTo>
                          <a:pt x="12" y="34"/>
                        </a:lnTo>
                        <a:lnTo>
                          <a:pt x="4" y="30"/>
                        </a:lnTo>
                        <a:lnTo>
                          <a:pt x="2" y="28"/>
                        </a:lnTo>
                        <a:lnTo>
                          <a:pt x="0" y="26"/>
                        </a:lnTo>
                        <a:lnTo>
                          <a:pt x="2" y="22"/>
                        </a:lnTo>
                        <a:lnTo>
                          <a:pt x="4" y="20"/>
                        </a:lnTo>
                        <a:lnTo>
                          <a:pt x="12" y="16"/>
                        </a:lnTo>
                        <a:lnTo>
                          <a:pt x="26" y="12"/>
                        </a:lnTo>
                        <a:lnTo>
                          <a:pt x="44" y="8"/>
                        </a:lnTo>
                        <a:lnTo>
                          <a:pt x="92" y="2"/>
                        </a:lnTo>
                        <a:lnTo>
                          <a:pt x="150" y="0"/>
                        </a:lnTo>
                        <a:lnTo>
                          <a:pt x="208" y="2"/>
                        </a:lnTo>
                        <a:lnTo>
                          <a:pt x="256" y="8"/>
                        </a:lnTo>
                        <a:lnTo>
                          <a:pt x="274" y="12"/>
                        </a:lnTo>
                        <a:lnTo>
                          <a:pt x="288" y="16"/>
                        </a:lnTo>
                        <a:lnTo>
                          <a:pt x="296" y="20"/>
                        </a:lnTo>
                        <a:lnTo>
                          <a:pt x="300" y="22"/>
                        </a:lnTo>
                        <a:lnTo>
                          <a:pt x="300" y="26"/>
                        </a:lnTo>
                        <a:close/>
                      </a:path>
                    </a:pathLst>
                  </a:custGeom>
                  <a:solidFill>
                    <a:srgbClr val="AB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1" name="Freeform 96"/>
                  <p:cNvSpPr>
                    <a:spLocks/>
                  </p:cNvSpPr>
                  <p:nvPr/>
                </p:nvSpPr>
                <p:spPr bwMode="auto">
                  <a:xfrm>
                    <a:off x="4134" y="598"/>
                    <a:ext cx="280" cy="46"/>
                  </a:xfrm>
                  <a:custGeom>
                    <a:avLst/>
                    <a:gdLst>
                      <a:gd name="T0" fmla="*/ 280 w 280"/>
                      <a:gd name="T1" fmla="*/ 24 h 46"/>
                      <a:gd name="T2" fmla="*/ 280 w 280"/>
                      <a:gd name="T3" fmla="*/ 24 h 46"/>
                      <a:gd name="T4" fmla="*/ 280 w 280"/>
                      <a:gd name="T5" fmla="*/ 26 h 46"/>
                      <a:gd name="T6" fmla="*/ 276 w 280"/>
                      <a:gd name="T7" fmla="*/ 28 h 46"/>
                      <a:gd name="T8" fmla="*/ 268 w 280"/>
                      <a:gd name="T9" fmla="*/ 32 h 46"/>
                      <a:gd name="T10" fmla="*/ 256 w 280"/>
                      <a:gd name="T11" fmla="*/ 36 h 46"/>
                      <a:gd name="T12" fmla="*/ 238 w 280"/>
                      <a:gd name="T13" fmla="*/ 40 h 46"/>
                      <a:gd name="T14" fmla="*/ 194 w 280"/>
                      <a:gd name="T15" fmla="*/ 44 h 46"/>
                      <a:gd name="T16" fmla="*/ 140 w 280"/>
                      <a:gd name="T17" fmla="*/ 46 h 46"/>
                      <a:gd name="T18" fmla="*/ 140 w 280"/>
                      <a:gd name="T19" fmla="*/ 46 h 46"/>
                      <a:gd name="T20" fmla="*/ 86 w 280"/>
                      <a:gd name="T21" fmla="*/ 44 h 46"/>
                      <a:gd name="T22" fmla="*/ 42 w 280"/>
                      <a:gd name="T23" fmla="*/ 40 h 46"/>
                      <a:gd name="T24" fmla="*/ 24 w 280"/>
                      <a:gd name="T25" fmla="*/ 36 h 46"/>
                      <a:gd name="T26" fmla="*/ 12 w 280"/>
                      <a:gd name="T27" fmla="*/ 32 h 46"/>
                      <a:gd name="T28" fmla="*/ 4 w 280"/>
                      <a:gd name="T29" fmla="*/ 28 h 46"/>
                      <a:gd name="T30" fmla="*/ 2 w 280"/>
                      <a:gd name="T31" fmla="*/ 26 h 46"/>
                      <a:gd name="T32" fmla="*/ 0 w 280"/>
                      <a:gd name="T33" fmla="*/ 24 h 46"/>
                      <a:gd name="T34" fmla="*/ 0 w 280"/>
                      <a:gd name="T35" fmla="*/ 24 h 46"/>
                      <a:gd name="T36" fmla="*/ 2 w 280"/>
                      <a:gd name="T37" fmla="*/ 20 h 46"/>
                      <a:gd name="T38" fmla="*/ 4 w 280"/>
                      <a:gd name="T39" fmla="*/ 18 h 46"/>
                      <a:gd name="T40" fmla="*/ 12 w 280"/>
                      <a:gd name="T41" fmla="*/ 14 h 46"/>
                      <a:gd name="T42" fmla="*/ 24 w 280"/>
                      <a:gd name="T43" fmla="*/ 10 h 46"/>
                      <a:gd name="T44" fmla="*/ 42 w 280"/>
                      <a:gd name="T45" fmla="*/ 6 h 46"/>
                      <a:gd name="T46" fmla="*/ 86 w 280"/>
                      <a:gd name="T47" fmla="*/ 2 h 46"/>
                      <a:gd name="T48" fmla="*/ 140 w 280"/>
                      <a:gd name="T49" fmla="*/ 0 h 46"/>
                      <a:gd name="T50" fmla="*/ 140 w 280"/>
                      <a:gd name="T51" fmla="*/ 0 h 46"/>
                      <a:gd name="T52" fmla="*/ 194 w 280"/>
                      <a:gd name="T53" fmla="*/ 2 h 46"/>
                      <a:gd name="T54" fmla="*/ 238 w 280"/>
                      <a:gd name="T55" fmla="*/ 6 h 46"/>
                      <a:gd name="T56" fmla="*/ 256 w 280"/>
                      <a:gd name="T57" fmla="*/ 10 h 46"/>
                      <a:gd name="T58" fmla="*/ 268 w 280"/>
                      <a:gd name="T59" fmla="*/ 14 h 46"/>
                      <a:gd name="T60" fmla="*/ 276 w 280"/>
                      <a:gd name="T61" fmla="*/ 18 h 46"/>
                      <a:gd name="T62" fmla="*/ 280 w 280"/>
                      <a:gd name="T63" fmla="*/ 20 h 46"/>
                      <a:gd name="T64" fmla="*/ 280 w 280"/>
                      <a:gd name="T65" fmla="*/ 24 h 46"/>
                      <a:gd name="T66" fmla="*/ 280 w 280"/>
                      <a:gd name="T67" fmla="*/ 24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0" h="46">
                        <a:moveTo>
                          <a:pt x="280" y="24"/>
                        </a:moveTo>
                        <a:lnTo>
                          <a:pt x="280" y="24"/>
                        </a:lnTo>
                        <a:lnTo>
                          <a:pt x="280" y="26"/>
                        </a:lnTo>
                        <a:lnTo>
                          <a:pt x="276" y="28"/>
                        </a:lnTo>
                        <a:lnTo>
                          <a:pt x="268" y="32"/>
                        </a:lnTo>
                        <a:lnTo>
                          <a:pt x="256" y="36"/>
                        </a:lnTo>
                        <a:lnTo>
                          <a:pt x="238" y="40"/>
                        </a:lnTo>
                        <a:lnTo>
                          <a:pt x="194" y="44"/>
                        </a:lnTo>
                        <a:lnTo>
                          <a:pt x="140" y="46"/>
                        </a:lnTo>
                        <a:lnTo>
                          <a:pt x="86" y="44"/>
                        </a:lnTo>
                        <a:lnTo>
                          <a:pt x="42" y="40"/>
                        </a:lnTo>
                        <a:lnTo>
                          <a:pt x="24" y="36"/>
                        </a:lnTo>
                        <a:lnTo>
                          <a:pt x="12" y="32"/>
                        </a:lnTo>
                        <a:lnTo>
                          <a:pt x="4" y="28"/>
                        </a:lnTo>
                        <a:lnTo>
                          <a:pt x="2" y="26"/>
                        </a:lnTo>
                        <a:lnTo>
                          <a:pt x="0" y="24"/>
                        </a:lnTo>
                        <a:lnTo>
                          <a:pt x="2" y="20"/>
                        </a:lnTo>
                        <a:lnTo>
                          <a:pt x="4" y="18"/>
                        </a:lnTo>
                        <a:lnTo>
                          <a:pt x="12" y="14"/>
                        </a:lnTo>
                        <a:lnTo>
                          <a:pt x="24" y="10"/>
                        </a:lnTo>
                        <a:lnTo>
                          <a:pt x="42" y="6"/>
                        </a:lnTo>
                        <a:lnTo>
                          <a:pt x="86" y="2"/>
                        </a:lnTo>
                        <a:lnTo>
                          <a:pt x="140" y="0"/>
                        </a:lnTo>
                        <a:lnTo>
                          <a:pt x="194" y="2"/>
                        </a:lnTo>
                        <a:lnTo>
                          <a:pt x="238" y="6"/>
                        </a:lnTo>
                        <a:lnTo>
                          <a:pt x="256" y="10"/>
                        </a:lnTo>
                        <a:lnTo>
                          <a:pt x="268" y="14"/>
                        </a:lnTo>
                        <a:lnTo>
                          <a:pt x="276" y="18"/>
                        </a:lnTo>
                        <a:lnTo>
                          <a:pt x="280" y="20"/>
                        </a:lnTo>
                        <a:lnTo>
                          <a:pt x="280" y="24"/>
                        </a:lnTo>
                        <a:close/>
                      </a:path>
                    </a:pathLst>
                  </a:custGeom>
                  <a:solidFill>
                    <a:srgbClr val="B1C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2" name="Freeform 97"/>
                  <p:cNvSpPr>
                    <a:spLocks/>
                  </p:cNvSpPr>
                  <p:nvPr/>
                </p:nvSpPr>
                <p:spPr bwMode="auto">
                  <a:xfrm>
                    <a:off x="4144" y="600"/>
                    <a:ext cx="260" cy="42"/>
                  </a:xfrm>
                  <a:custGeom>
                    <a:avLst/>
                    <a:gdLst>
                      <a:gd name="T0" fmla="*/ 260 w 260"/>
                      <a:gd name="T1" fmla="*/ 22 h 42"/>
                      <a:gd name="T2" fmla="*/ 260 w 260"/>
                      <a:gd name="T3" fmla="*/ 22 h 42"/>
                      <a:gd name="T4" fmla="*/ 258 w 260"/>
                      <a:gd name="T5" fmla="*/ 26 h 42"/>
                      <a:gd name="T6" fmla="*/ 250 w 260"/>
                      <a:gd name="T7" fmla="*/ 30 h 42"/>
                      <a:gd name="T8" fmla="*/ 238 w 260"/>
                      <a:gd name="T9" fmla="*/ 34 h 42"/>
                      <a:gd name="T10" fmla="*/ 222 w 260"/>
                      <a:gd name="T11" fmla="*/ 36 h 42"/>
                      <a:gd name="T12" fmla="*/ 180 w 260"/>
                      <a:gd name="T13" fmla="*/ 40 h 42"/>
                      <a:gd name="T14" fmla="*/ 130 w 260"/>
                      <a:gd name="T15" fmla="*/ 42 h 42"/>
                      <a:gd name="T16" fmla="*/ 130 w 260"/>
                      <a:gd name="T17" fmla="*/ 42 h 42"/>
                      <a:gd name="T18" fmla="*/ 80 w 260"/>
                      <a:gd name="T19" fmla="*/ 40 h 42"/>
                      <a:gd name="T20" fmla="*/ 38 w 260"/>
                      <a:gd name="T21" fmla="*/ 36 h 42"/>
                      <a:gd name="T22" fmla="*/ 22 w 260"/>
                      <a:gd name="T23" fmla="*/ 34 h 42"/>
                      <a:gd name="T24" fmla="*/ 10 w 260"/>
                      <a:gd name="T25" fmla="*/ 30 h 42"/>
                      <a:gd name="T26" fmla="*/ 4 w 260"/>
                      <a:gd name="T27" fmla="*/ 26 h 42"/>
                      <a:gd name="T28" fmla="*/ 0 w 260"/>
                      <a:gd name="T29" fmla="*/ 22 h 42"/>
                      <a:gd name="T30" fmla="*/ 0 w 260"/>
                      <a:gd name="T31" fmla="*/ 22 h 42"/>
                      <a:gd name="T32" fmla="*/ 4 w 260"/>
                      <a:gd name="T33" fmla="*/ 16 h 42"/>
                      <a:gd name="T34" fmla="*/ 10 w 260"/>
                      <a:gd name="T35" fmla="*/ 12 h 42"/>
                      <a:gd name="T36" fmla="*/ 22 w 260"/>
                      <a:gd name="T37" fmla="*/ 10 h 42"/>
                      <a:gd name="T38" fmla="*/ 38 w 260"/>
                      <a:gd name="T39" fmla="*/ 6 h 42"/>
                      <a:gd name="T40" fmla="*/ 80 w 260"/>
                      <a:gd name="T41" fmla="*/ 2 h 42"/>
                      <a:gd name="T42" fmla="*/ 130 w 260"/>
                      <a:gd name="T43" fmla="*/ 0 h 42"/>
                      <a:gd name="T44" fmla="*/ 130 w 260"/>
                      <a:gd name="T45" fmla="*/ 0 h 42"/>
                      <a:gd name="T46" fmla="*/ 180 w 260"/>
                      <a:gd name="T47" fmla="*/ 2 h 42"/>
                      <a:gd name="T48" fmla="*/ 222 w 260"/>
                      <a:gd name="T49" fmla="*/ 6 h 42"/>
                      <a:gd name="T50" fmla="*/ 238 w 260"/>
                      <a:gd name="T51" fmla="*/ 10 h 42"/>
                      <a:gd name="T52" fmla="*/ 250 w 260"/>
                      <a:gd name="T53" fmla="*/ 12 h 42"/>
                      <a:gd name="T54" fmla="*/ 258 w 260"/>
                      <a:gd name="T55" fmla="*/ 16 h 42"/>
                      <a:gd name="T56" fmla="*/ 260 w 260"/>
                      <a:gd name="T57" fmla="*/ 22 h 42"/>
                      <a:gd name="T58" fmla="*/ 260 w 260"/>
                      <a:gd name="T59" fmla="*/ 22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0" h="42">
                        <a:moveTo>
                          <a:pt x="260" y="22"/>
                        </a:moveTo>
                        <a:lnTo>
                          <a:pt x="260" y="22"/>
                        </a:lnTo>
                        <a:lnTo>
                          <a:pt x="258" y="26"/>
                        </a:lnTo>
                        <a:lnTo>
                          <a:pt x="250" y="30"/>
                        </a:lnTo>
                        <a:lnTo>
                          <a:pt x="238" y="34"/>
                        </a:lnTo>
                        <a:lnTo>
                          <a:pt x="222" y="36"/>
                        </a:lnTo>
                        <a:lnTo>
                          <a:pt x="180" y="40"/>
                        </a:lnTo>
                        <a:lnTo>
                          <a:pt x="130" y="42"/>
                        </a:lnTo>
                        <a:lnTo>
                          <a:pt x="80" y="40"/>
                        </a:lnTo>
                        <a:lnTo>
                          <a:pt x="38" y="36"/>
                        </a:lnTo>
                        <a:lnTo>
                          <a:pt x="22" y="34"/>
                        </a:lnTo>
                        <a:lnTo>
                          <a:pt x="10" y="30"/>
                        </a:lnTo>
                        <a:lnTo>
                          <a:pt x="4" y="26"/>
                        </a:lnTo>
                        <a:lnTo>
                          <a:pt x="0" y="22"/>
                        </a:lnTo>
                        <a:lnTo>
                          <a:pt x="4" y="16"/>
                        </a:lnTo>
                        <a:lnTo>
                          <a:pt x="10" y="12"/>
                        </a:lnTo>
                        <a:lnTo>
                          <a:pt x="22" y="10"/>
                        </a:lnTo>
                        <a:lnTo>
                          <a:pt x="38" y="6"/>
                        </a:lnTo>
                        <a:lnTo>
                          <a:pt x="80" y="2"/>
                        </a:lnTo>
                        <a:lnTo>
                          <a:pt x="130" y="0"/>
                        </a:lnTo>
                        <a:lnTo>
                          <a:pt x="180" y="2"/>
                        </a:lnTo>
                        <a:lnTo>
                          <a:pt x="222" y="6"/>
                        </a:lnTo>
                        <a:lnTo>
                          <a:pt x="238" y="10"/>
                        </a:lnTo>
                        <a:lnTo>
                          <a:pt x="250" y="12"/>
                        </a:lnTo>
                        <a:lnTo>
                          <a:pt x="258" y="16"/>
                        </a:lnTo>
                        <a:lnTo>
                          <a:pt x="260" y="22"/>
                        </a:lnTo>
                        <a:close/>
                      </a:path>
                    </a:pathLst>
                  </a:custGeom>
                  <a:solidFill>
                    <a:srgbClr val="B6D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3" name="Freeform 98"/>
                  <p:cNvSpPr>
                    <a:spLocks/>
                  </p:cNvSpPr>
                  <p:nvPr/>
                </p:nvSpPr>
                <p:spPr bwMode="auto">
                  <a:xfrm>
                    <a:off x="4154" y="602"/>
                    <a:ext cx="240" cy="38"/>
                  </a:xfrm>
                  <a:custGeom>
                    <a:avLst/>
                    <a:gdLst>
                      <a:gd name="T0" fmla="*/ 240 w 240"/>
                      <a:gd name="T1" fmla="*/ 20 h 38"/>
                      <a:gd name="T2" fmla="*/ 240 w 240"/>
                      <a:gd name="T3" fmla="*/ 20 h 38"/>
                      <a:gd name="T4" fmla="*/ 238 w 240"/>
                      <a:gd name="T5" fmla="*/ 24 h 38"/>
                      <a:gd name="T6" fmla="*/ 230 w 240"/>
                      <a:gd name="T7" fmla="*/ 26 h 38"/>
                      <a:gd name="T8" fmla="*/ 220 w 240"/>
                      <a:gd name="T9" fmla="*/ 30 h 38"/>
                      <a:gd name="T10" fmla="*/ 204 w 240"/>
                      <a:gd name="T11" fmla="*/ 34 h 38"/>
                      <a:gd name="T12" fmla="*/ 166 w 240"/>
                      <a:gd name="T13" fmla="*/ 38 h 38"/>
                      <a:gd name="T14" fmla="*/ 120 w 240"/>
                      <a:gd name="T15" fmla="*/ 38 h 38"/>
                      <a:gd name="T16" fmla="*/ 120 w 240"/>
                      <a:gd name="T17" fmla="*/ 38 h 38"/>
                      <a:gd name="T18" fmla="*/ 74 w 240"/>
                      <a:gd name="T19" fmla="*/ 38 h 38"/>
                      <a:gd name="T20" fmla="*/ 36 w 240"/>
                      <a:gd name="T21" fmla="*/ 34 h 38"/>
                      <a:gd name="T22" fmla="*/ 20 w 240"/>
                      <a:gd name="T23" fmla="*/ 30 h 38"/>
                      <a:gd name="T24" fmla="*/ 10 w 240"/>
                      <a:gd name="T25" fmla="*/ 26 h 38"/>
                      <a:gd name="T26" fmla="*/ 2 w 240"/>
                      <a:gd name="T27" fmla="*/ 24 h 38"/>
                      <a:gd name="T28" fmla="*/ 0 w 240"/>
                      <a:gd name="T29" fmla="*/ 20 h 38"/>
                      <a:gd name="T30" fmla="*/ 0 w 240"/>
                      <a:gd name="T31" fmla="*/ 20 h 38"/>
                      <a:gd name="T32" fmla="*/ 2 w 240"/>
                      <a:gd name="T33" fmla="*/ 16 h 38"/>
                      <a:gd name="T34" fmla="*/ 10 w 240"/>
                      <a:gd name="T35" fmla="*/ 12 h 38"/>
                      <a:gd name="T36" fmla="*/ 20 w 240"/>
                      <a:gd name="T37" fmla="*/ 8 h 38"/>
                      <a:gd name="T38" fmla="*/ 36 w 240"/>
                      <a:gd name="T39" fmla="*/ 6 h 38"/>
                      <a:gd name="T40" fmla="*/ 74 w 240"/>
                      <a:gd name="T41" fmla="*/ 0 h 38"/>
                      <a:gd name="T42" fmla="*/ 120 w 240"/>
                      <a:gd name="T43" fmla="*/ 0 h 38"/>
                      <a:gd name="T44" fmla="*/ 120 w 240"/>
                      <a:gd name="T45" fmla="*/ 0 h 38"/>
                      <a:gd name="T46" fmla="*/ 166 w 240"/>
                      <a:gd name="T47" fmla="*/ 0 h 38"/>
                      <a:gd name="T48" fmla="*/ 204 w 240"/>
                      <a:gd name="T49" fmla="*/ 6 h 38"/>
                      <a:gd name="T50" fmla="*/ 220 w 240"/>
                      <a:gd name="T51" fmla="*/ 8 h 38"/>
                      <a:gd name="T52" fmla="*/ 230 w 240"/>
                      <a:gd name="T53" fmla="*/ 12 h 38"/>
                      <a:gd name="T54" fmla="*/ 238 w 240"/>
                      <a:gd name="T55" fmla="*/ 16 h 38"/>
                      <a:gd name="T56" fmla="*/ 240 w 240"/>
                      <a:gd name="T57" fmla="*/ 20 h 38"/>
                      <a:gd name="T58" fmla="*/ 240 w 240"/>
                      <a:gd name="T59" fmla="*/ 2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0" h="38">
                        <a:moveTo>
                          <a:pt x="240" y="20"/>
                        </a:moveTo>
                        <a:lnTo>
                          <a:pt x="240" y="20"/>
                        </a:lnTo>
                        <a:lnTo>
                          <a:pt x="238" y="24"/>
                        </a:lnTo>
                        <a:lnTo>
                          <a:pt x="230" y="26"/>
                        </a:lnTo>
                        <a:lnTo>
                          <a:pt x="220" y="30"/>
                        </a:lnTo>
                        <a:lnTo>
                          <a:pt x="204" y="34"/>
                        </a:lnTo>
                        <a:lnTo>
                          <a:pt x="166" y="38"/>
                        </a:lnTo>
                        <a:lnTo>
                          <a:pt x="120" y="38"/>
                        </a:lnTo>
                        <a:lnTo>
                          <a:pt x="74" y="38"/>
                        </a:lnTo>
                        <a:lnTo>
                          <a:pt x="36" y="34"/>
                        </a:lnTo>
                        <a:lnTo>
                          <a:pt x="20" y="30"/>
                        </a:lnTo>
                        <a:lnTo>
                          <a:pt x="10" y="26"/>
                        </a:lnTo>
                        <a:lnTo>
                          <a:pt x="2" y="24"/>
                        </a:lnTo>
                        <a:lnTo>
                          <a:pt x="0" y="20"/>
                        </a:lnTo>
                        <a:lnTo>
                          <a:pt x="2" y="16"/>
                        </a:lnTo>
                        <a:lnTo>
                          <a:pt x="10" y="12"/>
                        </a:lnTo>
                        <a:lnTo>
                          <a:pt x="20" y="8"/>
                        </a:lnTo>
                        <a:lnTo>
                          <a:pt x="36" y="6"/>
                        </a:lnTo>
                        <a:lnTo>
                          <a:pt x="74" y="0"/>
                        </a:lnTo>
                        <a:lnTo>
                          <a:pt x="120" y="0"/>
                        </a:lnTo>
                        <a:lnTo>
                          <a:pt x="166" y="0"/>
                        </a:lnTo>
                        <a:lnTo>
                          <a:pt x="204" y="6"/>
                        </a:lnTo>
                        <a:lnTo>
                          <a:pt x="220" y="8"/>
                        </a:lnTo>
                        <a:lnTo>
                          <a:pt x="230" y="12"/>
                        </a:lnTo>
                        <a:lnTo>
                          <a:pt x="238" y="16"/>
                        </a:lnTo>
                        <a:lnTo>
                          <a:pt x="240" y="20"/>
                        </a:lnTo>
                        <a:close/>
                      </a:path>
                    </a:pathLst>
                  </a:custGeom>
                  <a:solidFill>
                    <a:srgbClr val="BCD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4" name="Freeform 99"/>
                  <p:cNvSpPr>
                    <a:spLocks/>
                  </p:cNvSpPr>
                  <p:nvPr/>
                </p:nvSpPr>
                <p:spPr bwMode="auto">
                  <a:xfrm>
                    <a:off x="4164" y="604"/>
                    <a:ext cx="220" cy="36"/>
                  </a:xfrm>
                  <a:custGeom>
                    <a:avLst/>
                    <a:gdLst>
                      <a:gd name="T0" fmla="*/ 220 w 220"/>
                      <a:gd name="T1" fmla="*/ 18 h 36"/>
                      <a:gd name="T2" fmla="*/ 220 w 220"/>
                      <a:gd name="T3" fmla="*/ 18 h 36"/>
                      <a:gd name="T4" fmla="*/ 218 w 220"/>
                      <a:gd name="T5" fmla="*/ 20 h 36"/>
                      <a:gd name="T6" fmla="*/ 212 w 220"/>
                      <a:gd name="T7" fmla="*/ 24 h 36"/>
                      <a:gd name="T8" fmla="*/ 188 w 220"/>
                      <a:gd name="T9" fmla="*/ 30 h 36"/>
                      <a:gd name="T10" fmla="*/ 152 w 220"/>
                      <a:gd name="T11" fmla="*/ 34 h 36"/>
                      <a:gd name="T12" fmla="*/ 110 w 220"/>
                      <a:gd name="T13" fmla="*/ 36 h 36"/>
                      <a:gd name="T14" fmla="*/ 110 w 220"/>
                      <a:gd name="T15" fmla="*/ 36 h 36"/>
                      <a:gd name="T16" fmla="*/ 68 w 220"/>
                      <a:gd name="T17" fmla="*/ 34 h 36"/>
                      <a:gd name="T18" fmla="*/ 32 w 220"/>
                      <a:gd name="T19" fmla="*/ 30 h 36"/>
                      <a:gd name="T20" fmla="*/ 10 w 220"/>
                      <a:gd name="T21" fmla="*/ 24 h 36"/>
                      <a:gd name="T22" fmla="*/ 2 w 220"/>
                      <a:gd name="T23" fmla="*/ 20 h 36"/>
                      <a:gd name="T24" fmla="*/ 0 w 220"/>
                      <a:gd name="T25" fmla="*/ 18 h 36"/>
                      <a:gd name="T26" fmla="*/ 0 w 220"/>
                      <a:gd name="T27" fmla="*/ 18 h 36"/>
                      <a:gd name="T28" fmla="*/ 2 w 220"/>
                      <a:gd name="T29" fmla="*/ 14 h 36"/>
                      <a:gd name="T30" fmla="*/ 10 w 220"/>
                      <a:gd name="T31" fmla="*/ 10 h 36"/>
                      <a:gd name="T32" fmla="*/ 32 w 220"/>
                      <a:gd name="T33" fmla="*/ 4 h 36"/>
                      <a:gd name="T34" fmla="*/ 68 w 220"/>
                      <a:gd name="T35" fmla="*/ 0 h 36"/>
                      <a:gd name="T36" fmla="*/ 110 w 220"/>
                      <a:gd name="T37" fmla="*/ 0 h 36"/>
                      <a:gd name="T38" fmla="*/ 110 w 220"/>
                      <a:gd name="T39" fmla="*/ 0 h 36"/>
                      <a:gd name="T40" fmla="*/ 152 w 220"/>
                      <a:gd name="T41" fmla="*/ 0 h 36"/>
                      <a:gd name="T42" fmla="*/ 188 w 220"/>
                      <a:gd name="T43" fmla="*/ 4 h 36"/>
                      <a:gd name="T44" fmla="*/ 212 w 220"/>
                      <a:gd name="T45" fmla="*/ 10 h 36"/>
                      <a:gd name="T46" fmla="*/ 218 w 220"/>
                      <a:gd name="T47" fmla="*/ 14 h 36"/>
                      <a:gd name="T48" fmla="*/ 220 w 220"/>
                      <a:gd name="T49" fmla="*/ 18 h 36"/>
                      <a:gd name="T50" fmla="*/ 220 w 220"/>
                      <a:gd name="T51" fmla="*/ 18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0" h="36">
                        <a:moveTo>
                          <a:pt x="220" y="18"/>
                        </a:moveTo>
                        <a:lnTo>
                          <a:pt x="220" y="18"/>
                        </a:lnTo>
                        <a:lnTo>
                          <a:pt x="218" y="20"/>
                        </a:lnTo>
                        <a:lnTo>
                          <a:pt x="212" y="24"/>
                        </a:lnTo>
                        <a:lnTo>
                          <a:pt x="188" y="30"/>
                        </a:lnTo>
                        <a:lnTo>
                          <a:pt x="152" y="34"/>
                        </a:lnTo>
                        <a:lnTo>
                          <a:pt x="110" y="36"/>
                        </a:lnTo>
                        <a:lnTo>
                          <a:pt x="68" y="34"/>
                        </a:lnTo>
                        <a:lnTo>
                          <a:pt x="32" y="30"/>
                        </a:lnTo>
                        <a:lnTo>
                          <a:pt x="10" y="24"/>
                        </a:lnTo>
                        <a:lnTo>
                          <a:pt x="2" y="20"/>
                        </a:lnTo>
                        <a:lnTo>
                          <a:pt x="0" y="18"/>
                        </a:lnTo>
                        <a:lnTo>
                          <a:pt x="2" y="14"/>
                        </a:lnTo>
                        <a:lnTo>
                          <a:pt x="10" y="10"/>
                        </a:lnTo>
                        <a:lnTo>
                          <a:pt x="32" y="4"/>
                        </a:lnTo>
                        <a:lnTo>
                          <a:pt x="68" y="0"/>
                        </a:lnTo>
                        <a:lnTo>
                          <a:pt x="110" y="0"/>
                        </a:lnTo>
                        <a:lnTo>
                          <a:pt x="152" y="0"/>
                        </a:lnTo>
                        <a:lnTo>
                          <a:pt x="188" y="4"/>
                        </a:lnTo>
                        <a:lnTo>
                          <a:pt x="212" y="10"/>
                        </a:lnTo>
                        <a:lnTo>
                          <a:pt x="218" y="14"/>
                        </a:lnTo>
                        <a:lnTo>
                          <a:pt x="220" y="18"/>
                        </a:lnTo>
                        <a:close/>
                      </a:path>
                    </a:pathLst>
                  </a:custGeom>
                  <a:solidFill>
                    <a:srgbClr val="C1D9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5" name="Freeform 100"/>
                  <p:cNvSpPr>
                    <a:spLocks/>
                  </p:cNvSpPr>
                  <p:nvPr/>
                </p:nvSpPr>
                <p:spPr bwMode="auto">
                  <a:xfrm>
                    <a:off x="4174" y="604"/>
                    <a:ext cx="200" cy="34"/>
                  </a:xfrm>
                  <a:custGeom>
                    <a:avLst/>
                    <a:gdLst>
                      <a:gd name="T0" fmla="*/ 200 w 200"/>
                      <a:gd name="T1" fmla="*/ 18 h 34"/>
                      <a:gd name="T2" fmla="*/ 200 w 200"/>
                      <a:gd name="T3" fmla="*/ 18 h 34"/>
                      <a:gd name="T4" fmla="*/ 198 w 200"/>
                      <a:gd name="T5" fmla="*/ 20 h 34"/>
                      <a:gd name="T6" fmla="*/ 192 w 200"/>
                      <a:gd name="T7" fmla="*/ 24 h 34"/>
                      <a:gd name="T8" fmla="*/ 170 w 200"/>
                      <a:gd name="T9" fmla="*/ 28 h 34"/>
                      <a:gd name="T10" fmla="*/ 140 w 200"/>
                      <a:gd name="T11" fmla="*/ 32 h 34"/>
                      <a:gd name="T12" fmla="*/ 100 w 200"/>
                      <a:gd name="T13" fmla="*/ 34 h 34"/>
                      <a:gd name="T14" fmla="*/ 100 w 200"/>
                      <a:gd name="T15" fmla="*/ 34 h 34"/>
                      <a:gd name="T16" fmla="*/ 62 w 200"/>
                      <a:gd name="T17" fmla="*/ 32 h 34"/>
                      <a:gd name="T18" fmla="*/ 30 w 200"/>
                      <a:gd name="T19" fmla="*/ 28 h 34"/>
                      <a:gd name="T20" fmla="*/ 8 w 200"/>
                      <a:gd name="T21" fmla="*/ 24 h 34"/>
                      <a:gd name="T22" fmla="*/ 2 w 200"/>
                      <a:gd name="T23" fmla="*/ 20 h 34"/>
                      <a:gd name="T24" fmla="*/ 0 w 200"/>
                      <a:gd name="T25" fmla="*/ 18 h 34"/>
                      <a:gd name="T26" fmla="*/ 0 w 200"/>
                      <a:gd name="T27" fmla="*/ 18 h 34"/>
                      <a:gd name="T28" fmla="*/ 2 w 200"/>
                      <a:gd name="T29" fmla="*/ 14 h 34"/>
                      <a:gd name="T30" fmla="*/ 8 w 200"/>
                      <a:gd name="T31" fmla="*/ 10 h 34"/>
                      <a:gd name="T32" fmla="*/ 30 w 200"/>
                      <a:gd name="T33" fmla="*/ 6 h 34"/>
                      <a:gd name="T34" fmla="*/ 62 w 200"/>
                      <a:gd name="T35" fmla="*/ 2 h 34"/>
                      <a:gd name="T36" fmla="*/ 100 w 200"/>
                      <a:gd name="T37" fmla="*/ 0 h 34"/>
                      <a:gd name="T38" fmla="*/ 100 w 200"/>
                      <a:gd name="T39" fmla="*/ 0 h 34"/>
                      <a:gd name="T40" fmla="*/ 140 w 200"/>
                      <a:gd name="T41" fmla="*/ 2 h 34"/>
                      <a:gd name="T42" fmla="*/ 170 w 200"/>
                      <a:gd name="T43" fmla="*/ 6 h 34"/>
                      <a:gd name="T44" fmla="*/ 192 w 200"/>
                      <a:gd name="T45" fmla="*/ 10 h 34"/>
                      <a:gd name="T46" fmla="*/ 198 w 200"/>
                      <a:gd name="T47" fmla="*/ 14 h 34"/>
                      <a:gd name="T48" fmla="*/ 200 w 200"/>
                      <a:gd name="T49" fmla="*/ 18 h 34"/>
                      <a:gd name="T50" fmla="*/ 200 w 200"/>
                      <a:gd name="T51" fmla="*/ 18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0" h="34">
                        <a:moveTo>
                          <a:pt x="200" y="18"/>
                        </a:moveTo>
                        <a:lnTo>
                          <a:pt x="200" y="18"/>
                        </a:lnTo>
                        <a:lnTo>
                          <a:pt x="198" y="20"/>
                        </a:lnTo>
                        <a:lnTo>
                          <a:pt x="192" y="24"/>
                        </a:lnTo>
                        <a:lnTo>
                          <a:pt x="170" y="28"/>
                        </a:lnTo>
                        <a:lnTo>
                          <a:pt x="140" y="32"/>
                        </a:lnTo>
                        <a:lnTo>
                          <a:pt x="100" y="34"/>
                        </a:lnTo>
                        <a:lnTo>
                          <a:pt x="62" y="32"/>
                        </a:lnTo>
                        <a:lnTo>
                          <a:pt x="30" y="28"/>
                        </a:lnTo>
                        <a:lnTo>
                          <a:pt x="8" y="24"/>
                        </a:lnTo>
                        <a:lnTo>
                          <a:pt x="2" y="20"/>
                        </a:lnTo>
                        <a:lnTo>
                          <a:pt x="0" y="18"/>
                        </a:lnTo>
                        <a:lnTo>
                          <a:pt x="2" y="14"/>
                        </a:lnTo>
                        <a:lnTo>
                          <a:pt x="8" y="10"/>
                        </a:lnTo>
                        <a:lnTo>
                          <a:pt x="30" y="6"/>
                        </a:lnTo>
                        <a:lnTo>
                          <a:pt x="62" y="2"/>
                        </a:lnTo>
                        <a:lnTo>
                          <a:pt x="100" y="0"/>
                        </a:lnTo>
                        <a:lnTo>
                          <a:pt x="140" y="2"/>
                        </a:lnTo>
                        <a:lnTo>
                          <a:pt x="170" y="6"/>
                        </a:lnTo>
                        <a:lnTo>
                          <a:pt x="192" y="10"/>
                        </a:lnTo>
                        <a:lnTo>
                          <a:pt x="198" y="14"/>
                        </a:lnTo>
                        <a:lnTo>
                          <a:pt x="200" y="18"/>
                        </a:lnTo>
                        <a:close/>
                      </a:path>
                    </a:pathLst>
                  </a:custGeom>
                  <a:solidFill>
                    <a:srgbClr val="C7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6" name="Freeform 101"/>
                  <p:cNvSpPr>
                    <a:spLocks/>
                  </p:cNvSpPr>
                  <p:nvPr/>
                </p:nvSpPr>
                <p:spPr bwMode="auto">
                  <a:xfrm>
                    <a:off x="4184" y="606"/>
                    <a:ext cx="180" cy="30"/>
                  </a:xfrm>
                  <a:custGeom>
                    <a:avLst/>
                    <a:gdLst>
                      <a:gd name="T0" fmla="*/ 180 w 180"/>
                      <a:gd name="T1" fmla="*/ 16 h 30"/>
                      <a:gd name="T2" fmla="*/ 180 w 180"/>
                      <a:gd name="T3" fmla="*/ 16 h 30"/>
                      <a:gd name="T4" fmla="*/ 178 w 180"/>
                      <a:gd name="T5" fmla="*/ 18 h 30"/>
                      <a:gd name="T6" fmla="*/ 172 w 180"/>
                      <a:gd name="T7" fmla="*/ 20 h 30"/>
                      <a:gd name="T8" fmla="*/ 154 w 180"/>
                      <a:gd name="T9" fmla="*/ 26 h 30"/>
                      <a:gd name="T10" fmla="*/ 126 w 180"/>
                      <a:gd name="T11" fmla="*/ 28 h 30"/>
                      <a:gd name="T12" fmla="*/ 90 w 180"/>
                      <a:gd name="T13" fmla="*/ 30 h 30"/>
                      <a:gd name="T14" fmla="*/ 90 w 180"/>
                      <a:gd name="T15" fmla="*/ 30 h 30"/>
                      <a:gd name="T16" fmla="*/ 56 w 180"/>
                      <a:gd name="T17" fmla="*/ 28 h 30"/>
                      <a:gd name="T18" fmla="*/ 26 w 180"/>
                      <a:gd name="T19" fmla="*/ 26 h 30"/>
                      <a:gd name="T20" fmla="*/ 8 w 180"/>
                      <a:gd name="T21" fmla="*/ 20 h 30"/>
                      <a:gd name="T22" fmla="*/ 2 w 180"/>
                      <a:gd name="T23" fmla="*/ 18 h 30"/>
                      <a:gd name="T24" fmla="*/ 0 w 180"/>
                      <a:gd name="T25" fmla="*/ 16 h 30"/>
                      <a:gd name="T26" fmla="*/ 0 w 180"/>
                      <a:gd name="T27" fmla="*/ 16 h 30"/>
                      <a:gd name="T28" fmla="*/ 2 w 180"/>
                      <a:gd name="T29" fmla="*/ 12 h 30"/>
                      <a:gd name="T30" fmla="*/ 8 w 180"/>
                      <a:gd name="T31" fmla="*/ 10 h 30"/>
                      <a:gd name="T32" fmla="*/ 26 w 180"/>
                      <a:gd name="T33" fmla="*/ 4 h 30"/>
                      <a:gd name="T34" fmla="*/ 56 w 180"/>
                      <a:gd name="T35" fmla="*/ 2 h 30"/>
                      <a:gd name="T36" fmla="*/ 90 w 180"/>
                      <a:gd name="T37" fmla="*/ 0 h 30"/>
                      <a:gd name="T38" fmla="*/ 90 w 180"/>
                      <a:gd name="T39" fmla="*/ 0 h 30"/>
                      <a:gd name="T40" fmla="*/ 126 w 180"/>
                      <a:gd name="T41" fmla="*/ 2 h 30"/>
                      <a:gd name="T42" fmla="*/ 154 w 180"/>
                      <a:gd name="T43" fmla="*/ 4 h 30"/>
                      <a:gd name="T44" fmla="*/ 172 w 180"/>
                      <a:gd name="T45" fmla="*/ 10 h 30"/>
                      <a:gd name="T46" fmla="*/ 178 w 180"/>
                      <a:gd name="T47" fmla="*/ 12 h 30"/>
                      <a:gd name="T48" fmla="*/ 180 w 180"/>
                      <a:gd name="T49" fmla="*/ 16 h 30"/>
                      <a:gd name="T50" fmla="*/ 180 w 180"/>
                      <a:gd name="T51" fmla="*/ 16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30">
                        <a:moveTo>
                          <a:pt x="180" y="16"/>
                        </a:moveTo>
                        <a:lnTo>
                          <a:pt x="180" y="16"/>
                        </a:lnTo>
                        <a:lnTo>
                          <a:pt x="178" y="18"/>
                        </a:lnTo>
                        <a:lnTo>
                          <a:pt x="172" y="20"/>
                        </a:lnTo>
                        <a:lnTo>
                          <a:pt x="154" y="26"/>
                        </a:lnTo>
                        <a:lnTo>
                          <a:pt x="126" y="28"/>
                        </a:lnTo>
                        <a:lnTo>
                          <a:pt x="90" y="30"/>
                        </a:lnTo>
                        <a:lnTo>
                          <a:pt x="56" y="28"/>
                        </a:lnTo>
                        <a:lnTo>
                          <a:pt x="26" y="26"/>
                        </a:lnTo>
                        <a:lnTo>
                          <a:pt x="8" y="20"/>
                        </a:lnTo>
                        <a:lnTo>
                          <a:pt x="2" y="18"/>
                        </a:lnTo>
                        <a:lnTo>
                          <a:pt x="0" y="16"/>
                        </a:lnTo>
                        <a:lnTo>
                          <a:pt x="2" y="12"/>
                        </a:lnTo>
                        <a:lnTo>
                          <a:pt x="8" y="10"/>
                        </a:lnTo>
                        <a:lnTo>
                          <a:pt x="26" y="4"/>
                        </a:lnTo>
                        <a:lnTo>
                          <a:pt x="56" y="2"/>
                        </a:lnTo>
                        <a:lnTo>
                          <a:pt x="90" y="0"/>
                        </a:lnTo>
                        <a:lnTo>
                          <a:pt x="126" y="2"/>
                        </a:lnTo>
                        <a:lnTo>
                          <a:pt x="154" y="4"/>
                        </a:lnTo>
                        <a:lnTo>
                          <a:pt x="172" y="10"/>
                        </a:lnTo>
                        <a:lnTo>
                          <a:pt x="178" y="12"/>
                        </a:lnTo>
                        <a:lnTo>
                          <a:pt x="180" y="16"/>
                        </a:lnTo>
                        <a:close/>
                      </a:path>
                    </a:pathLst>
                  </a:custGeom>
                  <a:solidFill>
                    <a:srgbClr val="CDE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7" name="Freeform 102"/>
                  <p:cNvSpPr>
                    <a:spLocks/>
                  </p:cNvSpPr>
                  <p:nvPr/>
                </p:nvSpPr>
                <p:spPr bwMode="auto">
                  <a:xfrm>
                    <a:off x="4194" y="608"/>
                    <a:ext cx="160" cy="26"/>
                  </a:xfrm>
                  <a:custGeom>
                    <a:avLst/>
                    <a:gdLst>
                      <a:gd name="T0" fmla="*/ 160 w 160"/>
                      <a:gd name="T1" fmla="*/ 14 h 26"/>
                      <a:gd name="T2" fmla="*/ 160 w 160"/>
                      <a:gd name="T3" fmla="*/ 14 h 26"/>
                      <a:gd name="T4" fmla="*/ 158 w 160"/>
                      <a:gd name="T5" fmla="*/ 16 h 26"/>
                      <a:gd name="T6" fmla="*/ 154 w 160"/>
                      <a:gd name="T7" fmla="*/ 18 h 26"/>
                      <a:gd name="T8" fmla="*/ 136 w 160"/>
                      <a:gd name="T9" fmla="*/ 22 h 26"/>
                      <a:gd name="T10" fmla="*/ 112 w 160"/>
                      <a:gd name="T11" fmla="*/ 26 h 26"/>
                      <a:gd name="T12" fmla="*/ 80 w 160"/>
                      <a:gd name="T13" fmla="*/ 26 h 26"/>
                      <a:gd name="T14" fmla="*/ 80 w 160"/>
                      <a:gd name="T15" fmla="*/ 26 h 26"/>
                      <a:gd name="T16" fmla="*/ 50 w 160"/>
                      <a:gd name="T17" fmla="*/ 26 h 26"/>
                      <a:gd name="T18" fmla="*/ 24 w 160"/>
                      <a:gd name="T19" fmla="*/ 22 h 26"/>
                      <a:gd name="T20" fmla="*/ 6 w 160"/>
                      <a:gd name="T21" fmla="*/ 18 h 26"/>
                      <a:gd name="T22" fmla="*/ 2 w 160"/>
                      <a:gd name="T23" fmla="*/ 16 h 26"/>
                      <a:gd name="T24" fmla="*/ 0 w 160"/>
                      <a:gd name="T25" fmla="*/ 14 h 26"/>
                      <a:gd name="T26" fmla="*/ 0 w 160"/>
                      <a:gd name="T27" fmla="*/ 14 h 26"/>
                      <a:gd name="T28" fmla="*/ 2 w 160"/>
                      <a:gd name="T29" fmla="*/ 10 h 26"/>
                      <a:gd name="T30" fmla="*/ 6 w 160"/>
                      <a:gd name="T31" fmla="*/ 8 h 26"/>
                      <a:gd name="T32" fmla="*/ 24 w 160"/>
                      <a:gd name="T33" fmla="*/ 4 h 26"/>
                      <a:gd name="T34" fmla="*/ 50 w 160"/>
                      <a:gd name="T35" fmla="*/ 0 h 26"/>
                      <a:gd name="T36" fmla="*/ 80 w 160"/>
                      <a:gd name="T37" fmla="*/ 0 h 26"/>
                      <a:gd name="T38" fmla="*/ 80 w 160"/>
                      <a:gd name="T39" fmla="*/ 0 h 26"/>
                      <a:gd name="T40" fmla="*/ 112 w 160"/>
                      <a:gd name="T41" fmla="*/ 0 h 26"/>
                      <a:gd name="T42" fmla="*/ 136 w 160"/>
                      <a:gd name="T43" fmla="*/ 4 h 26"/>
                      <a:gd name="T44" fmla="*/ 154 w 160"/>
                      <a:gd name="T45" fmla="*/ 8 h 26"/>
                      <a:gd name="T46" fmla="*/ 158 w 160"/>
                      <a:gd name="T47" fmla="*/ 10 h 26"/>
                      <a:gd name="T48" fmla="*/ 160 w 160"/>
                      <a:gd name="T49" fmla="*/ 14 h 26"/>
                      <a:gd name="T50" fmla="*/ 160 w 160"/>
                      <a:gd name="T51" fmla="*/ 14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0" h="26">
                        <a:moveTo>
                          <a:pt x="160" y="14"/>
                        </a:moveTo>
                        <a:lnTo>
                          <a:pt x="160" y="14"/>
                        </a:lnTo>
                        <a:lnTo>
                          <a:pt x="158" y="16"/>
                        </a:lnTo>
                        <a:lnTo>
                          <a:pt x="154" y="18"/>
                        </a:lnTo>
                        <a:lnTo>
                          <a:pt x="136" y="22"/>
                        </a:lnTo>
                        <a:lnTo>
                          <a:pt x="112" y="26"/>
                        </a:lnTo>
                        <a:lnTo>
                          <a:pt x="80" y="26"/>
                        </a:lnTo>
                        <a:lnTo>
                          <a:pt x="50" y="26"/>
                        </a:lnTo>
                        <a:lnTo>
                          <a:pt x="24" y="22"/>
                        </a:lnTo>
                        <a:lnTo>
                          <a:pt x="6" y="18"/>
                        </a:lnTo>
                        <a:lnTo>
                          <a:pt x="2" y="16"/>
                        </a:lnTo>
                        <a:lnTo>
                          <a:pt x="0" y="14"/>
                        </a:lnTo>
                        <a:lnTo>
                          <a:pt x="2" y="10"/>
                        </a:lnTo>
                        <a:lnTo>
                          <a:pt x="6" y="8"/>
                        </a:lnTo>
                        <a:lnTo>
                          <a:pt x="24" y="4"/>
                        </a:lnTo>
                        <a:lnTo>
                          <a:pt x="50" y="0"/>
                        </a:lnTo>
                        <a:lnTo>
                          <a:pt x="80" y="0"/>
                        </a:lnTo>
                        <a:lnTo>
                          <a:pt x="112" y="0"/>
                        </a:lnTo>
                        <a:lnTo>
                          <a:pt x="136" y="4"/>
                        </a:lnTo>
                        <a:lnTo>
                          <a:pt x="154" y="8"/>
                        </a:lnTo>
                        <a:lnTo>
                          <a:pt x="158" y="10"/>
                        </a:lnTo>
                        <a:lnTo>
                          <a:pt x="160" y="14"/>
                        </a:lnTo>
                        <a:close/>
                      </a:path>
                    </a:pathLst>
                  </a:custGeom>
                  <a:solidFill>
                    <a:srgbClr val="D3E4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8" name="Freeform 103"/>
                  <p:cNvSpPr>
                    <a:spLocks/>
                  </p:cNvSpPr>
                  <p:nvPr/>
                </p:nvSpPr>
                <p:spPr bwMode="auto">
                  <a:xfrm>
                    <a:off x="4204" y="610"/>
                    <a:ext cx="140" cy="22"/>
                  </a:xfrm>
                  <a:custGeom>
                    <a:avLst/>
                    <a:gdLst>
                      <a:gd name="T0" fmla="*/ 140 w 140"/>
                      <a:gd name="T1" fmla="*/ 12 h 22"/>
                      <a:gd name="T2" fmla="*/ 140 w 140"/>
                      <a:gd name="T3" fmla="*/ 12 h 22"/>
                      <a:gd name="T4" fmla="*/ 138 w 140"/>
                      <a:gd name="T5" fmla="*/ 14 h 22"/>
                      <a:gd name="T6" fmla="*/ 134 w 140"/>
                      <a:gd name="T7" fmla="*/ 16 h 22"/>
                      <a:gd name="T8" fmla="*/ 120 w 140"/>
                      <a:gd name="T9" fmla="*/ 20 h 22"/>
                      <a:gd name="T10" fmla="*/ 98 w 140"/>
                      <a:gd name="T11" fmla="*/ 22 h 22"/>
                      <a:gd name="T12" fmla="*/ 70 w 140"/>
                      <a:gd name="T13" fmla="*/ 22 h 22"/>
                      <a:gd name="T14" fmla="*/ 70 w 140"/>
                      <a:gd name="T15" fmla="*/ 22 h 22"/>
                      <a:gd name="T16" fmla="*/ 44 w 140"/>
                      <a:gd name="T17" fmla="*/ 22 h 22"/>
                      <a:gd name="T18" fmla="*/ 20 w 140"/>
                      <a:gd name="T19" fmla="*/ 20 h 22"/>
                      <a:gd name="T20" fmla="*/ 6 w 140"/>
                      <a:gd name="T21" fmla="*/ 16 h 22"/>
                      <a:gd name="T22" fmla="*/ 2 w 140"/>
                      <a:gd name="T23" fmla="*/ 14 h 22"/>
                      <a:gd name="T24" fmla="*/ 0 w 140"/>
                      <a:gd name="T25" fmla="*/ 12 h 22"/>
                      <a:gd name="T26" fmla="*/ 0 w 140"/>
                      <a:gd name="T27" fmla="*/ 12 h 22"/>
                      <a:gd name="T28" fmla="*/ 2 w 140"/>
                      <a:gd name="T29" fmla="*/ 8 h 22"/>
                      <a:gd name="T30" fmla="*/ 6 w 140"/>
                      <a:gd name="T31" fmla="*/ 6 h 22"/>
                      <a:gd name="T32" fmla="*/ 20 w 140"/>
                      <a:gd name="T33" fmla="*/ 2 h 22"/>
                      <a:gd name="T34" fmla="*/ 44 w 140"/>
                      <a:gd name="T35" fmla="*/ 0 h 22"/>
                      <a:gd name="T36" fmla="*/ 70 w 140"/>
                      <a:gd name="T37" fmla="*/ 0 h 22"/>
                      <a:gd name="T38" fmla="*/ 70 w 140"/>
                      <a:gd name="T39" fmla="*/ 0 h 22"/>
                      <a:gd name="T40" fmla="*/ 98 w 140"/>
                      <a:gd name="T41" fmla="*/ 0 h 22"/>
                      <a:gd name="T42" fmla="*/ 120 w 140"/>
                      <a:gd name="T43" fmla="*/ 2 h 22"/>
                      <a:gd name="T44" fmla="*/ 134 w 140"/>
                      <a:gd name="T45" fmla="*/ 6 h 22"/>
                      <a:gd name="T46" fmla="*/ 138 w 140"/>
                      <a:gd name="T47" fmla="*/ 8 h 22"/>
                      <a:gd name="T48" fmla="*/ 140 w 140"/>
                      <a:gd name="T49" fmla="*/ 12 h 22"/>
                      <a:gd name="T50" fmla="*/ 140 w 140"/>
                      <a:gd name="T51" fmla="*/ 1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0" h="22">
                        <a:moveTo>
                          <a:pt x="140" y="12"/>
                        </a:moveTo>
                        <a:lnTo>
                          <a:pt x="140" y="12"/>
                        </a:lnTo>
                        <a:lnTo>
                          <a:pt x="138" y="14"/>
                        </a:lnTo>
                        <a:lnTo>
                          <a:pt x="134" y="16"/>
                        </a:lnTo>
                        <a:lnTo>
                          <a:pt x="120" y="20"/>
                        </a:lnTo>
                        <a:lnTo>
                          <a:pt x="98" y="22"/>
                        </a:lnTo>
                        <a:lnTo>
                          <a:pt x="70" y="22"/>
                        </a:lnTo>
                        <a:lnTo>
                          <a:pt x="44" y="22"/>
                        </a:lnTo>
                        <a:lnTo>
                          <a:pt x="20" y="20"/>
                        </a:lnTo>
                        <a:lnTo>
                          <a:pt x="6" y="16"/>
                        </a:lnTo>
                        <a:lnTo>
                          <a:pt x="2" y="14"/>
                        </a:lnTo>
                        <a:lnTo>
                          <a:pt x="0" y="12"/>
                        </a:lnTo>
                        <a:lnTo>
                          <a:pt x="2" y="8"/>
                        </a:lnTo>
                        <a:lnTo>
                          <a:pt x="6" y="6"/>
                        </a:lnTo>
                        <a:lnTo>
                          <a:pt x="20" y="2"/>
                        </a:lnTo>
                        <a:lnTo>
                          <a:pt x="44" y="0"/>
                        </a:lnTo>
                        <a:lnTo>
                          <a:pt x="70" y="0"/>
                        </a:lnTo>
                        <a:lnTo>
                          <a:pt x="98" y="0"/>
                        </a:lnTo>
                        <a:lnTo>
                          <a:pt x="120" y="2"/>
                        </a:lnTo>
                        <a:lnTo>
                          <a:pt x="134" y="6"/>
                        </a:lnTo>
                        <a:lnTo>
                          <a:pt x="138" y="8"/>
                        </a:lnTo>
                        <a:lnTo>
                          <a:pt x="140" y="12"/>
                        </a:lnTo>
                        <a:close/>
                      </a:path>
                    </a:pathLst>
                  </a:custGeom>
                  <a:solidFill>
                    <a:srgbClr val="D8E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9" name="Freeform 104"/>
                  <p:cNvSpPr>
                    <a:spLocks/>
                  </p:cNvSpPr>
                  <p:nvPr/>
                </p:nvSpPr>
                <p:spPr bwMode="auto">
                  <a:xfrm>
                    <a:off x="4214" y="612"/>
                    <a:ext cx="120" cy="18"/>
                  </a:xfrm>
                  <a:custGeom>
                    <a:avLst/>
                    <a:gdLst>
                      <a:gd name="T0" fmla="*/ 120 w 120"/>
                      <a:gd name="T1" fmla="*/ 10 h 18"/>
                      <a:gd name="T2" fmla="*/ 120 w 120"/>
                      <a:gd name="T3" fmla="*/ 10 h 18"/>
                      <a:gd name="T4" fmla="*/ 118 w 120"/>
                      <a:gd name="T5" fmla="*/ 12 h 18"/>
                      <a:gd name="T6" fmla="*/ 116 w 120"/>
                      <a:gd name="T7" fmla="*/ 12 h 18"/>
                      <a:gd name="T8" fmla="*/ 102 w 120"/>
                      <a:gd name="T9" fmla="*/ 16 h 18"/>
                      <a:gd name="T10" fmla="*/ 84 w 120"/>
                      <a:gd name="T11" fmla="*/ 18 h 18"/>
                      <a:gd name="T12" fmla="*/ 60 w 120"/>
                      <a:gd name="T13" fmla="*/ 18 h 18"/>
                      <a:gd name="T14" fmla="*/ 60 w 120"/>
                      <a:gd name="T15" fmla="*/ 18 h 18"/>
                      <a:gd name="T16" fmla="*/ 36 w 120"/>
                      <a:gd name="T17" fmla="*/ 18 h 18"/>
                      <a:gd name="T18" fmla="*/ 18 w 120"/>
                      <a:gd name="T19" fmla="*/ 16 h 18"/>
                      <a:gd name="T20" fmla="*/ 6 w 120"/>
                      <a:gd name="T21" fmla="*/ 12 h 18"/>
                      <a:gd name="T22" fmla="*/ 2 w 120"/>
                      <a:gd name="T23" fmla="*/ 12 h 18"/>
                      <a:gd name="T24" fmla="*/ 0 w 120"/>
                      <a:gd name="T25" fmla="*/ 10 h 18"/>
                      <a:gd name="T26" fmla="*/ 0 w 120"/>
                      <a:gd name="T27" fmla="*/ 10 h 18"/>
                      <a:gd name="T28" fmla="*/ 2 w 120"/>
                      <a:gd name="T29" fmla="*/ 8 h 18"/>
                      <a:gd name="T30" fmla="*/ 6 w 120"/>
                      <a:gd name="T31" fmla="*/ 6 h 18"/>
                      <a:gd name="T32" fmla="*/ 18 w 120"/>
                      <a:gd name="T33" fmla="*/ 2 h 18"/>
                      <a:gd name="T34" fmla="*/ 36 w 120"/>
                      <a:gd name="T35" fmla="*/ 0 h 18"/>
                      <a:gd name="T36" fmla="*/ 60 w 120"/>
                      <a:gd name="T37" fmla="*/ 0 h 18"/>
                      <a:gd name="T38" fmla="*/ 60 w 120"/>
                      <a:gd name="T39" fmla="*/ 0 h 18"/>
                      <a:gd name="T40" fmla="*/ 84 w 120"/>
                      <a:gd name="T41" fmla="*/ 0 h 18"/>
                      <a:gd name="T42" fmla="*/ 102 w 120"/>
                      <a:gd name="T43" fmla="*/ 2 h 18"/>
                      <a:gd name="T44" fmla="*/ 116 w 120"/>
                      <a:gd name="T45" fmla="*/ 6 h 18"/>
                      <a:gd name="T46" fmla="*/ 118 w 120"/>
                      <a:gd name="T47" fmla="*/ 8 h 18"/>
                      <a:gd name="T48" fmla="*/ 120 w 120"/>
                      <a:gd name="T49" fmla="*/ 10 h 18"/>
                      <a:gd name="T50" fmla="*/ 120 w 120"/>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18">
                        <a:moveTo>
                          <a:pt x="120" y="10"/>
                        </a:moveTo>
                        <a:lnTo>
                          <a:pt x="120" y="10"/>
                        </a:lnTo>
                        <a:lnTo>
                          <a:pt x="118" y="12"/>
                        </a:lnTo>
                        <a:lnTo>
                          <a:pt x="116" y="12"/>
                        </a:lnTo>
                        <a:lnTo>
                          <a:pt x="102" y="16"/>
                        </a:lnTo>
                        <a:lnTo>
                          <a:pt x="84" y="18"/>
                        </a:lnTo>
                        <a:lnTo>
                          <a:pt x="60" y="18"/>
                        </a:lnTo>
                        <a:lnTo>
                          <a:pt x="36" y="18"/>
                        </a:lnTo>
                        <a:lnTo>
                          <a:pt x="18" y="16"/>
                        </a:lnTo>
                        <a:lnTo>
                          <a:pt x="6" y="12"/>
                        </a:lnTo>
                        <a:lnTo>
                          <a:pt x="2" y="12"/>
                        </a:lnTo>
                        <a:lnTo>
                          <a:pt x="0" y="10"/>
                        </a:lnTo>
                        <a:lnTo>
                          <a:pt x="2" y="8"/>
                        </a:lnTo>
                        <a:lnTo>
                          <a:pt x="6" y="6"/>
                        </a:lnTo>
                        <a:lnTo>
                          <a:pt x="18" y="2"/>
                        </a:lnTo>
                        <a:lnTo>
                          <a:pt x="36" y="0"/>
                        </a:lnTo>
                        <a:lnTo>
                          <a:pt x="60" y="0"/>
                        </a:lnTo>
                        <a:lnTo>
                          <a:pt x="84" y="0"/>
                        </a:lnTo>
                        <a:lnTo>
                          <a:pt x="102" y="2"/>
                        </a:lnTo>
                        <a:lnTo>
                          <a:pt x="116" y="6"/>
                        </a:lnTo>
                        <a:lnTo>
                          <a:pt x="118" y="8"/>
                        </a:lnTo>
                        <a:lnTo>
                          <a:pt x="120" y="10"/>
                        </a:lnTo>
                        <a:close/>
                      </a:path>
                    </a:pathLst>
                  </a:custGeom>
                  <a:solidFill>
                    <a:srgbClr val="DF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0" name="Freeform 105"/>
                  <p:cNvSpPr>
                    <a:spLocks/>
                  </p:cNvSpPr>
                  <p:nvPr/>
                </p:nvSpPr>
                <p:spPr bwMode="auto">
                  <a:xfrm>
                    <a:off x="4224" y="612"/>
                    <a:ext cx="100" cy="18"/>
                  </a:xfrm>
                  <a:custGeom>
                    <a:avLst/>
                    <a:gdLst>
                      <a:gd name="T0" fmla="*/ 100 w 100"/>
                      <a:gd name="T1" fmla="*/ 10 h 18"/>
                      <a:gd name="T2" fmla="*/ 100 w 100"/>
                      <a:gd name="T3" fmla="*/ 10 h 18"/>
                      <a:gd name="T4" fmla="*/ 100 w 100"/>
                      <a:gd name="T5" fmla="*/ 10 h 18"/>
                      <a:gd name="T6" fmla="*/ 96 w 100"/>
                      <a:gd name="T7" fmla="*/ 12 h 18"/>
                      <a:gd name="T8" fmla="*/ 86 w 100"/>
                      <a:gd name="T9" fmla="*/ 14 h 18"/>
                      <a:gd name="T10" fmla="*/ 70 w 100"/>
                      <a:gd name="T11" fmla="*/ 16 h 18"/>
                      <a:gd name="T12" fmla="*/ 50 w 100"/>
                      <a:gd name="T13" fmla="*/ 18 h 18"/>
                      <a:gd name="T14" fmla="*/ 50 w 100"/>
                      <a:gd name="T15" fmla="*/ 18 h 18"/>
                      <a:gd name="T16" fmla="*/ 30 w 100"/>
                      <a:gd name="T17" fmla="*/ 16 h 18"/>
                      <a:gd name="T18" fmla="*/ 14 w 100"/>
                      <a:gd name="T19" fmla="*/ 14 h 18"/>
                      <a:gd name="T20" fmla="*/ 4 w 100"/>
                      <a:gd name="T21" fmla="*/ 12 h 18"/>
                      <a:gd name="T22" fmla="*/ 2 w 100"/>
                      <a:gd name="T23" fmla="*/ 10 h 18"/>
                      <a:gd name="T24" fmla="*/ 0 w 100"/>
                      <a:gd name="T25" fmla="*/ 10 h 18"/>
                      <a:gd name="T26" fmla="*/ 0 w 100"/>
                      <a:gd name="T27" fmla="*/ 10 h 18"/>
                      <a:gd name="T28" fmla="*/ 2 w 100"/>
                      <a:gd name="T29" fmla="*/ 8 h 18"/>
                      <a:gd name="T30" fmla="*/ 4 w 100"/>
                      <a:gd name="T31" fmla="*/ 6 h 18"/>
                      <a:gd name="T32" fmla="*/ 14 w 100"/>
                      <a:gd name="T33" fmla="*/ 4 h 18"/>
                      <a:gd name="T34" fmla="*/ 30 w 100"/>
                      <a:gd name="T35" fmla="*/ 2 h 18"/>
                      <a:gd name="T36" fmla="*/ 50 w 100"/>
                      <a:gd name="T37" fmla="*/ 0 h 18"/>
                      <a:gd name="T38" fmla="*/ 50 w 100"/>
                      <a:gd name="T39" fmla="*/ 0 h 18"/>
                      <a:gd name="T40" fmla="*/ 70 w 100"/>
                      <a:gd name="T41" fmla="*/ 2 h 18"/>
                      <a:gd name="T42" fmla="*/ 86 w 100"/>
                      <a:gd name="T43" fmla="*/ 4 h 18"/>
                      <a:gd name="T44" fmla="*/ 96 w 100"/>
                      <a:gd name="T45" fmla="*/ 6 h 18"/>
                      <a:gd name="T46" fmla="*/ 100 w 100"/>
                      <a:gd name="T47" fmla="*/ 8 h 18"/>
                      <a:gd name="T48" fmla="*/ 100 w 100"/>
                      <a:gd name="T49" fmla="*/ 10 h 18"/>
                      <a:gd name="T50" fmla="*/ 100 w 100"/>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 h="18">
                        <a:moveTo>
                          <a:pt x="100" y="10"/>
                        </a:moveTo>
                        <a:lnTo>
                          <a:pt x="100" y="10"/>
                        </a:lnTo>
                        <a:lnTo>
                          <a:pt x="96" y="12"/>
                        </a:lnTo>
                        <a:lnTo>
                          <a:pt x="86" y="14"/>
                        </a:lnTo>
                        <a:lnTo>
                          <a:pt x="70" y="16"/>
                        </a:lnTo>
                        <a:lnTo>
                          <a:pt x="50" y="18"/>
                        </a:lnTo>
                        <a:lnTo>
                          <a:pt x="30" y="16"/>
                        </a:lnTo>
                        <a:lnTo>
                          <a:pt x="14" y="14"/>
                        </a:lnTo>
                        <a:lnTo>
                          <a:pt x="4" y="12"/>
                        </a:lnTo>
                        <a:lnTo>
                          <a:pt x="2" y="10"/>
                        </a:lnTo>
                        <a:lnTo>
                          <a:pt x="0" y="10"/>
                        </a:lnTo>
                        <a:lnTo>
                          <a:pt x="2" y="8"/>
                        </a:lnTo>
                        <a:lnTo>
                          <a:pt x="4" y="6"/>
                        </a:lnTo>
                        <a:lnTo>
                          <a:pt x="14" y="4"/>
                        </a:lnTo>
                        <a:lnTo>
                          <a:pt x="30" y="2"/>
                        </a:lnTo>
                        <a:lnTo>
                          <a:pt x="50" y="0"/>
                        </a:lnTo>
                        <a:lnTo>
                          <a:pt x="70" y="2"/>
                        </a:lnTo>
                        <a:lnTo>
                          <a:pt x="86" y="4"/>
                        </a:lnTo>
                        <a:lnTo>
                          <a:pt x="96" y="6"/>
                        </a:lnTo>
                        <a:lnTo>
                          <a:pt x="100" y="8"/>
                        </a:lnTo>
                        <a:lnTo>
                          <a:pt x="100" y="10"/>
                        </a:lnTo>
                        <a:close/>
                      </a:path>
                    </a:pathLst>
                  </a:custGeom>
                  <a:solidFill>
                    <a:srgbClr val="E6F0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1" name="Freeform 106"/>
                  <p:cNvSpPr>
                    <a:spLocks/>
                  </p:cNvSpPr>
                  <p:nvPr/>
                </p:nvSpPr>
                <p:spPr bwMode="auto">
                  <a:xfrm>
                    <a:off x="4234" y="614"/>
                    <a:ext cx="80" cy="14"/>
                  </a:xfrm>
                  <a:custGeom>
                    <a:avLst/>
                    <a:gdLst>
                      <a:gd name="T0" fmla="*/ 80 w 80"/>
                      <a:gd name="T1" fmla="*/ 8 h 14"/>
                      <a:gd name="T2" fmla="*/ 80 w 80"/>
                      <a:gd name="T3" fmla="*/ 8 h 14"/>
                      <a:gd name="T4" fmla="*/ 76 w 80"/>
                      <a:gd name="T5" fmla="*/ 10 h 14"/>
                      <a:gd name="T6" fmla="*/ 68 w 80"/>
                      <a:gd name="T7" fmla="*/ 12 h 14"/>
                      <a:gd name="T8" fmla="*/ 40 w 80"/>
                      <a:gd name="T9" fmla="*/ 14 h 14"/>
                      <a:gd name="T10" fmla="*/ 40 w 80"/>
                      <a:gd name="T11" fmla="*/ 14 h 14"/>
                      <a:gd name="T12" fmla="*/ 12 w 80"/>
                      <a:gd name="T13" fmla="*/ 12 h 14"/>
                      <a:gd name="T14" fmla="*/ 4 w 80"/>
                      <a:gd name="T15" fmla="*/ 10 h 14"/>
                      <a:gd name="T16" fmla="*/ 0 w 80"/>
                      <a:gd name="T17" fmla="*/ 8 h 14"/>
                      <a:gd name="T18" fmla="*/ 0 w 80"/>
                      <a:gd name="T19" fmla="*/ 8 h 14"/>
                      <a:gd name="T20" fmla="*/ 4 w 80"/>
                      <a:gd name="T21" fmla="*/ 4 h 14"/>
                      <a:gd name="T22" fmla="*/ 12 w 80"/>
                      <a:gd name="T23" fmla="*/ 2 h 14"/>
                      <a:gd name="T24" fmla="*/ 40 w 80"/>
                      <a:gd name="T25" fmla="*/ 0 h 14"/>
                      <a:gd name="T26" fmla="*/ 40 w 80"/>
                      <a:gd name="T27" fmla="*/ 0 h 14"/>
                      <a:gd name="T28" fmla="*/ 68 w 80"/>
                      <a:gd name="T29" fmla="*/ 2 h 14"/>
                      <a:gd name="T30" fmla="*/ 76 w 80"/>
                      <a:gd name="T31" fmla="*/ 4 h 14"/>
                      <a:gd name="T32" fmla="*/ 80 w 80"/>
                      <a:gd name="T33" fmla="*/ 8 h 14"/>
                      <a:gd name="T34" fmla="*/ 80 w 80"/>
                      <a:gd name="T35" fmla="*/ 8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 h="14">
                        <a:moveTo>
                          <a:pt x="80" y="8"/>
                        </a:moveTo>
                        <a:lnTo>
                          <a:pt x="80" y="8"/>
                        </a:lnTo>
                        <a:lnTo>
                          <a:pt x="76" y="10"/>
                        </a:lnTo>
                        <a:lnTo>
                          <a:pt x="68" y="12"/>
                        </a:lnTo>
                        <a:lnTo>
                          <a:pt x="40" y="14"/>
                        </a:lnTo>
                        <a:lnTo>
                          <a:pt x="12" y="12"/>
                        </a:lnTo>
                        <a:lnTo>
                          <a:pt x="4" y="10"/>
                        </a:lnTo>
                        <a:lnTo>
                          <a:pt x="0" y="8"/>
                        </a:lnTo>
                        <a:lnTo>
                          <a:pt x="4" y="4"/>
                        </a:lnTo>
                        <a:lnTo>
                          <a:pt x="12" y="2"/>
                        </a:lnTo>
                        <a:lnTo>
                          <a:pt x="40" y="0"/>
                        </a:lnTo>
                        <a:lnTo>
                          <a:pt x="68" y="2"/>
                        </a:lnTo>
                        <a:lnTo>
                          <a:pt x="76" y="4"/>
                        </a:lnTo>
                        <a:lnTo>
                          <a:pt x="80" y="8"/>
                        </a:lnTo>
                        <a:close/>
                      </a:path>
                    </a:pathLst>
                  </a:custGeom>
                  <a:solidFill>
                    <a:srgbClr val="EBF3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2" name="Freeform 107"/>
                  <p:cNvSpPr>
                    <a:spLocks/>
                  </p:cNvSpPr>
                  <p:nvPr/>
                </p:nvSpPr>
                <p:spPr bwMode="auto">
                  <a:xfrm>
                    <a:off x="4244" y="616"/>
                    <a:ext cx="60" cy="10"/>
                  </a:xfrm>
                  <a:custGeom>
                    <a:avLst/>
                    <a:gdLst>
                      <a:gd name="T0" fmla="*/ 60 w 60"/>
                      <a:gd name="T1" fmla="*/ 6 h 10"/>
                      <a:gd name="T2" fmla="*/ 60 w 60"/>
                      <a:gd name="T3" fmla="*/ 6 h 10"/>
                      <a:gd name="T4" fmla="*/ 58 w 60"/>
                      <a:gd name="T5" fmla="*/ 8 h 10"/>
                      <a:gd name="T6" fmla="*/ 52 w 60"/>
                      <a:gd name="T7" fmla="*/ 8 h 10"/>
                      <a:gd name="T8" fmla="*/ 30 w 60"/>
                      <a:gd name="T9" fmla="*/ 10 h 10"/>
                      <a:gd name="T10" fmla="*/ 30 w 60"/>
                      <a:gd name="T11" fmla="*/ 10 h 10"/>
                      <a:gd name="T12" fmla="*/ 10 w 60"/>
                      <a:gd name="T13" fmla="*/ 8 h 10"/>
                      <a:gd name="T14" fmla="*/ 2 w 60"/>
                      <a:gd name="T15" fmla="*/ 8 h 10"/>
                      <a:gd name="T16" fmla="*/ 0 w 60"/>
                      <a:gd name="T17" fmla="*/ 6 h 10"/>
                      <a:gd name="T18" fmla="*/ 0 w 60"/>
                      <a:gd name="T19" fmla="*/ 6 h 10"/>
                      <a:gd name="T20" fmla="*/ 2 w 60"/>
                      <a:gd name="T21" fmla="*/ 4 h 10"/>
                      <a:gd name="T22" fmla="*/ 10 w 60"/>
                      <a:gd name="T23" fmla="*/ 2 h 10"/>
                      <a:gd name="T24" fmla="*/ 30 w 60"/>
                      <a:gd name="T25" fmla="*/ 0 h 10"/>
                      <a:gd name="T26" fmla="*/ 30 w 60"/>
                      <a:gd name="T27" fmla="*/ 0 h 10"/>
                      <a:gd name="T28" fmla="*/ 52 w 60"/>
                      <a:gd name="T29" fmla="*/ 2 h 10"/>
                      <a:gd name="T30" fmla="*/ 58 w 60"/>
                      <a:gd name="T31" fmla="*/ 4 h 10"/>
                      <a:gd name="T32" fmla="*/ 60 w 60"/>
                      <a:gd name="T33" fmla="*/ 6 h 10"/>
                      <a:gd name="T34" fmla="*/ 60 w 60"/>
                      <a:gd name="T35" fmla="*/ 6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10">
                        <a:moveTo>
                          <a:pt x="60" y="6"/>
                        </a:moveTo>
                        <a:lnTo>
                          <a:pt x="60" y="6"/>
                        </a:lnTo>
                        <a:lnTo>
                          <a:pt x="58" y="8"/>
                        </a:lnTo>
                        <a:lnTo>
                          <a:pt x="52" y="8"/>
                        </a:lnTo>
                        <a:lnTo>
                          <a:pt x="30" y="10"/>
                        </a:lnTo>
                        <a:lnTo>
                          <a:pt x="10" y="8"/>
                        </a:lnTo>
                        <a:lnTo>
                          <a:pt x="2" y="8"/>
                        </a:lnTo>
                        <a:lnTo>
                          <a:pt x="0" y="6"/>
                        </a:lnTo>
                        <a:lnTo>
                          <a:pt x="2" y="4"/>
                        </a:lnTo>
                        <a:lnTo>
                          <a:pt x="10" y="2"/>
                        </a:lnTo>
                        <a:lnTo>
                          <a:pt x="30" y="0"/>
                        </a:lnTo>
                        <a:lnTo>
                          <a:pt x="52" y="2"/>
                        </a:lnTo>
                        <a:lnTo>
                          <a:pt x="58" y="4"/>
                        </a:lnTo>
                        <a:lnTo>
                          <a:pt x="60" y="6"/>
                        </a:lnTo>
                        <a:close/>
                      </a:path>
                    </a:pathLst>
                  </a:custGeom>
                  <a:solidFill>
                    <a:srgbClr val="F1F7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3" name="Freeform 108"/>
                  <p:cNvSpPr>
                    <a:spLocks/>
                  </p:cNvSpPr>
                  <p:nvPr/>
                </p:nvSpPr>
                <p:spPr bwMode="auto">
                  <a:xfrm>
                    <a:off x="4254" y="618"/>
                    <a:ext cx="40" cy="6"/>
                  </a:xfrm>
                  <a:custGeom>
                    <a:avLst/>
                    <a:gdLst>
                      <a:gd name="T0" fmla="*/ 40 w 40"/>
                      <a:gd name="T1" fmla="*/ 4 h 6"/>
                      <a:gd name="T2" fmla="*/ 40 w 40"/>
                      <a:gd name="T3" fmla="*/ 4 h 6"/>
                      <a:gd name="T4" fmla="*/ 38 w 40"/>
                      <a:gd name="T5" fmla="*/ 4 h 6"/>
                      <a:gd name="T6" fmla="*/ 34 w 40"/>
                      <a:gd name="T7" fmla="*/ 6 h 6"/>
                      <a:gd name="T8" fmla="*/ 20 w 40"/>
                      <a:gd name="T9" fmla="*/ 6 h 6"/>
                      <a:gd name="T10" fmla="*/ 20 w 40"/>
                      <a:gd name="T11" fmla="*/ 6 h 6"/>
                      <a:gd name="T12" fmla="*/ 6 w 40"/>
                      <a:gd name="T13" fmla="*/ 6 h 6"/>
                      <a:gd name="T14" fmla="*/ 2 w 40"/>
                      <a:gd name="T15" fmla="*/ 4 h 6"/>
                      <a:gd name="T16" fmla="*/ 0 w 40"/>
                      <a:gd name="T17" fmla="*/ 4 h 6"/>
                      <a:gd name="T18" fmla="*/ 0 w 40"/>
                      <a:gd name="T19" fmla="*/ 4 h 6"/>
                      <a:gd name="T20" fmla="*/ 2 w 40"/>
                      <a:gd name="T21" fmla="*/ 2 h 6"/>
                      <a:gd name="T22" fmla="*/ 6 w 40"/>
                      <a:gd name="T23" fmla="*/ 0 h 6"/>
                      <a:gd name="T24" fmla="*/ 20 w 40"/>
                      <a:gd name="T25" fmla="*/ 0 h 6"/>
                      <a:gd name="T26" fmla="*/ 20 w 40"/>
                      <a:gd name="T27" fmla="*/ 0 h 6"/>
                      <a:gd name="T28" fmla="*/ 34 w 40"/>
                      <a:gd name="T29" fmla="*/ 0 h 6"/>
                      <a:gd name="T30" fmla="*/ 38 w 40"/>
                      <a:gd name="T31" fmla="*/ 2 h 6"/>
                      <a:gd name="T32" fmla="*/ 40 w 40"/>
                      <a:gd name="T33" fmla="*/ 4 h 6"/>
                      <a:gd name="T34" fmla="*/ 40 w 40"/>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6">
                        <a:moveTo>
                          <a:pt x="40" y="4"/>
                        </a:moveTo>
                        <a:lnTo>
                          <a:pt x="40" y="4"/>
                        </a:lnTo>
                        <a:lnTo>
                          <a:pt x="38" y="4"/>
                        </a:lnTo>
                        <a:lnTo>
                          <a:pt x="34" y="6"/>
                        </a:lnTo>
                        <a:lnTo>
                          <a:pt x="20" y="6"/>
                        </a:lnTo>
                        <a:lnTo>
                          <a:pt x="6" y="6"/>
                        </a:lnTo>
                        <a:lnTo>
                          <a:pt x="2" y="4"/>
                        </a:lnTo>
                        <a:lnTo>
                          <a:pt x="0" y="4"/>
                        </a:lnTo>
                        <a:lnTo>
                          <a:pt x="2" y="2"/>
                        </a:lnTo>
                        <a:lnTo>
                          <a:pt x="6" y="0"/>
                        </a:lnTo>
                        <a:lnTo>
                          <a:pt x="20" y="0"/>
                        </a:lnTo>
                        <a:lnTo>
                          <a:pt x="34" y="0"/>
                        </a:lnTo>
                        <a:lnTo>
                          <a:pt x="38" y="2"/>
                        </a:lnTo>
                        <a:lnTo>
                          <a:pt x="40" y="4"/>
                        </a:ln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4" name="Freeform 109"/>
                  <p:cNvSpPr>
                    <a:spLocks/>
                  </p:cNvSpPr>
                  <p:nvPr/>
                </p:nvSpPr>
                <p:spPr bwMode="auto">
                  <a:xfrm>
                    <a:off x="4264" y="620"/>
                    <a:ext cx="20" cy="2"/>
                  </a:xfrm>
                  <a:custGeom>
                    <a:avLst/>
                    <a:gdLst>
                      <a:gd name="T0" fmla="*/ 20 w 20"/>
                      <a:gd name="T1" fmla="*/ 2 h 2"/>
                      <a:gd name="T2" fmla="*/ 20 w 20"/>
                      <a:gd name="T3" fmla="*/ 2 h 2"/>
                      <a:gd name="T4" fmla="*/ 18 w 20"/>
                      <a:gd name="T5" fmla="*/ 2 h 2"/>
                      <a:gd name="T6" fmla="*/ 10 w 20"/>
                      <a:gd name="T7" fmla="*/ 2 h 2"/>
                      <a:gd name="T8" fmla="*/ 10 w 20"/>
                      <a:gd name="T9" fmla="*/ 2 h 2"/>
                      <a:gd name="T10" fmla="*/ 4 w 20"/>
                      <a:gd name="T11" fmla="*/ 2 h 2"/>
                      <a:gd name="T12" fmla="*/ 0 w 20"/>
                      <a:gd name="T13" fmla="*/ 2 h 2"/>
                      <a:gd name="T14" fmla="*/ 0 w 20"/>
                      <a:gd name="T15" fmla="*/ 2 h 2"/>
                      <a:gd name="T16" fmla="*/ 4 w 20"/>
                      <a:gd name="T17" fmla="*/ 0 h 2"/>
                      <a:gd name="T18" fmla="*/ 10 w 20"/>
                      <a:gd name="T19" fmla="*/ 0 h 2"/>
                      <a:gd name="T20" fmla="*/ 10 w 20"/>
                      <a:gd name="T21" fmla="*/ 0 h 2"/>
                      <a:gd name="T22" fmla="*/ 18 w 20"/>
                      <a:gd name="T23" fmla="*/ 0 h 2"/>
                      <a:gd name="T24" fmla="*/ 20 w 20"/>
                      <a:gd name="T25" fmla="*/ 2 h 2"/>
                      <a:gd name="T26" fmla="*/ 20 w 20"/>
                      <a:gd name="T27" fmla="*/ 2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
                        <a:moveTo>
                          <a:pt x="20" y="2"/>
                        </a:moveTo>
                        <a:lnTo>
                          <a:pt x="20" y="2"/>
                        </a:lnTo>
                        <a:lnTo>
                          <a:pt x="18" y="2"/>
                        </a:lnTo>
                        <a:lnTo>
                          <a:pt x="10" y="2"/>
                        </a:lnTo>
                        <a:lnTo>
                          <a:pt x="4" y="2"/>
                        </a:lnTo>
                        <a:lnTo>
                          <a:pt x="0" y="2"/>
                        </a:lnTo>
                        <a:lnTo>
                          <a:pt x="4" y="0"/>
                        </a:lnTo>
                        <a:lnTo>
                          <a:pt x="10" y="0"/>
                        </a:lnTo>
                        <a:lnTo>
                          <a:pt x="18" y="0"/>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5" name="Freeform 110"/>
                  <p:cNvSpPr>
                    <a:spLocks/>
                  </p:cNvSpPr>
                  <p:nvPr/>
                </p:nvSpPr>
                <p:spPr bwMode="auto">
                  <a:xfrm>
                    <a:off x="3888" y="662"/>
                    <a:ext cx="106" cy="106"/>
                  </a:xfrm>
                  <a:custGeom>
                    <a:avLst/>
                    <a:gdLst>
                      <a:gd name="T0" fmla="*/ 106 w 106"/>
                      <a:gd name="T1" fmla="*/ 54 h 106"/>
                      <a:gd name="T2" fmla="*/ 106 w 106"/>
                      <a:gd name="T3" fmla="*/ 54 h 106"/>
                      <a:gd name="T4" fmla="*/ 104 w 106"/>
                      <a:gd name="T5" fmla="*/ 64 h 106"/>
                      <a:gd name="T6" fmla="*/ 102 w 106"/>
                      <a:gd name="T7" fmla="*/ 74 h 106"/>
                      <a:gd name="T8" fmla="*/ 96 w 106"/>
                      <a:gd name="T9" fmla="*/ 84 h 106"/>
                      <a:gd name="T10" fmla="*/ 90 w 106"/>
                      <a:gd name="T11" fmla="*/ 92 h 106"/>
                      <a:gd name="T12" fmla="*/ 82 w 106"/>
                      <a:gd name="T13" fmla="*/ 98 h 106"/>
                      <a:gd name="T14" fmla="*/ 74 w 106"/>
                      <a:gd name="T15" fmla="*/ 102 h 106"/>
                      <a:gd name="T16" fmla="*/ 64 w 106"/>
                      <a:gd name="T17" fmla="*/ 106 h 106"/>
                      <a:gd name="T18" fmla="*/ 54 w 106"/>
                      <a:gd name="T19" fmla="*/ 106 h 106"/>
                      <a:gd name="T20" fmla="*/ 54 w 106"/>
                      <a:gd name="T21" fmla="*/ 106 h 106"/>
                      <a:gd name="T22" fmla="*/ 42 w 106"/>
                      <a:gd name="T23" fmla="*/ 106 h 106"/>
                      <a:gd name="T24" fmla="*/ 32 w 106"/>
                      <a:gd name="T25" fmla="*/ 102 h 106"/>
                      <a:gd name="T26" fmla="*/ 24 w 106"/>
                      <a:gd name="T27" fmla="*/ 98 h 106"/>
                      <a:gd name="T28" fmla="*/ 16 w 106"/>
                      <a:gd name="T29" fmla="*/ 92 h 106"/>
                      <a:gd name="T30" fmla="*/ 10 w 106"/>
                      <a:gd name="T31" fmla="*/ 84 h 106"/>
                      <a:gd name="T32" fmla="*/ 4 w 106"/>
                      <a:gd name="T33" fmla="*/ 74 h 106"/>
                      <a:gd name="T34" fmla="*/ 2 w 106"/>
                      <a:gd name="T35" fmla="*/ 64 h 106"/>
                      <a:gd name="T36" fmla="*/ 0 w 106"/>
                      <a:gd name="T37" fmla="*/ 54 h 106"/>
                      <a:gd name="T38" fmla="*/ 0 w 106"/>
                      <a:gd name="T39" fmla="*/ 54 h 106"/>
                      <a:gd name="T40" fmla="*/ 2 w 106"/>
                      <a:gd name="T41" fmla="*/ 42 h 106"/>
                      <a:gd name="T42" fmla="*/ 4 w 106"/>
                      <a:gd name="T43" fmla="*/ 32 h 106"/>
                      <a:gd name="T44" fmla="*/ 10 w 106"/>
                      <a:gd name="T45" fmla="*/ 24 h 106"/>
                      <a:gd name="T46" fmla="*/ 16 w 106"/>
                      <a:gd name="T47" fmla="*/ 16 h 106"/>
                      <a:gd name="T48" fmla="*/ 24 w 106"/>
                      <a:gd name="T49" fmla="*/ 10 h 106"/>
                      <a:gd name="T50" fmla="*/ 32 w 106"/>
                      <a:gd name="T51" fmla="*/ 4 h 106"/>
                      <a:gd name="T52" fmla="*/ 42 w 106"/>
                      <a:gd name="T53" fmla="*/ 2 h 106"/>
                      <a:gd name="T54" fmla="*/ 54 w 106"/>
                      <a:gd name="T55" fmla="*/ 0 h 106"/>
                      <a:gd name="T56" fmla="*/ 54 w 106"/>
                      <a:gd name="T57" fmla="*/ 0 h 106"/>
                      <a:gd name="T58" fmla="*/ 64 w 106"/>
                      <a:gd name="T59" fmla="*/ 2 h 106"/>
                      <a:gd name="T60" fmla="*/ 74 w 106"/>
                      <a:gd name="T61" fmla="*/ 4 h 106"/>
                      <a:gd name="T62" fmla="*/ 82 w 106"/>
                      <a:gd name="T63" fmla="*/ 10 h 106"/>
                      <a:gd name="T64" fmla="*/ 90 w 106"/>
                      <a:gd name="T65" fmla="*/ 16 h 106"/>
                      <a:gd name="T66" fmla="*/ 96 w 106"/>
                      <a:gd name="T67" fmla="*/ 24 h 106"/>
                      <a:gd name="T68" fmla="*/ 102 w 106"/>
                      <a:gd name="T69" fmla="*/ 32 h 106"/>
                      <a:gd name="T70" fmla="*/ 104 w 106"/>
                      <a:gd name="T71" fmla="*/ 42 h 106"/>
                      <a:gd name="T72" fmla="*/ 106 w 106"/>
                      <a:gd name="T73" fmla="*/ 54 h 106"/>
                      <a:gd name="T74" fmla="*/ 106 w 106"/>
                      <a:gd name="T75" fmla="*/ 54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6" h="106">
                        <a:moveTo>
                          <a:pt x="106" y="54"/>
                        </a:moveTo>
                        <a:lnTo>
                          <a:pt x="106" y="54"/>
                        </a:lnTo>
                        <a:lnTo>
                          <a:pt x="104" y="64"/>
                        </a:lnTo>
                        <a:lnTo>
                          <a:pt x="102" y="74"/>
                        </a:lnTo>
                        <a:lnTo>
                          <a:pt x="96" y="84"/>
                        </a:lnTo>
                        <a:lnTo>
                          <a:pt x="90" y="92"/>
                        </a:lnTo>
                        <a:lnTo>
                          <a:pt x="82" y="98"/>
                        </a:lnTo>
                        <a:lnTo>
                          <a:pt x="74" y="102"/>
                        </a:lnTo>
                        <a:lnTo>
                          <a:pt x="64" y="106"/>
                        </a:lnTo>
                        <a:lnTo>
                          <a:pt x="54" y="106"/>
                        </a:lnTo>
                        <a:lnTo>
                          <a:pt x="42" y="106"/>
                        </a:lnTo>
                        <a:lnTo>
                          <a:pt x="32" y="102"/>
                        </a:lnTo>
                        <a:lnTo>
                          <a:pt x="24" y="98"/>
                        </a:lnTo>
                        <a:lnTo>
                          <a:pt x="16" y="92"/>
                        </a:lnTo>
                        <a:lnTo>
                          <a:pt x="10" y="84"/>
                        </a:lnTo>
                        <a:lnTo>
                          <a:pt x="4" y="74"/>
                        </a:lnTo>
                        <a:lnTo>
                          <a:pt x="2" y="64"/>
                        </a:lnTo>
                        <a:lnTo>
                          <a:pt x="0" y="54"/>
                        </a:lnTo>
                        <a:lnTo>
                          <a:pt x="2" y="42"/>
                        </a:lnTo>
                        <a:lnTo>
                          <a:pt x="4" y="32"/>
                        </a:lnTo>
                        <a:lnTo>
                          <a:pt x="10" y="24"/>
                        </a:lnTo>
                        <a:lnTo>
                          <a:pt x="16" y="16"/>
                        </a:lnTo>
                        <a:lnTo>
                          <a:pt x="24" y="10"/>
                        </a:lnTo>
                        <a:lnTo>
                          <a:pt x="32" y="4"/>
                        </a:lnTo>
                        <a:lnTo>
                          <a:pt x="42" y="2"/>
                        </a:lnTo>
                        <a:lnTo>
                          <a:pt x="54" y="0"/>
                        </a:lnTo>
                        <a:lnTo>
                          <a:pt x="64" y="2"/>
                        </a:lnTo>
                        <a:lnTo>
                          <a:pt x="74" y="4"/>
                        </a:lnTo>
                        <a:lnTo>
                          <a:pt x="82" y="10"/>
                        </a:lnTo>
                        <a:lnTo>
                          <a:pt x="90" y="16"/>
                        </a:lnTo>
                        <a:lnTo>
                          <a:pt x="96" y="24"/>
                        </a:lnTo>
                        <a:lnTo>
                          <a:pt x="102" y="32"/>
                        </a:lnTo>
                        <a:lnTo>
                          <a:pt x="104" y="42"/>
                        </a:lnTo>
                        <a:lnTo>
                          <a:pt x="106" y="54"/>
                        </a:lnTo>
                        <a:close/>
                      </a:path>
                    </a:pathLst>
                  </a:custGeom>
                  <a:solidFill>
                    <a:srgbClr val="72A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6" name="Freeform 111"/>
                  <p:cNvSpPr>
                    <a:spLocks/>
                  </p:cNvSpPr>
                  <p:nvPr/>
                </p:nvSpPr>
                <p:spPr bwMode="auto">
                  <a:xfrm>
                    <a:off x="3890" y="664"/>
                    <a:ext cx="102" cy="102"/>
                  </a:xfrm>
                  <a:custGeom>
                    <a:avLst/>
                    <a:gdLst>
                      <a:gd name="T0" fmla="*/ 102 w 102"/>
                      <a:gd name="T1" fmla="*/ 52 h 102"/>
                      <a:gd name="T2" fmla="*/ 102 w 102"/>
                      <a:gd name="T3" fmla="*/ 52 h 102"/>
                      <a:gd name="T4" fmla="*/ 100 w 102"/>
                      <a:gd name="T5" fmla="*/ 62 h 102"/>
                      <a:gd name="T6" fmla="*/ 98 w 102"/>
                      <a:gd name="T7" fmla="*/ 72 h 102"/>
                      <a:gd name="T8" fmla="*/ 94 w 102"/>
                      <a:gd name="T9" fmla="*/ 80 h 102"/>
                      <a:gd name="T10" fmla="*/ 86 w 102"/>
                      <a:gd name="T11" fmla="*/ 88 h 102"/>
                      <a:gd name="T12" fmla="*/ 80 w 102"/>
                      <a:gd name="T13" fmla="*/ 94 h 102"/>
                      <a:gd name="T14" fmla="*/ 70 w 102"/>
                      <a:gd name="T15" fmla="*/ 98 h 102"/>
                      <a:gd name="T16" fmla="*/ 62 w 102"/>
                      <a:gd name="T17" fmla="*/ 102 h 102"/>
                      <a:gd name="T18" fmla="*/ 52 w 102"/>
                      <a:gd name="T19" fmla="*/ 102 h 102"/>
                      <a:gd name="T20" fmla="*/ 52 w 102"/>
                      <a:gd name="T21" fmla="*/ 102 h 102"/>
                      <a:gd name="T22" fmla="*/ 40 w 102"/>
                      <a:gd name="T23" fmla="*/ 102 h 102"/>
                      <a:gd name="T24" fmla="*/ 32 w 102"/>
                      <a:gd name="T25" fmla="*/ 98 h 102"/>
                      <a:gd name="T26" fmla="*/ 22 w 102"/>
                      <a:gd name="T27" fmla="*/ 94 h 102"/>
                      <a:gd name="T28" fmla="*/ 16 w 102"/>
                      <a:gd name="T29" fmla="*/ 88 h 102"/>
                      <a:gd name="T30" fmla="*/ 10 w 102"/>
                      <a:gd name="T31" fmla="*/ 80 h 102"/>
                      <a:gd name="T32" fmla="*/ 4 w 102"/>
                      <a:gd name="T33" fmla="*/ 72 h 102"/>
                      <a:gd name="T34" fmla="*/ 2 w 102"/>
                      <a:gd name="T35" fmla="*/ 62 h 102"/>
                      <a:gd name="T36" fmla="*/ 0 w 102"/>
                      <a:gd name="T37" fmla="*/ 52 h 102"/>
                      <a:gd name="T38" fmla="*/ 0 w 102"/>
                      <a:gd name="T39" fmla="*/ 52 h 102"/>
                      <a:gd name="T40" fmla="*/ 2 w 102"/>
                      <a:gd name="T41" fmla="*/ 42 h 102"/>
                      <a:gd name="T42" fmla="*/ 4 w 102"/>
                      <a:gd name="T43" fmla="*/ 32 h 102"/>
                      <a:gd name="T44" fmla="*/ 10 w 102"/>
                      <a:gd name="T45" fmla="*/ 22 h 102"/>
                      <a:gd name="T46" fmla="*/ 16 w 102"/>
                      <a:gd name="T47" fmla="*/ 16 h 102"/>
                      <a:gd name="T48" fmla="*/ 22 w 102"/>
                      <a:gd name="T49" fmla="*/ 10 h 102"/>
                      <a:gd name="T50" fmla="*/ 32 w 102"/>
                      <a:gd name="T51" fmla="*/ 4 h 102"/>
                      <a:gd name="T52" fmla="*/ 40 w 102"/>
                      <a:gd name="T53" fmla="*/ 2 h 102"/>
                      <a:gd name="T54" fmla="*/ 52 w 102"/>
                      <a:gd name="T55" fmla="*/ 0 h 102"/>
                      <a:gd name="T56" fmla="*/ 52 w 102"/>
                      <a:gd name="T57" fmla="*/ 0 h 102"/>
                      <a:gd name="T58" fmla="*/ 62 w 102"/>
                      <a:gd name="T59" fmla="*/ 2 h 102"/>
                      <a:gd name="T60" fmla="*/ 70 w 102"/>
                      <a:gd name="T61" fmla="*/ 4 h 102"/>
                      <a:gd name="T62" fmla="*/ 80 w 102"/>
                      <a:gd name="T63" fmla="*/ 10 h 102"/>
                      <a:gd name="T64" fmla="*/ 86 w 102"/>
                      <a:gd name="T65" fmla="*/ 16 h 102"/>
                      <a:gd name="T66" fmla="*/ 94 w 102"/>
                      <a:gd name="T67" fmla="*/ 22 h 102"/>
                      <a:gd name="T68" fmla="*/ 98 w 102"/>
                      <a:gd name="T69" fmla="*/ 32 h 102"/>
                      <a:gd name="T70" fmla="*/ 100 w 102"/>
                      <a:gd name="T71" fmla="*/ 42 h 102"/>
                      <a:gd name="T72" fmla="*/ 102 w 102"/>
                      <a:gd name="T73" fmla="*/ 52 h 102"/>
                      <a:gd name="T74" fmla="*/ 102 w 102"/>
                      <a:gd name="T75" fmla="*/ 52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02">
                        <a:moveTo>
                          <a:pt x="102" y="52"/>
                        </a:moveTo>
                        <a:lnTo>
                          <a:pt x="102" y="52"/>
                        </a:lnTo>
                        <a:lnTo>
                          <a:pt x="100" y="62"/>
                        </a:lnTo>
                        <a:lnTo>
                          <a:pt x="98" y="72"/>
                        </a:lnTo>
                        <a:lnTo>
                          <a:pt x="94" y="80"/>
                        </a:lnTo>
                        <a:lnTo>
                          <a:pt x="86" y="88"/>
                        </a:lnTo>
                        <a:lnTo>
                          <a:pt x="80" y="94"/>
                        </a:lnTo>
                        <a:lnTo>
                          <a:pt x="70" y="98"/>
                        </a:lnTo>
                        <a:lnTo>
                          <a:pt x="62" y="102"/>
                        </a:lnTo>
                        <a:lnTo>
                          <a:pt x="52" y="102"/>
                        </a:lnTo>
                        <a:lnTo>
                          <a:pt x="40" y="102"/>
                        </a:lnTo>
                        <a:lnTo>
                          <a:pt x="32" y="98"/>
                        </a:lnTo>
                        <a:lnTo>
                          <a:pt x="22" y="94"/>
                        </a:lnTo>
                        <a:lnTo>
                          <a:pt x="16" y="88"/>
                        </a:lnTo>
                        <a:lnTo>
                          <a:pt x="10" y="80"/>
                        </a:lnTo>
                        <a:lnTo>
                          <a:pt x="4" y="72"/>
                        </a:lnTo>
                        <a:lnTo>
                          <a:pt x="2" y="62"/>
                        </a:lnTo>
                        <a:lnTo>
                          <a:pt x="0" y="52"/>
                        </a:lnTo>
                        <a:lnTo>
                          <a:pt x="2" y="42"/>
                        </a:lnTo>
                        <a:lnTo>
                          <a:pt x="4" y="32"/>
                        </a:lnTo>
                        <a:lnTo>
                          <a:pt x="10" y="22"/>
                        </a:lnTo>
                        <a:lnTo>
                          <a:pt x="16" y="16"/>
                        </a:lnTo>
                        <a:lnTo>
                          <a:pt x="22" y="10"/>
                        </a:lnTo>
                        <a:lnTo>
                          <a:pt x="32" y="4"/>
                        </a:lnTo>
                        <a:lnTo>
                          <a:pt x="40" y="2"/>
                        </a:lnTo>
                        <a:lnTo>
                          <a:pt x="52" y="0"/>
                        </a:lnTo>
                        <a:lnTo>
                          <a:pt x="62" y="2"/>
                        </a:lnTo>
                        <a:lnTo>
                          <a:pt x="70" y="4"/>
                        </a:lnTo>
                        <a:lnTo>
                          <a:pt x="80" y="10"/>
                        </a:lnTo>
                        <a:lnTo>
                          <a:pt x="86" y="16"/>
                        </a:lnTo>
                        <a:lnTo>
                          <a:pt x="94" y="22"/>
                        </a:lnTo>
                        <a:lnTo>
                          <a:pt x="98" y="32"/>
                        </a:lnTo>
                        <a:lnTo>
                          <a:pt x="100" y="42"/>
                        </a:lnTo>
                        <a:lnTo>
                          <a:pt x="102" y="52"/>
                        </a:lnTo>
                        <a:close/>
                      </a:path>
                    </a:pathLst>
                  </a:custGeom>
                  <a:solidFill>
                    <a:srgbClr val="76A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7" name="Freeform 112"/>
                  <p:cNvSpPr>
                    <a:spLocks/>
                  </p:cNvSpPr>
                  <p:nvPr/>
                </p:nvSpPr>
                <p:spPr bwMode="auto">
                  <a:xfrm>
                    <a:off x="3892" y="666"/>
                    <a:ext cx="98" cy="100"/>
                  </a:xfrm>
                  <a:custGeom>
                    <a:avLst/>
                    <a:gdLst>
                      <a:gd name="T0" fmla="*/ 98 w 98"/>
                      <a:gd name="T1" fmla="*/ 50 h 100"/>
                      <a:gd name="T2" fmla="*/ 98 w 98"/>
                      <a:gd name="T3" fmla="*/ 50 h 100"/>
                      <a:gd name="T4" fmla="*/ 96 w 98"/>
                      <a:gd name="T5" fmla="*/ 60 h 100"/>
                      <a:gd name="T6" fmla="*/ 94 w 98"/>
                      <a:gd name="T7" fmla="*/ 68 h 100"/>
                      <a:gd name="T8" fmla="*/ 90 w 98"/>
                      <a:gd name="T9" fmla="*/ 78 h 100"/>
                      <a:gd name="T10" fmla="*/ 84 w 98"/>
                      <a:gd name="T11" fmla="*/ 84 h 100"/>
                      <a:gd name="T12" fmla="*/ 76 w 98"/>
                      <a:gd name="T13" fmla="*/ 90 h 100"/>
                      <a:gd name="T14" fmla="*/ 68 w 98"/>
                      <a:gd name="T15" fmla="*/ 96 h 100"/>
                      <a:gd name="T16" fmla="*/ 58 w 98"/>
                      <a:gd name="T17" fmla="*/ 98 h 100"/>
                      <a:gd name="T18" fmla="*/ 50 w 98"/>
                      <a:gd name="T19" fmla="*/ 100 h 100"/>
                      <a:gd name="T20" fmla="*/ 50 w 98"/>
                      <a:gd name="T21" fmla="*/ 100 h 100"/>
                      <a:gd name="T22" fmla="*/ 40 w 98"/>
                      <a:gd name="T23" fmla="*/ 98 h 100"/>
                      <a:gd name="T24" fmla="*/ 30 w 98"/>
                      <a:gd name="T25" fmla="*/ 96 h 100"/>
                      <a:gd name="T26" fmla="*/ 22 w 98"/>
                      <a:gd name="T27" fmla="*/ 90 h 100"/>
                      <a:gd name="T28" fmla="*/ 14 w 98"/>
                      <a:gd name="T29" fmla="*/ 84 h 100"/>
                      <a:gd name="T30" fmla="*/ 8 w 98"/>
                      <a:gd name="T31" fmla="*/ 78 h 100"/>
                      <a:gd name="T32" fmla="*/ 4 w 98"/>
                      <a:gd name="T33" fmla="*/ 68 h 100"/>
                      <a:gd name="T34" fmla="*/ 2 w 98"/>
                      <a:gd name="T35" fmla="*/ 60 h 100"/>
                      <a:gd name="T36" fmla="*/ 0 w 98"/>
                      <a:gd name="T37" fmla="*/ 50 h 100"/>
                      <a:gd name="T38" fmla="*/ 0 w 98"/>
                      <a:gd name="T39" fmla="*/ 50 h 100"/>
                      <a:gd name="T40" fmla="*/ 2 w 98"/>
                      <a:gd name="T41" fmla="*/ 40 h 100"/>
                      <a:gd name="T42" fmla="*/ 4 w 98"/>
                      <a:gd name="T43" fmla="*/ 30 h 100"/>
                      <a:gd name="T44" fmla="*/ 8 w 98"/>
                      <a:gd name="T45" fmla="*/ 22 h 100"/>
                      <a:gd name="T46" fmla="*/ 14 w 98"/>
                      <a:gd name="T47" fmla="*/ 14 h 100"/>
                      <a:gd name="T48" fmla="*/ 22 w 98"/>
                      <a:gd name="T49" fmla="*/ 8 h 100"/>
                      <a:gd name="T50" fmla="*/ 30 w 98"/>
                      <a:gd name="T51" fmla="*/ 4 h 100"/>
                      <a:gd name="T52" fmla="*/ 40 w 98"/>
                      <a:gd name="T53" fmla="*/ 2 h 100"/>
                      <a:gd name="T54" fmla="*/ 50 w 98"/>
                      <a:gd name="T55" fmla="*/ 0 h 100"/>
                      <a:gd name="T56" fmla="*/ 50 w 98"/>
                      <a:gd name="T57" fmla="*/ 0 h 100"/>
                      <a:gd name="T58" fmla="*/ 58 w 98"/>
                      <a:gd name="T59" fmla="*/ 2 h 100"/>
                      <a:gd name="T60" fmla="*/ 68 w 98"/>
                      <a:gd name="T61" fmla="*/ 4 h 100"/>
                      <a:gd name="T62" fmla="*/ 76 w 98"/>
                      <a:gd name="T63" fmla="*/ 8 h 100"/>
                      <a:gd name="T64" fmla="*/ 84 w 98"/>
                      <a:gd name="T65" fmla="*/ 14 h 100"/>
                      <a:gd name="T66" fmla="*/ 90 w 98"/>
                      <a:gd name="T67" fmla="*/ 22 h 100"/>
                      <a:gd name="T68" fmla="*/ 94 w 98"/>
                      <a:gd name="T69" fmla="*/ 30 h 100"/>
                      <a:gd name="T70" fmla="*/ 96 w 98"/>
                      <a:gd name="T71" fmla="*/ 40 h 100"/>
                      <a:gd name="T72" fmla="*/ 98 w 98"/>
                      <a:gd name="T73" fmla="*/ 50 h 100"/>
                      <a:gd name="T74" fmla="*/ 98 w 98"/>
                      <a:gd name="T75" fmla="*/ 50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100">
                        <a:moveTo>
                          <a:pt x="98" y="50"/>
                        </a:moveTo>
                        <a:lnTo>
                          <a:pt x="98" y="50"/>
                        </a:lnTo>
                        <a:lnTo>
                          <a:pt x="96" y="60"/>
                        </a:lnTo>
                        <a:lnTo>
                          <a:pt x="94" y="68"/>
                        </a:lnTo>
                        <a:lnTo>
                          <a:pt x="90" y="78"/>
                        </a:lnTo>
                        <a:lnTo>
                          <a:pt x="84" y="84"/>
                        </a:lnTo>
                        <a:lnTo>
                          <a:pt x="76" y="90"/>
                        </a:lnTo>
                        <a:lnTo>
                          <a:pt x="68" y="96"/>
                        </a:lnTo>
                        <a:lnTo>
                          <a:pt x="58" y="98"/>
                        </a:lnTo>
                        <a:lnTo>
                          <a:pt x="50" y="100"/>
                        </a:lnTo>
                        <a:lnTo>
                          <a:pt x="40" y="98"/>
                        </a:lnTo>
                        <a:lnTo>
                          <a:pt x="30" y="96"/>
                        </a:lnTo>
                        <a:lnTo>
                          <a:pt x="22" y="90"/>
                        </a:lnTo>
                        <a:lnTo>
                          <a:pt x="14" y="84"/>
                        </a:lnTo>
                        <a:lnTo>
                          <a:pt x="8" y="78"/>
                        </a:lnTo>
                        <a:lnTo>
                          <a:pt x="4" y="68"/>
                        </a:lnTo>
                        <a:lnTo>
                          <a:pt x="2" y="60"/>
                        </a:lnTo>
                        <a:lnTo>
                          <a:pt x="0" y="50"/>
                        </a:lnTo>
                        <a:lnTo>
                          <a:pt x="2" y="40"/>
                        </a:lnTo>
                        <a:lnTo>
                          <a:pt x="4" y="30"/>
                        </a:lnTo>
                        <a:lnTo>
                          <a:pt x="8" y="22"/>
                        </a:lnTo>
                        <a:lnTo>
                          <a:pt x="14" y="14"/>
                        </a:lnTo>
                        <a:lnTo>
                          <a:pt x="22" y="8"/>
                        </a:lnTo>
                        <a:lnTo>
                          <a:pt x="30" y="4"/>
                        </a:lnTo>
                        <a:lnTo>
                          <a:pt x="40" y="2"/>
                        </a:lnTo>
                        <a:lnTo>
                          <a:pt x="50" y="0"/>
                        </a:lnTo>
                        <a:lnTo>
                          <a:pt x="58" y="2"/>
                        </a:lnTo>
                        <a:lnTo>
                          <a:pt x="68" y="4"/>
                        </a:lnTo>
                        <a:lnTo>
                          <a:pt x="76" y="8"/>
                        </a:lnTo>
                        <a:lnTo>
                          <a:pt x="84" y="14"/>
                        </a:lnTo>
                        <a:lnTo>
                          <a:pt x="90" y="22"/>
                        </a:lnTo>
                        <a:lnTo>
                          <a:pt x="94" y="30"/>
                        </a:lnTo>
                        <a:lnTo>
                          <a:pt x="96" y="40"/>
                        </a:lnTo>
                        <a:lnTo>
                          <a:pt x="98" y="50"/>
                        </a:lnTo>
                        <a:close/>
                      </a:path>
                    </a:pathLst>
                  </a:custGeom>
                  <a:solidFill>
                    <a:srgbClr val="7AA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8" name="Freeform 113"/>
                  <p:cNvSpPr>
                    <a:spLocks/>
                  </p:cNvSpPr>
                  <p:nvPr/>
                </p:nvSpPr>
                <p:spPr bwMode="auto">
                  <a:xfrm>
                    <a:off x="3894" y="668"/>
                    <a:ext cx="94" cy="96"/>
                  </a:xfrm>
                  <a:custGeom>
                    <a:avLst/>
                    <a:gdLst>
                      <a:gd name="T0" fmla="*/ 94 w 94"/>
                      <a:gd name="T1" fmla="*/ 48 h 96"/>
                      <a:gd name="T2" fmla="*/ 94 w 94"/>
                      <a:gd name="T3" fmla="*/ 48 h 96"/>
                      <a:gd name="T4" fmla="*/ 92 w 94"/>
                      <a:gd name="T5" fmla="*/ 58 h 96"/>
                      <a:gd name="T6" fmla="*/ 90 w 94"/>
                      <a:gd name="T7" fmla="*/ 66 h 96"/>
                      <a:gd name="T8" fmla="*/ 86 w 94"/>
                      <a:gd name="T9" fmla="*/ 74 h 96"/>
                      <a:gd name="T10" fmla="*/ 80 w 94"/>
                      <a:gd name="T11" fmla="*/ 82 h 96"/>
                      <a:gd name="T12" fmla="*/ 74 w 94"/>
                      <a:gd name="T13" fmla="*/ 86 h 96"/>
                      <a:gd name="T14" fmla="*/ 66 w 94"/>
                      <a:gd name="T15" fmla="*/ 92 h 96"/>
                      <a:gd name="T16" fmla="*/ 56 w 94"/>
                      <a:gd name="T17" fmla="*/ 94 h 96"/>
                      <a:gd name="T18" fmla="*/ 48 w 94"/>
                      <a:gd name="T19" fmla="*/ 96 h 96"/>
                      <a:gd name="T20" fmla="*/ 48 w 94"/>
                      <a:gd name="T21" fmla="*/ 96 h 96"/>
                      <a:gd name="T22" fmla="*/ 38 w 94"/>
                      <a:gd name="T23" fmla="*/ 94 h 96"/>
                      <a:gd name="T24" fmla="*/ 28 w 94"/>
                      <a:gd name="T25" fmla="*/ 92 h 96"/>
                      <a:gd name="T26" fmla="*/ 20 w 94"/>
                      <a:gd name="T27" fmla="*/ 86 h 96"/>
                      <a:gd name="T28" fmla="*/ 14 w 94"/>
                      <a:gd name="T29" fmla="*/ 82 h 96"/>
                      <a:gd name="T30" fmla="*/ 8 w 94"/>
                      <a:gd name="T31" fmla="*/ 74 h 96"/>
                      <a:gd name="T32" fmla="*/ 4 w 94"/>
                      <a:gd name="T33" fmla="*/ 66 h 96"/>
                      <a:gd name="T34" fmla="*/ 2 w 94"/>
                      <a:gd name="T35" fmla="*/ 58 h 96"/>
                      <a:gd name="T36" fmla="*/ 0 w 94"/>
                      <a:gd name="T37" fmla="*/ 48 h 96"/>
                      <a:gd name="T38" fmla="*/ 0 w 94"/>
                      <a:gd name="T39" fmla="*/ 48 h 96"/>
                      <a:gd name="T40" fmla="*/ 2 w 94"/>
                      <a:gd name="T41" fmla="*/ 38 h 96"/>
                      <a:gd name="T42" fmla="*/ 4 w 94"/>
                      <a:gd name="T43" fmla="*/ 30 h 96"/>
                      <a:gd name="T44" fmla="*/ 8 w 94"/>
                      <a:gd name="T45" fmla="*/ 22 h 96"/>
                      <a:gd name="T46" fmla="*/ 14 w 94"/>
                      <a:gd name="T47" fmla="*/ 14 h 96"/>
                      <a:gd name="T48" fmla="*/ 20 w 94"/>
                      <a:gd name="T49" fmla="*/ 8 h 96"/>
                      <a:gd name="T50" fmla="*/ 28 w 94"/>
                      <a:gd name="T51" fmla="*/ 4 h 96"/>
                      <a:gd name="T52" fmla="*/ 38 w 94"/>
                      <a:gd name="T53" fmla="*/ 2 h 96"/>
                      <a:gd name="T54" fmla="*/ 48 w 94"/>
                      <a:gd name="T55" fmla="*/ 0 h 96"/>
                      <a:gd name="T56" fmla="*/ 48 w 94"/>
                      <a:gd name="T57" fmla="*/ 0 h 96"/>
                      <a:gd name="T58" fmla="*/ 56 w 94"/>
                      <a:gd name="T59" fmla="*/ 2 h 96"/>
                      <a:gd name="T60" fmla="*/ 66 w 94"/>
                      <a:gd name="T61" fmla="*/ 4 h 96"/>
                      <a:gd name="T62" fmla="*/ 74 w 94"/>
                      <a:gd name="T63" fmla="*/ 8 h 96"/>
                      <a:gd name="T64" fmla="*/ 80 w 94"/>
                      <a:gd name="T65" fmla="*/ 14 h 96"/>
                      <a:gd name="T66" fmla="*/ 86 w 94"/>
                      <a:gd name="T67" fmla="*/ 22 h 96"/>
                      <a:gd name="T68" fmla="*/ 90 w 94"/>
                      <a:gd name="T69" fmla="*/ 30 h 96"/>
                      <a:gd name="T70" fmla="*/ 92 w 94"/>
                      <a:gd name="T71" fmla="*/ 38 h 96"/>
                      <a:gd name="T72" fmla="*/ 94 w 94"/>
                      <a:gd name="T73" fmla="*/ 48 h 96"/>
                      <a:gd name="T74" fmla="*/ 94 w 94"/>
                      <a:gd name="T75" fmla="*/ 48 h 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4" h="96">
                        <a:moveTo>
                          <a:pt x="94" y="48"/>
                        </a:moveTo>
                        <a:lnTo>
                          <a:pt x="94" y="48"/>
                        </a:lnTo>
                        <a:lnTo>
                          <a:pt x="92" y="58"/>
                        </a:lnTo>
                        <a:lnTo>
                          <a:pt x="90" y="66"/>
                        </a:lnTo>
                        <a:lnTo>
                          <a:pt x="86" y="74"/>
                        </a:lnTo>
                        <a:lnTo>
                          <a:pt x="80" y="82"/>
                        </a:lnTo>
                        <a:lnTo>
                          <a:pt x="74" y="86"/>
                        </a:lnTo>
                        <a:lnTo>
                          <a:pt x="66" y="92"/>
                        </a:lnTo>
                        <a:lnTo>
                          <a:pt x="56" y="94"/>
                        </a:lnTo>
                        <a:lnTo>
                          <a:pt x="48" y="96"/>
                        </a:lnTo>
                        <a:lnTo>
                          <a:pt x="38" y="94"/>
                        </a:lnTo>
                        <a:lnTo>
                          <a:pt x="28" y="92"/>
                        </a:lnTo>
                        <a:lnTo>
                          <a:pt x="20" y="86"/>
                        </a:lnTo>
                        <a:lnTo>
                          <a:pt x="14" y="82"/>
                        </a:lnTo>
                        <a:lnTo>
                          <a:pt x="8" y="74"/>
                        </a:lnTo>
                        <a:lnTo>
                          <a:pt x="4" y="66"/>
                        </a:lnTo>
                        <a:lnTo>
                          <a:pt x="2" y="58"/>
                        </a:lnTo>
                        <a:lnTo>
                          <a:pt x="0" y="48"/>
                        </a:lnTo>
                        <a:lnTo>
                          <a:pt x="2" y="38"/>
                        </a:lnTo>
                        <a:lnTo>
                          <a:pt x="4" y="30"/>
                        </a:lnTo>
                        <a:lnTo>
                          <a:pt x="8" y="22"/>
                        </a:lnTo>
                        <a:lnTo>
                          <a:pt x="14" y="14"/>
                        </a:lnTo>
                        <a:lnTo>
                          <a:pt x="20" y="8"/>
                        </a:lnTo>
                        <a:lnTo>
                          <a:pt x="28" y="4"/>
                        </a:lnTo>
                        <a:lnTo>
                          <a:pt x="38" y="2"/>
                        </a:lnTo>
                        <a:lnTo>
                          <a:pt x="48" y="0"/>
                        </a:lnTo>
                        <a:lnTo>
                          <a:pt x="56" y="2"/>
                        </a:lnTo>
                        <a:lnTo>
                          <a:pt x="66" y="4"/>
                        </a:lnTo>
                        <a:lnTo>
                          <a:pt x="74" y="8"/>
                        </a:lnTo>
                        <a:lnTo>
                          <a:pt x="80" y="14"/>
                        </a:lnTo>
                        <a:lnTo>
                          <a:pt x="86" y="22"/>
                        </a:lnTo>
                        <a:lnTo>
                          <a:pt x="90" y="30"/>
                        </a:lnTo>
                        <a:lnTo>
                          <a:pt x="92" y="38"/>
                        </a:lnTo>
                        <a:lnTo>
                          <a:pt x="94" y="48"/>
                        </a:lnTo>
                        <a:close/>
                      </a:path>
                    </a:pathLst>
                  </a:custGeom>
                  <a:solidFill>
                    <a:srgbClr val="7FAF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49" name="Freeform 114"/>
                  <p:cNvSpPr>
                    <a:spLocks/>
                  </p:cNvSpPr>
                  <p:nvPr/>
                </p:nvSpPr>
                <p:spPr bwMode="auto">
                  <a:xfrm>
                    <a:off x="3896" y="670"/>
                    <a:ext cx="90" cy="92"/>
                  </a:xfrm>
                  <a:custGeom>
                    <a:avLst/>
                    <a:gdLst>
                      <a:gd name="T0" fmla="*/ 90 w 90"/>
                      <a:gd name="T1" fmla="*/ 46 h 92"/>
                      <a:gd name="T2" fmla="*/ 90 w 90"/>
                      <a:gd name="T3" fmla="*/ 46 h 92"/>
                      <a:gd name="T4" fmla="*/ 90 w 90"/>
                      <a:gd name="T5" fmla="*/ 54 h 92"/>
                      <a:gd name="T6" fmla="*/ 86 w 90"/>
                      <a:gd name="T7" fmla="*/ 64 h 92"/>
                      <a:gd name="T8" fmla="*/ 82 w 90"/>
                      <a:gd name="T9" fmla="*/ 72 h 92"/>
                      <a:gd name="T10" fmla="*/ 76 w 90"/>
                      <a:gd name="T11" fmla="*/ 78 h 92"/>
                      <a:gd name="T12" fmla="*/ 70 w 90"/>
                      <a:gd name="T13" fmla="*/ 84 h 92"/>
                      <a:gd name="T14" fmla="*/ 62 w 90"/>
                      <a:gd name="T15" fmla="*/ 88 h 92"/>
                      <a:gd name="T16" fmla="*/ 54 w 90"/>
                      <a:gd name="T17" fmla="*/ 90 h 92"/>
                      <a:gd name="T18" fmla="*/ 46 w 90"/>
                      <a:gd name="T19" fmla="*/ 92 h 92"/>
                      <a:gd name="T20" fmla="*/ 46 w 90"/>
                      <a:gd name="T21" fmla="*/ 92 h 92"/>
                      <a:gd name="T22" fmla="*/ 36 w 90"/>
                      <a:gd name="T23" fmla="*/ 90 h 92"/>
                      <a:gd name="T24" fmla="*/ 28 w 90"/>
                      <a:gd name="T25" fmla="*/ 88 h 92"/>
                      <a:gd name="T26" fmla="*/ 20 w 90"/>
                      <a:gd name="T27" fmla="*/ 84 h 92"/>
                      <a:gd name="T28" fmla="*/ 14 w 90"/>
                      <a:gd name="T29" fmla="*/ 78 h 92"/>
                      <a:gd name="T30" fmla="*/ 8 w 90"/>
                      <a:gd name="T31" fmla="*/ 72 h 92"/>
                      <a:gd name="T32" fmla="*/ 4 w 90"/>
                      <a:gd name="T33" fmla="*/ 64 h 92"/>
                      <a:gd name="T34" fmla="*/ 2 w 90"/>
                      <a:gd name="T35" fmla="*/ 54 h 92"/>
                      <a:gd name="T36" fmla="*/ 0 w 90"/>
                      <a:gd name="T37" fmla="*/ 46 h 92"/>
                      <a:gd name="T38" fmla="*/ 0 w 90"/>
                      <a:gd name="T39" fmla="*/ 46 h 92"/>
                      <a:gd name="T40" fmla="*/ 2 w 90"/>
                      <a:gd name="T41" fmla="*/ 36 h 92"/>
                      <a:gd name="T42" fmla="*/ 4 w 90"/>
                      <a:gd name="T43" fmla="*/ 28 h 92"/>
                      <a:gd name="T44" fmla="*/ 8 w 90"/>
                      <a:gd name="T45" fmla="*/ 20 h 92"/>
                      <a:gd name="T46" fmla="*/ 14 w 90"/>
                      <a:gd name="T47" fmla="*/ 14 h 92"/>
                      <a:gd name="T48" fmla="*/ 20 w 90"/>
                      <a:gd name="T49" fmla="*/ 8 h 92"/>
                      <a:gd name="T50" fmla="*/ 28 w 90"/>
                      <a:gd name="T51" fmla="*/ 4 h 92"/>
                      <a:gd name="T52" fmla="*/ 36 w 90"/>
                      <a:gd name="T53" fmla="*/ 2 h 92"/>
                      <a:gd name="T54" fmla="*/ 46 w 90"/>
                      <a:gd name="T55" fmla="*/ 0 h 92"/>
                      <a:gd name="T56" fmla="*/ 46 w 90"/>
                      <a:gd name="T57" fmla="*/ 0 h 92"/>
                      <a:gd name="T58" fmla="*/ 54 w 90"/>
                      <a:gd name="T59" fmla="*/ 2 h 92"/>
                      <a:gd name="T60" fmla="*/ 62 w 90"/>
                      <a:gd name="T61" fmla="*/ 4 h 92"/>
                      <a:gd name="T62" fmla="*/ 70 w 90"/>
                      <a:gd name="T63" fmla="*/ 8 h 92"/>
                      <a:gd name="T64" fmla="*/ 76 w 90"/>
                      <a:gd name="T65" fmla="*/ 14 h 92"/>
                      <a:gd name="T66" fmla="*/ 82 w 90"/>
                      <a:gd name="T67" fmla="*/ 20 h 92"/>
                      <a:gd name="T68" fmla="*/ 86 w 90"/>
                      <a:gd name="T69" fmla="*/ 28 h 92"/>
                      <a:gd name="T70" fmla="*/ 90 w 90"/>
                      <a:gd name="T71" fmla="*/ 36 h 92"/>
                      <a:gd name="T72" fmla="*/ 90 w 90"/>
                      <a:gd name="T73" fmla="*/ 46 h 92"/>
                      <a:gd name="T74" fmla="*/ 90 w 90"/>
                      <a:gd name="T75" fmla="*/ 46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0" h="92">
                        <a:moveTo>
                          <a:pt x="90" y="46"/>
                        </a:moveTo>
                        <a:lnTo>
                          <a:pt x="90" y="46"/>
                        </a:lnTo>
                        <a:lnTo>
                          <a:pt x="90" y="54"/>
                        </a:lnTo>
                        <a:lnTo>
                          <a:pt x="86" y="64"/>
                        </a:lnTo>
                        <a:lnTo>
                          <a:pt x="82" y="72"/>
                        </a:lnTo>
                        <a:lnTo>
                          <a:pt x="76" y="78"/>
                        </a:lnTo>
                        <a:lnTo>
                          <a:pt x="70" y="84"/>
                        </a:lnTo>
                        <a:lnTo>
                          <a:pt x="62" y="88"/>
                        </a:lnTo>
                        <a:lnTo>
                          <a:pt x="54" y="90"/>
                        </a:lnTo>
                        <a:lnTo>
                          <a:pt x="46" y="92"/>
                        </a:lnTo>
                        <a:lnTo>
                          <a:pt x="36" y="90"/>
                        </a:lnTo>
                        <a:lnTo>
                          <a:pt x="28" y="88"/>
                        </a:lnTo>
                        <a:lnTo>
                          <a:pt x="20" y="84"/>
                        </a:lnTo>
                        <a:lnTo>
                          <a:pt x="14" y="78"/>
                        </a:lnTo>
                        <a:lnTo>
                          <a:pt x="8" y="72"/>
                        </a:lnTo>
                        <a:lnTo>
                          <a:pt x="4" y="64"/>
                        </a:lnTo>
                        <a:lnTo>
                          <a:pt x="2" y="54"/>
                        </a:lnTo>
                        <a:lnTo>
                          <a:pt x="0" y="46"/>
                        </a:lnTo>
                        <a:lnTo>
                          <a:pt x="2" y="36"/>
                        </a:lnTo>
                        <a:lnTo>
                          <a:pt x="4" y="28"/>
                        </a:lnTo>
                        <a:lnTo>
                          <a:pt x="8" y="20"/>
                        </a:lnTo>
                        <a:lnTo>
                          <a:pt x="14" y="14"/>
                        </a:lnTo>
                        <a:lnTo>
                          <a:pt x="20" y="8"/>
                        </a:lnTo>
                        <a:lnTo>
                          <a:pt x="28" y="4"/>
                        </a:lnTo>
                        <a:lnTo>
                          <a:pt x="36" y="2"/>
                        </a:lnTo>
                        <a:lnTo>
                          <a:pt x="46" y="0"/>
                        </a:lnTo>
                        <a:lnTo>
                          <a:pt x="54" y="2"/>
                        </a:lnTo>
                        <a:lnTo>
                          <a:pt x="62" y="4"/>
                        </a:lnTo>
                        <a:lnTo>
                          <a:pt x="70" y="8"/>
                        </a:lnTo>
                        <a:lnTo>
                          <a:pt x="76" y="14"/>
                        </a:lnTo>
                        <a:lnTo>
                          <a:pt x="82" y="20"/>
                        </a:lnTo>
                        <a:lnTo>
                          <a:pt x="86" y="28"/>
                        </a:lnTo>
                        <a:lnTo>
                          <a:pt x="90" y="36"/>
                        </a:lnTo>
                        <a:lnTo>
                          <a:pt x="90" y="46"/>
                        </a:lnTo>
                        <a:close/>
                      </a:path>
                    </a:pathLst>
                  </a:custGeom>
                  <a:solidFill>
                    <a:srgbClr val="83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0" name="Freeform 115"/>
                  <p:cNvSpPr>
                    <a:spLocks/>
                  </p:cNvSpPr>
                  <p:nvPr/>
                </p:nvSpPr>
                <p:spPr bwMode="auto">
                  <a:xfrm>
                    <a:off x="3898" y="672"/>
                    <a:ext cx="86" cy="88"/>
                  </a:xfrm>
                  <a:custGeom>
                    <a:avLst/>
                    <a:gdLst>
                      <a:gd name="T0" fmla="*/ 86 w 86"/>
                      <a:gd name="T1" fmla="*/ 44 h 88"/>
                      <a:gd name="T2" fmla="*/ 86 w 86"/>
                      <a:gd name="T3" fmla="*/ 44 h 88"/>
                      <a:gd name="T4" fmla="*/ 86 w 86"/>
                      <a:gd name="T5" fmla="*/ 52 h 88"/>
                      <a:gd name="T6" fmla="*/ 82 w 86"/>
                      <a:gd name="T7" fmla="*/ 60 h 88"/>
                      <a:gd name="T8" fmla="*/ 78 w 86"/>
                      <a:gd name="T9" fmla="*/ 68 h 88"/>
                      <a:gd name="T10" fmla="*/ 74 w 86"/>
                      <a:gd name="T11" fmla="*/ 74 h 88"/>
                      <a:gd name="T12" fmla="*/ 68 w 86"/>
                      <a:gd name="T13" fmla="*/ 80 h 88"/>
                      <a:gd name="T14" fmla="*/ 60 w 86"/>
                      <a:gd name="T15" fmla="*/ 84 h 88"/>
                      <a:gd name="T16" fmla="*/ 52 w 86"/>
                      <a:gd name="T17" fmla="*/ 86 h 88"/>
                      <a:gd name="T18" fmla="*/ 44 w 86"/>
                      <a:gd name="T19" fmla="*/ 88 h 88"/>
                      <a:gd name="T20" fmla="*/ 44 w 86"/>
                      <a:gd name="T21" fmla="*/ 88 h 88"/>
                      <a:gd name="T22" fmla="*/ 34 w 86"/>
                      <a:gd name="T23" fmla="*/ 86 h 88"/>
                      <a:gd name="T24" fmla="*/ 26 w 86"/>
                      <a:gd name="T25" fmla="*/ 84 h 88"/>
                      <a:gd name="T26" fmla="*/ 20 w 86"/>
                      <a:gd name="T27" fmla="*/ 80 h 88"/>
                      <a:gd name="T28" fmla="*/ 12 w 86"/>
                      <a:gd name="T29" fmla="*/ 74 h 88"/>
                      <a:gd name="T30" fmla="*/ 8 w 86"/>
                      <a:gd name="T31" fmla="*/ 68 h 88"/>
                      <a:gd name="T32" fmla="*/ 4 w 86"/>
                      <a:gd name="T33" fmla="*/ 60 h 88"/>
                      <a:gd name="T34" fmla="*/ 2 w 86"/>
                      <a:gd name="T35" fmla="*/ 52 h 88"/>
                      <a:gd name="T36" fmla="*/ 0 w 86"/>
                      <a:gd name="T37" fmla="*/ 44 h 88"/>
                      <a:gd name="T38" fmla="*/ 0 w 86"/>
                      <a:gd name="T39" fmla="*/ 44 h 88"/>
                      <a:gd name="T40" fmla="*/ 2 w 86"/>
                      <a:gd name="T41" fmla="*/ 34 h 88"/>
                      <a:gd name="T42" fmla="*/ 4 w 86"/>
                      <a:gd name="T43" fmla="*/ 26 h 88"/>
                      <a:gd name="T44" fmla="*/ 8 w 86"/>
                      <a:gd name="T45" fmla="*/ 20 h 88"/>
                      <a:gd name="T46" fmla="*/ 12 w 86"/>
                      <a:gd name="T47" fmla="*/ 12 h 88"/>
                      <a:gd name="T48" fmla="*/ 20 w 86"/>
                      <a:gd name="T49" fmla="*/ 8 h 88"/>
                      <a:gd name="T50" fmla="*/ 26 w 86"/>
                      <a:gd name="T51" fmla="*/ 4 h 88"/>
                      <a:gd name="T52" fmla="*/ 34 w 86"/>
                      <a:gd name="T53" fmla="*/ 2 h 88"/>
                      <a:gd name="T54" fmla="*/ 44 w 86"/>
                      <a:gd name="T55" fmla="*/ 0 h 88"/>
                      <a:gd name="T56" fmla="*/ 44 w 86"/>
                      <a:gd name="T57" fmla="*/ 0 h 88"/>
                      <a:gd name="T58" fmla="*/ 52 w 86"/>
                      <a:gd name="T59" fmla="*/ 2 h 88"/>
                      <a:gd name="T60" fmla="*/ 60 w 86"/>
                      <a:gd name="T61" fmla="*/ 4 h 88"/>
                      <a:gd name="T62" fmla="*/ 68 w 86"/>
                      <a:gd name="T63" fmla="*/ 8 h 88"/>
                      <a:gd name="T64" fmla="*/ 74 w 86"/>
                      <a:gd name="T65" fmla="*/ 12 h 88"/>
                      <a:gd name="T66" fmla="*/ 78 w 86"/>
                      <a:gd name="T67" fmla="*/ 20 h 88"/>
                      <a:gd name="T68" fmla="*/ 82 w 86"/>
                      <a:gd name="T69" fmla="*/ 26 h 88"/>
                      <a:gd name="T70" fmla="*/ 86 w 86"/>
                      <a:gd name="T71" fmla="*/ 34 h 88"/>
                      <a:gd name="T72" fmla="*/ 86 w 86"/>
                      <a:gd name="T73" fmla="*/ 44 h 88"/>
                      <a:gd name="T74" fmla="*/ 86 w 86"/>
                      <a:gd name="T75" fmla="*/ 44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 h="88">
                        <a:moveTo>
                          <a:pt x="86" y="44"/>
                        </a:moveTo>
                        <a:lnTo>
                          <a:pt x="86" y="44"/>
                        </a:lnTo>
                        <a:lnTo>
                          <a:pt x="86" y="52"/>
                        </a:lnTo>
                        <a:lnTo>
                          <a:pt x="82" y="60"/>
                        </a:lnTo>
                        <a:lnTo>
                          <a:pt x="78" y="68"/>
                        </a:lnTo>
                        <a:lnTo>
                          <a:pt x="74" y="74"/>
                        </a:lnTo>
                        <a:lnTo>
                          <a:pt x="68" y="80"/>
                        </a:lnTo>
                        <a:lnTo>
                          <a:pt x="60" y="84"/>
                        </a:lnTo>
                        <a:lnTo>
                          <a:pt x="52" y="86"/>
                        </a:lnTo>
                        <a:lnTo>
                          <a:pt x="44" y="88"/>
                        </a:lnTo>
                        <a:lnTo>
                          <a:pt x="34" y="86"/>
                        </a:lnTo>
                        <a:lnTo>
                          <a:pt x="26" y="84"/>
                        </a:lnTo>
                        <a:lnTo>
                          <a:pt x="20" y="80"/>
                        </a:lnTo>
                        <a:lnTo>
                          <a:pt x="12" y="74"/>
                        </a:lnTo>
                        <a:lnTo>
                          <a:pt x="8" y="68"/>
                        </a:lnTo>
                        <a:lnTo>
                          <a:pt x="4" y="60"/>
                        </a:lnTo>
                        <a:lnTo>
                          <a:pt x="2" y="52"/>
                        </a:lnTo>
                        <a:lnTo>
                          <a:pt x="0" y="44"/>
                        </a:lnTo>
                        <a:lnTo>
                          <a:pt x="2" y="34"/>
                        </a:lnTo>
                        <a:lnTo>
                          <a:pt x="4" y="26"/>
                        </a:lnTo>
                        <a:lnTo>
                          <a:pt x="8" y="20"/>
                        </a:lnTo>
                        <a:lnTo>
                          <a:pt x="12" y="12"/>
                        </a:lnTo>
                        <a:lnTo>
                          <a:pt x="20" y="8"/>
                        </a:lnTo>
                        <a:lnTo>
                          <a:pt x="26" y="4"/>
                        </a:lnTo>
                        <a:lnTo>
                          <a:pt x="34" y="2"/>
                        </a:lnTo>
                        <a:lnTo>
                          <a:pt x="44" y="0"/>
                        </a:lnTo>
                        <a:lnTo>
                          <a:pt x="52" y="2"/>
                        </a:lnTo>
                        <a:lnTo>
                          <a:pt x="60" y="4"/>
                        </a:lnTo>
                        <a:lnTo>
                          <a:pt x="68" y="8"/>
                        </a:lnTo>
                        <a:lnTo>
                          <a:pt x="74" y="12"/>
                        </a:lnTo>
                        <a:lnTo>
                          <a:pt x="78" y="20"/>
                        </a:lnTo>
                        <a:lnTo>
                          <a:pt x="82" y="26"/>
                        </a:lnTo>
                        <a:lnTo>
                          <a:pt x="86" y="34"/>
                        </a:lnTo>
                        <a:lnTo>
                          <a:pt x="86" y="44"/>
                        </a:lnTo>
                        <a:close/>
                      </a:path>
                    </a:pathLst>
                  </a:custGeom>
                  <a:solidFill>
                    <a:srgbClr val="88B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1" name="Freeform 116"/>
                  <p:cNvSpPr>
                    <a:spLocks/>
                  </p:cNvSpPr>
                  <p:nvPr/>
                </p:nvSpPr>
                <p:spPr bwMode="auto">
                  <a:xfrm>
                    <a:off x="3900" y="674"/>
                    <a:ext cx="82" cy="84"/>
                  </a:xfrm>
                  <a:custGeom>
                    <a:avLst/>
                    <a:gdLst>
                      <a:gd name="T0" fmla="*/ 82 w 82"/>
                      <a:gd name="T1" fmla="*/ 42 h 84"/>
                      <a:gd name="T2" fmla="*/ 82 w 82"/>
                      <a:gd name="T3" fmla="*/ 42 h 84"/>
                      <a:gd name="T4" fmla="*/ 82 w 82"/>
                      <a:gd name="T5" fmla="*/ 50 h 84"/>
                      <a:gd name="T6" fmla="*/ 78 w 82"/>
                      <a:gd name="T7" fmla="*/ 58 h 84"/>
                      <a:gd name="T8" fmla="*/ 76 w 82"/>
                      <a:gd name="T9" fmla="*/ 64 h 84"/>
                      <a:gd name="T10" fmla="*/ 70 w 82"/>
                      <a:gd name="T11" fmla="*/ 70 h 84"/>
                      <a:gd name="T12" fmla="*/ 64 w 82"/>
                      <a:gd name="T13" fmla="*/ 76 h 84"/>
                      <a:gd name="T14" fmla="*/ 58 w 82"/>
                      <a:gd name="T15" fmla="*/ 80 h 84"/>
                      <a:gd name="T16" fmla="*/ 50 w 82"/>
                      <a:gd name="T17" fmla="*/ 82 h 84"/>
                      <a:gd name="T18" fmla="*/ 42 w 82"/>
                      <a:gd name="T19" fmla="*/ 84 h 84"/>
                      <a:gd name="T20" fmla="*/ 42 w 82"/>
                      <a:gd name="T21" fmla="*/ 84 h 84"/>
                      <a:gd name="T22" fmla="*/ 32 w 82"/>
                      <a:gd name="T23" fmla="*/ 82 h 84"/>
                      <a:gd name="T24" fmla="*/ 26 w 82"/>
                      <a:gd name="T25" fmla="*/ 80 h 84"/>
                      <a:gd name="T26" fmla="*/ 18 w 82"/>
                      <a:gd name="T27" fmla="*/ 76 h 84"/>
                      <a:gd name="T28" fmla="*/ 12 w 82"/>
                      <a:gd name="T29" fmla="*/ 70 h 84"/>
                      <a:gd name="T30" fmla="*/ 8 w 82"/>
                      <a:gd name="T31" fmla="*/ 64 h 84"/>
                      <a:gd name="T32" fmla="*/ 4 w 82"/>
                      <a:gd name="T33" fmla="*/ 58 h 84"/>
                      <a:gd name="T34" fmla="*/ 0 w 82"/>
                      <a:gd name="T35" fmla="*/ 50 h 84"/>
                      <a:gd name="T36" fmla="*/ 0 w 82"/>
                      <a:gd name="T37" fmla="*/ 42 h 84"/>
                      <a:gd name="T38" fmla="*/ 0 w 82"/>
                      <a:gd name="T39" fmla="*/ 42 h 84"/>
                      <a:gd name="T40" fmla="*/ 0 w 82"/>
                      <a:gd name="T41" fmla="*/ 34 h 84"/>
                      <a:gd name="T42" fmla="*/ 4 w 82"/>
                      <a:gd name="T43" fmla="*/ 26 h 84"/>
                      <a:gd name="T44" fmla="*/ 8 w 82"/>
                      <a:gd name="T45" fmla="*/ 18 h 84"/>
                      <a:gd name="T46" fmla="*/ 12 w 82"/>
                      <a:gd name="T47" fmla="*/ 12 h 84"/>
                      <a:gd name="T48" fmla="*/ 18 w 82"/>
                      <a:gd name="T49" fmla="*/ 8 h 84"/>
                      <a:gd name="T50" fmla="*/ 26 w 82"/>
                      <a:gd name="T51" fmla="*/ 4 h 84"/>
                      <a:gd name="T52" fmla="*/ 32 w 82"/>
                      <a:gd name="T53" fmla="*/ 2 h 84"/>
                      <a:gd name="T54" fmla="*/ 42 w 82"/>
                      <a:gd name="T55" fmla="*/ 0 h 84"/>
                      <a:gd name="T56" fmla="*/ 42 w 82"/>
                      <a:gd name="T57" fmla="*/ 0 h 84"/>
                      <a:gd name="T58" fmla="*/ 50 w 82"/>
                      <a:gd name="T59" fmla="*/ 2 h 84"/>
                      <a:gd name="T60" fmla="*/ 58 w 82"/>
                      <a:gd name="T61" fmla="*/ 4 h 84"/>
                      <a:gd name="T62" fmla="*/ 64 w 82"/>
                      <a:gd name="T63" fmla="*/ 8 h 84"/>
                      <a:gd name="T64" fmla="*/ 70 w 82"/>
                      <a:gd name="T65" fmla="*/ 12 h 84"/>
                      <a:gd name="T66" fmla="*/ 76 w 82"/>
                      <a:gd name="T67" fmla="*/ 18 h 84"/>
                      <a:gd name="T68" fmla="*/ 78 w 82"/>
                      <a:gd name="T69" fmla="*/ 26 h 84"/>
                      <a:gd name="T70" fmla="*/ 82 w 82"/>
                      <a:gd name="T71" fmla="*/ 34 h 84"/>
                      <a:gd name="T72" fmla="*/ 82 w 82"/>
                      <a:gd name="T73" fmla="*/ 42 h 84"/>
                      <a:gd name="T74" fmla="*/ 82 w 82"/>
                      <a:gd name="T75" fmla="*/ 42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2" h="84">
                        <a:moveTo>
                          <a:pt x="82" y="42"/>
                        </a:moveTo>
                        <a:lnTo>
                          <a:pt x="82" y="42"/>
                        </a:lnTo>
                        <a:lnTo>
                          <a:pt x="82" y="50"/>
                        </a:lnTo>
                        <a:lnTo>
                          <a:pt x="78" y="58"/>
                        </a:lnTo>
                        <a:lnTo>
                          <a:pt x="76" y="64"/>
                        </a:lnTo>
                        <a:lnTo>
                          <a:pt x="70" y="70"/>
                        </a:lnTo>
                        <a:lnTo>
                          <a:pt x="64" y="76"/>
                        </a:lnTo>
                        <a:lnTo>
                          <a:pt x="58" y="80"/>
                        </a:lnTo>
                        <a:lnTo>
                          <a:pt x="50" y="82"/>
                        </a:lnTo>
                        <a:lnTo>
                          <a:pt x="42" y="84"/>
                        </a:lnTo>
                        <a:lnTo>
                          <a:pt x="32" y="82"/>
                        </a:lnTo>
                        <a:lnTo>
                          <a:pt x="26" y="80"/>
                        </a:lnTo>
                        <a:lnTo>
                          <a:pt x="18" y="76"/>
                        </a:lnTo>
                        <a:lnTo>
                          <a:pt x="12" y="70"/>
                        </a:lnTo>
                        <a:lnTo>
                          <a:pt x="8" y="64"/>
                        </a:lnTo>
                        <a:lnTo>
                          <a:pt x="4" y="58"/>
                        </a:lnTo>
                        <a:lnTo>
                          <a:pt x="0" y="50"/>
                        </a:lnTo>
                        <a:lnTo>
                          <a:pt x="0" y="42"/>
                        </a:lnTo>
                        <a:lnTo>
                          <a:pt x="0" y="34"/>
                        </a:lnTo>
                        <a:lnTo>
                          <a:pt x="4" y="26"/>
                        </a:lnTo>
                        <a:lnTo>
                          <a:pt x="8" y="18"/>
                        </a:lnTo>
                        <a:lnTo>
                          <a:pt x="12" y="12"/>
                        </a:lnTo>
                        <a:lnTo>
                          <a:pt x="18" y="8"/>
                        </a:lnTo>
                        <a:lnTo>
                          <a:pt x="26" y="4"/>
                        </a:lnTo>
                        <a:lnTo>
                          <a:pt x="32" y="2"/>
                        </a:lnTo>
                        <a:lnTo>
                          <a:pt x="42" y="0"/>
                        </a:lnTo>
                        <a:lnTo>
                          <a:pt x="50" y="2"/>
                        </a:lnTo>
                        <a:lnTo>
                          <a:pt x="58" y="4"/>
                        </a:lnTo>
                        <a:lnTo>
                          <a:pt x="64" y="8"/>
                        </a:lnTo>
                        <a:lnTo>
                          <a:pt x="70" y="12"/>
                        </a:lnTo>
                        <a:lnTo>
                          <a:pt x="76" y="18"/>
                        </a:lnTo>
                        <a:lnTo>
                          <a:pt x="78" y="26"/>
                        </a:lnTo>
                        <a:lnTo>
                          <a:pt x="82" y="34"/>
                        </a:lnTo>
                        <a:lnTo>
                          <a:pt x="82" y="42"/>
                        </a:lnTo>
                        <a:close/>
                      </a:path>
                    </a:pathLst>
                  </a:custGeom>
                  <a:solidFill>
                    <a:srgbClr val="8DB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2" name="Freeform 117"/>
                  <p:cNvSpPr>
                    <a:spLocks/>
                  </p:cNvSpPr>
                  <p:nvPr/>
                </p:nvSpPr>
                <p:spPr bwMode="auto">
                  <a:xfrm>
                    <a:off x="3902" y="676"/>
                    <a:ext cx="78" cy="80"/>
                  </a:xfrm>
                  <a:custGeom>
                    <a:avLst/>
                    <a:gdLst>
                      <a:gd name="T0" fmla="*/ 78 w 78"/>
                      <a:gd name="T1" fmla="*/ 40 h 80"/>
                      <a:gd name="T2" fmla="*/ 78 w 78"/>
                      <a:gd name="T3" fmla="*/ 40 h 80"/>
                      <a:gd name="T4" fmla="*/ 78 w 78"/>
                      <a:gd name="T5" fmla="*/ 48 h 80"/>
                      <a:gd name="T6" fmla="*/ 76 w 78"/>
                      <a:gd name="T7" fmla="*/ 56 h 80"/>
                      <a:gd name="T8" fmla="*/ 72 w 78"/>
                      <a:gd name="T9" fmla="*/ 62 h 80"/>
                      <a:gd name="T10" fmla="*/ 66 w 78"/>
                      <a:gd name="T11" fmla="*/ 68 h 80"/>
                      <a:gd name="T12" fmla="*/ 60 w 78"/>
                      <a:gd name="T13" fmla="*/ 72 h 80"/>
                      <a:gd name="T14" fmla="*/ 54 w 78"/>
                      <a:gd name="T15" fmla="*/ 76 h 80"/>
                      <a:gd name="T16" fmla="*/ 46 w 78"/>
                      <a:gd name="T17" fmla="*/ 78 h 80"/>
                      <a:gd name="T18" fmla="*/ 40 w 78"/>
                      <a:gd name="T19" fmla="*/ 80 h 80"/>
                      <a:gd name="T20" fmla="*/ 40 w 78"/>
                      <a:gd name="T21" fmla="*/ 80 h 80"/>
                      <a:gd name="T22" fmla="*/ 32 w 78"/>
                      <a:gd name="T23" fmla="*/ 78 h 80"/>
                      <a:gd name="T24" fmla="*/ 24 w 78"/>
                      <a:gd name="T25" fmla="*/ 76 h 80"/>
                      <a:gd name="T26" fmla="*/ 18 w 78"/>
                      <a:gd name="T27" fmla="*/ 72 h 80"/>
                      <a:gd name="T28" fmla="*/ 12 w 78"/>
                      <a:gd name="T29" fmla="*/ 68 h 80"/>
                      <a:gd name="T30" fmla="*/ 6 w 78"/>
                      <a:gd name="T31" fmla="*/ 62 h 80"/>
                      <a:gd name="T32" fmla="*/ 4 w 78"/>
                      <a:gd name="T33" fmla="*/ 56 h 80"/>
                      <a:gd name="T34" fmla="*/ 0 w 78"/>
                      <a:gd name="T35" fmla="*/ 48 h 80"/>
                      <a:gd name="T36" fmla="*/ 0 w 78"/>
                      <a:gd name="T37" fmla="*/ 40 h 80"/>
                      <a:gd name="T38" fmla="*/ 0 w 78"/>
                      <a:gd name="T39" fmla="*/ 40 h 80"/>
                      <a:gd name="T40" fmla="*/ 0 w 78"/>
                      <a:gd name="T41" fmla="*/ 32 h 80"/>
                      <a:gd name="T42" fmla="*/ 4 w 78"/>
                      <a:gd name="T43" fmla="*/ 24 h 80"/>
                      <a:gd name="T44" fmla="*/ 6 w 78"/>
                      <a:gd name="T45" fmla="*/ 18 h 80"/>
                      <a:gd name="T46" fmla="*/ 12 w 78"/>
                      <a:gd name="T47" fmla="*/ 12 h 80"/>
                      <a:gd name="T48" fmla="*/ 18 w 78"/>
                      <a:gd name="T49" fmla="*/ 6 h 80"/>
                      <a:gd name="T50" fmla="*/ 24 w 78"/>
                      <a:gd name="T51" fmla="*/ 4 h 80"/>
                      <a:gd name="T52" fmla="*/ 32 w 78"/>
                      <a:gd name="T53" fmla="*/ 0 h 80"/>
                      <a:gd name="T54" fmla="*/ 40 w 78"/>
                      <a:gd name="T55" fmla="*/ 0 h 80"/>
                      <a:gd name="T56" fmla="*/ 40 w 78"/>
                      <a:gd name="T57" fmla="*/ 0 h 80"/>
                      <a:gd name="T58" fmla="*/ 46 w 78"/>
                      <a:gd name="T59" fmla="*/ 0 h 80"/>
                      <a:gd name="T60" fmla="*/ 54 w 78"/>
                      <a:gd name="T61" fmla="*/ 4 h 80"/>
                      <a:gd name="T62" fmla="*/ 60 w 78"/>
                      <a:gd name="T63" fmla="*/ 6 h 80"/>
                      <a:gd name="T64" fmla="*/ 66 w 78"/>
                      <a:gd name="T65" fmla="*/ 12 h 80"/>
                      <a:gd name="T66" fmla="*/ 72 w 78"/>
                      <a:gd name="T67" fmla="*/ 18 h 80"/>
                      <a:gd name="T68" fmla="*/ 76 w 78"/>
                      <a:gd name="T69" fmla="*/ 24 h 80"/>
                      <a:gd name="T70" fmla="*/ 78 w 78"/>
                      <a:gd name="T71" fmla="*/ 32 h 80"/>
                      <a:gd name="T72" fmla="*/ 78 w 78"/>
                      <a:gd name="T73" fmla="*/ 40 h 80"/>
                      <a:gd name="T74" fmla="*/ 78 w 78"/>
                      <a:gd name="T75" fmla="*/ 40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80">
                        <a:moveTo>
                          <a:pt x="78" y="40"/>
                        </a:moveTo>
                        <a:lnTo>
                          <a:pt x="78" y="40"/>
                        </a:lnTo>
                        <a:lnTo>
                          <a:pt x="78" y="48"/>
                        </a:lnTo>
                        <a:lnTo>
                          <a:pt x="76" y="56"/>
                        </a:lnTo>
                        <a:lnTo>
                          <a:pt x="72" y="62"/>
                        </a:lnTo>
                        <a:lnTo>
                          <a:pt x="66" y="68"/>
                        </a:lnTo>
                        <a:lnTo>
                          <a:pt x="60" y="72"/>
                        </a:lnTo>
                        <a:lnTo>
                          <a:pt x="54" y="76"/>
                        </a:lnTo>
                        <a:lnTo>
                          <a:pt x="46" y="78"/>
                        </a:lnTo>
                        <a:lnTo>
                          <a:pt x="40" y="80"/>
                        </a:lnTo>
                        <a:lnTo>
                          <a:pt x="32" y="78"/>
                        </a:lnTo>
                        <a:lnTo>
                          <a:pt x="24" y="76"/>
                        </a:lnTo>
                        <a:lnTo>
                          <a:pt x="18" y="72"/>
                        </a:lnTo>
                        <a:lnTo>
                          <a:pt x="12" y="68"/>
                        </a:lnTo>
                        <a:lnTo>
                          <a:pt x="6" y="62"/>
                        </a:lnTo>
                        <a:lnTo>
                          <a:pt x="4" y="56"/>
                        </a:lnTo>
                        <a:lnTo>
                          <a:pt x="0" y="48"/>
                        </a:lnTo>
                        <a:lnTo>
                          <a:pt x="0" y="40"/>
                        </a:lnTo>
                        <a:lnTo>
                          <a:pt x="0" y="32"/>
                        </a:lnTo>
                        <a:lnTo>
                          <a:pt x="4" y="24"/>
                        </a:lnTo>
                        <a:lnTo>
                          <a:pt x="6" y="18"/>
                        </a:lnTo>
                        <a:lnTo>
                          <a:pt x="12" y="12"/>
                        </a:lnTo>
                        <a:lnTo>
                          <a:pt x="18" y="6"/>
                        </a:lnTo>
                        <a:lnTo>
                          <a:pt x="24" y="4"/>
                        </a:lnTo>
                        <a:lnTo>
                          <a:pt x="32" y="0"/>
                        </a:lnTo>
                        <a:lnTo>
                          <a:pt x="40" y="0"/>
                        </a:lnTo>
                        <a:lnTo>
                          <a:pt x="46" y="0"/>
                        </a:lnTo>
                        <a:lnTo>
                          <a:pt x="54" y="4"/>
                        </a:lnTo>
                        <a:lnTo>
                          <a:pt x="60" y="6"/>
                        </a:lnTo>
                        <a:lnTo>
                          <a:pt x="66" y="12"/>
                        </a:lnTo>
                        <a:lnTo>
                          <a:pt x="72" y="18"/>
                        </a:lnTo>
                        <a:lnTo>
                          <a:pt x="76" y="24"/>
                        </a:lnTo>
                        <a:lnTo>
                          <a:pt x="78" y="32"/>
                        </a:lnTo>
                        <a:lnTo>
                          <a:pt x="78" y="40"/>
                        </a:lnTo>
                        <a:close/>
                      </a:path>
                    </a:pathLst>
                  </a:custGeom>
                  <a:solidFill>
                    <a:srgbClr val="92B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3" name="Freeform 118"/>
                  <p:cNvSpPr>
                    <a:spLocks/>
                  </p:cNvSpPr>
                  <p:nvPr/>
                </p:nvSpPr>
                <p:spPr bwMode="auto">
                  <a:xfrm>
                    <a:off x="3904" y="678"/>
                    <a:ext cx="74" cy="76"/>
                  </a:xfrm>
                  <a:custGeom>
                    <a:avLst/>
                    <a:gdLst>
                      <a:gd name="T0" fmla="*/ 74 w 74"/>
                      <a:gd name="T1" fmla="*/ 38 h 76"/>
                      <a:gd name="T2" fmla="*/ 74 w 74"/>
                      <a:gd name="T3" fmla="*/ 38 h 76"/>
                      <a:gd name="T4" fmla="*/ 74 w 74"/>
                      <a:gd name="T5" fmla="*/ 46 h 76"/>
                      <a:gd name="T6" fmla="*/ 72 w 74"/>
                      <a:gd name="T7" fmla="*/ 52 h 76"/>
                      <a:gd name="T8" fmla="*/ 68 w 74"/>
                      <a:gd name="T9" fmla="*/ 58 h 76"/>
                      <a:gd name="T10" fmla="*/ 64 w 74"/>
                      <a:gd name="T11" fmla="*/ 64 h 76"/>
                      <a:gd name="T12" fmla="*/ 58 w 74"/>
                      <a:gd name="T13" fmla="*/ 68 h 76"/>
                      <a:gd name="T14" fmla="*/ 52 w 74"/>
                      <a:gd name="T15" fmla="*/ 72 h 76"/>
                      <a:gd name="T16" fmla="*/ 44 w 74"/>
                      <a:gd name="T17" fmla="*/ 74 h 76"/>
                      <a:gd name="T18" fmla="*/ 38 w 74"/>
                      <a:gd name="T19" fmla="*/ 76 h 76"/>
                      <a:gd name="T20" fmla="*/ 38 w 74"/>
                      <a:gd name="T21" fmla="*/ 76 h 76"/>
                      <a:gd name="T22" fmla="*/ 30 w 74"/>
                      <a:gd name="T23" fmla="*/ 74 h 76"/>
                      <a:gd name="T24" fmla="*/ 22 w 74"/>
                      <a:gd name="T25" fmla="*/ 72 h 76"/>
                      <a:gd name="T26" fmla="*/ 16 w 74"/>
                      <a:gd name="T27" fmla="*/ 68 h 76"/>
                      <a:gd name="T28" fmla="*/ 10 w 74"/>
                      <a:gd name="T29" fmla="*/ 64 h 76"/>
                      <a:gd name="T30" fmla="*/ 6 w 74"/>
                      <a:gd name="T31" fmla="*/ 58 h 76"/>
                      <a:gd name="T32" fmla="*/ 2 w 74"/>
                      <a:gd name="T33" fmla="*/ 52 h 76"/>
                      <a:gd name="T34" fmla="*/ 0 w 74"/>
                      <a:gd name="T35" fmla="*/ 46 h 76"/>
                      <a:gd name="T36" fmla="*/ 0 w 74"/>
                      <a:gd name="T37" fmla="*/ 38 h 76"/>
                      <a:gd name="T38" fmla="*/ 0 w 74"/>
                      <a:gd name="T39" fmla="*/ 38 h 76"/>
                      <a:gd name="T40" fmla="*/ 0 w 74"/>
                      <a:gd name="T41" fmla="*/ 30 h 76"/>
                      <a:gd name="T42" fmla="*/ 2 w 74"/>
                      <a:gd name="T43" fmla="*/ 24 h 76"/>
                      <a:gd name="T44" fmla="*/ 6 w 74"/>
                      <a:gd name="T45" fmla="*/ 16 h 76"/>
                      <a:gd name="T46" fmla="*/ 10 w 74"/>
                      <a:gd name="T47" fmla="*/ 12 h 76"/>
                      <a:gd name="T48" fmla="*/ 16 w 74"/>
                      <a:gd name="T49" fmla="*/ 6 h 76"/>
                      <a:gd name="T50" fmla="*/ 22 w 74"/>
                      <a:gd name="T51" fmla="*/ 4 h 76"/>
                      <a:gd name="T52" fmla="*/ 30 w 74"/>
                      <a:gd name="T53" fmla="*/ 0 h 76"/>
                      <a:gd name="T54" fmla="*/ 38 w 74"/>
                      <a:gd name="T55" fmla="*/ 0 h 76"/>
                      <a:gd name="T56" fmla="*/ 38 w 74"/>
                      <a:gd name="T57" fmla="*/ 0 h 76"/>
                      <a:gd name="T58" fmla="*/ 44 w 74"/>
                      <a:gd name="T59" fmla="*/ 0 h 76"/>
                      <a:gd name="T60" fmla="*/ 52 w 74"/>
                      <a:gd name="T61" fmla="*/ 4 h 76"/>
                      <a:gd name="T62" fmla="*/ 58 w 74"/>
                      <a:gd name="T63" fmla="*/ 6 h 76"/>
                      <a:gd name="T64" fmla="*/ 64 w 74"/>
                      <a:gd name="T65" fmla="*/ 12 h 76"/>
                      <a:gd name="T66" fmla="*/ 68 w 74"/>
                      <a:gd name="T67" fmla="*/ 16 h 76"/>
                      <a:gd name="T68" fmla="*/ 72 w 74"/>
                      <a:gd name="T69" fmla="*/ 24 h 76"/>
                      <a:gd name="T70" fmla="*/ 74 w 74"/>
                      <a:gd name="T71" fmla="*/ 30 h 76"/>
                      <a:gd name="T72" fmla="*/ 74 w 74"/>
                      <a:gd name="T73" fmla="*/ 38 h 76"/>
                      <a:gd name="T74" fmla="*/ 74 w 74"/>
                      <a:gd name="T75" fmla="*/ 38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4" h="76">
                        <a:moveTo>
                          <a:pt x="74" y="38"/>
                        </a:moveTo>
                        <a:lnTo>
                          <a:pt x="74" y="38"/>
                        </a:lnTo>
                        <a:lnTo>
                          <a:pt x="74" y="46"/>
                        </a:lnTo>
                        <a:lnTo>
                          <a:pt x="72" y="52"/>
                        </a:lnTo>
                        <a:lnTo>
                          <a:pt x="68" y="58"/>
                        </a:lnTo>
                        <a:lnTo>
                          <a:pt x="64" y="64"/>
                        </a:lnTo>
                        <a:lnTo>
                          <a:pt x="58" y="68"/>
                        </a:lnTo>
                        <a:lnTo>
                          <a:pt x="52" y="72"/>
                        </a:lnTo>
                        <a:lnTo>
                          <a:pt x="44" y="74"/>
                        </a:lnTo>
                        <a:lnTo>
                          <a:pt x="38" y="76"/>
                        </a:lnTo>
                        <a:lnTo>
                          <a:pt x="30" y="74"/>
                        </a:lnTo>
                        <a:lnTo>
                          <a:pt x="22" y="72"/>
                        </a:lnTo>
                        <a:lnTo>
                          <a:pt x="16" y="68"/>
                        </a:lnTo>
                        <a:lnTo>
                          <a:pt x="10" y="64"/>
                        </a:lnTo>
                        <a:lnTo>
                          <a:pt x="6" y="58"/>
                        </a:lnTo>
                        <a:lnTo>
                          <a:pt x="2" y="52"/>
                        </a:lnTo>
                        <a:lnTo>
                          <a:pt x="0" y="46"/>
                        </a:lnTo>
                        <a:lnTo>
                          <a:pt x="0" y="38"/>
                        </a:lnTo>
                        <a:lnTo>
                          <a:pt x="0" y="30"/>
                        </a:lnTo>
                        <a:lnTo>
                          <a:pt x="2" y="24"/>
                        </a:lnTo>
                        <a:lnTo>
                          <a:pt x="6" y="16"/>
                        </a:lnTo>
                        <a:lnTo>
                          <a:pt x="10" y="12"/>
                        </a:lnTo>
                        <a:lnTo>
                          <a:pt x="16" y="6"/>
                        </a:lnTo>
                        <a:lnTo>
                          <a:pt x="22" y="4"/>
                        </a:lnTo>
                        <a:lnTo>
                          <a:pt x="30" y="0"/>
                        </a:lnTo>
                        <a:lnTo>
                          <a:pt x="38" y="0"/>
                        </a:lnTo>
                        <a:lnTo>
                          <a:pt x="44" y="0"/>
                        </a:lnTo>
                        <a:lnTo>
                          <a:pt x="52" y="4"/>
                        </a:lnTo>
                        <a:lnTo>
                          <a:pt x="58" y="6"/>
                        </a:lnTo>
                        <a:lnTo>
                          <a:pt x="64" y="12"/>
                        </a:lnTo>
                        <a:lnTo>
                          <a:pt x="68" y="16"/>
                        </a:lnTo>
                        <a:lnTo>
                          <a:pt x="72" y="24"/>
                        </a:lnTo>
                        <a:lnTo>
                          <a:pt x="74" y="30"/>
                        </a:lnTo>
                        <a:lnTo>
                          <a:pt x="74" y="38"/>
                        </a:lnTo>
                        <a:close/>
                      </a:path>
                    </a:pathLst>
                  </a:custGeom>
                  <a:solidFill>
                    <a:srgbClr val="96BF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4" name="Freeform 119"/>
                  <p:cNvSpPr>
                    <a:spLocks/>
                  </p:cNvSpPr>
                  <p:nvPr/>
                </p:nvSpPr>
                <p:spPr bwMode="auto">
                  <a:xfrm>
                    <a:off x="3906" y="680"/>
                    <a:ext cx="70" cy="72"/>
                  </a:xfrm>
                  <a:custGeom>
                    <a:avLst/>
                    <a:gdLst>
                      <a:gd name="T0" fmla="*/ 70 w 70"/>
                      <a:gd name="T1" fmla="*/ 36 h 72"/>
                      <a:gd name="T2" fmla="*/ 70 w 70"/>
                      <a:gd name="T3" fmla="*/ 36 h 72"/>
                      <a:gd name="T4" fmla="*/ 70 w 70"/>
                      <a:gd name="T5" fmla="*/ 42 h 72"/>
                      <a:gd name="T6" fmla="*/ 68 w 70"/>
                      <a:gd name="T7" fmla="*/ 50 h 72"/>
                      <a:gd name="T8" fmla="*/ 64 w 70"/>
                      <a:gd name="T9" fmla="*/ 56 h 72"/>
                      <a:gd name="T10" fmla="*/ 60 w 70"/>
                      <a:gd name="T11" fmla="*/ 60 h 72"/>
                      <a:gd name="T12" fmla="*/ 54 w 70"/>
                      <a:gd name="T13" fmla="*/ 66 h 72"/>
                      <a:gd name="T14" fmla="*/ 48 w 70"/>
                      <a:gd name="T15" fmla="*/ 68 h 72"/>
                      <a:gd name="T16" fmla="*/ 42 w 70"/>
                      <a:gd name="T17" fmla="*/ 70 h 72"/>
                      <a:gd name="T18" fmla="*/ 36 w 70"/>
                      <a:gd name="T19" fmla="*/ 72 h 72"/>
                      <a:gd name="T20" fmla="*/ 36 w 70"/>
                      <a:gd name="T21" fmla="*/ 72 h 72"/>
                      <a:gd name="T22" fmla="*/ 28 w 70"/>
                      <a:gd name="T23" fmla="*/ 70 h 72"/>
                      <a:gd name="T24" fmla="*/ 22 w 70"/>
                      <a:gd name="T25" fmla="*/ 68 h 72"/>
                      <a:gd name="T26" fmla="*/ 16 w 70"/>
                      <a:gd name="T27" fmla="*/ 66 h 72"/>
                      <a:gd name="T28" fmla="*/ 10 w 70"/>
                      <a:gd name="T29" fmla="*/ 60 h 72"/>
                      <a:gd name="T30" fmla="*/ 6 w 70"/>
                      <a:gd name="T31" fmla="*/ 56 h 72"/>
                      <a:gd name="T32" fmla="*/ 2 w 70"/>
                      <a:gd name="T33" fmla="*/ 50 h 72"/>
                      <a:gd name="T34" fmla="*/ 0 w 70"/>
                      <a:gd name="T35" fmla="*/ 42 h 72"/>
                      <a:gd name="T36" fmla="*/ 0 w 70"/>
                      <a:gd name="T37" fmla="*/ 36 h 72"/>
                      <a:gd name="T38" fmla="*/ 0 w 70"/>
                      <a:gd name="T39" fmla="*/ 36 h 72"/>
                      <a:gd name="T40" fmla="*/ 0 w 70"/>
                      <a:gd name="T41" fmla="*/ 28 h 72"/>
                      <a:gd name="T42" fmla="*/ 2 w 70"/>
                      <a:gd name="T43" fmla="*/ 22 h 72"/>
                      <a:gd name="T44" fmla="*/ 6 w 70"/>
                      <a:gd name="T45" fmla="*/ 16 h 72"/>
                      <a:gd name="T46" fmla="*/ 10 w 70"/>
                      <a:gd name="T47" fmla="*/ 10 h 72"/>
                      <a:gd name="T48" fmla="*/ 16 w 70"/>
                      <a:gd name="T49" fmla="*/ 6 h 72"/>
                      <a:gd name="T50" fmla="*/ 22 w 70"/>
                      <a:gd name="T51" fmla="*/ 2 h 72"/>
                      <a:gd name="T52" fmla="*/ 28 w 70"/>
                      <a:gd name="T53" fmla="*/ 0 h 72"/>
                      <a:gd name="T54" fmla="*/ 36 w 70"/>
                      <a:gd name="T55" fmla="*/ 0 h 72"/>
                      <a:gd name="T56" fmla="*/ 36 w 70"/>
                      <a:gd name="T57" fmla="*/ 0 h 72"/>
                      <a:gd name="T58" fmla="*/ 42 w 70"/>
                      <a:gd name="T59" fmla="*/ 0 h 72"/>
                      <a:gd name="T60" fmla="*/ 48 w 70"/>
                      <a:gd name="T61" fmla="*/ 2 h 72"/>
                      <a:gd name="T62" fmla="*/ 54 w 70"/>
                      <a:gd name="T63" fmla="*/ 6 h 72"/>
                      <a:gd name="T64" fmla="*/ 60 w 70"/>
                      <a:gd name="T65" fmla="*/ 10 h 72"/>
                      <a:gd name="T66" fmla="*/ 64 w 70"/>
                      <a:gd name="T67" fmla="*/ 16 h 72"/>
                      <a:gd name="T68" fmla="*/ 68 w 70"/>
                      <a:gd name="T69" fmla="*/ 22 h 72"/>
                      <a:gd name="T70" fmla="*/ 70 w 70"/>
                      <a:gd name="T71" fmla="*/ 28 h 72"/>
                      <a:gd name="T72" fmla="*/ 70 w 70"/>
                      <a:gd name="T73" fmla="*/ 36 h 72"/>
                      <a:gd name="T74" fmla="*/ 70 w 70"/>
                      <a:gd name="T75" fmla="*/ 36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 h="72">
                        <a:moveTo>
                          <a:pt x="70" y="36"/>
                        </a:moveTo>
                        <a:lnTo>
                          <a:pt x="70" y="36"/>
                        </a:lnTo>
                        <a:lnTo>
                          <a:pt x="70" y="42"/>
                        </a:lnTo>
                        <a:lnTo>
                          <a:pt x="68" y="50"/>
                        </a:lnTo>
                        <a:lnTo>
                          <a:pt x="64" y="56"/>
                        </a:lnTo>
                        <a:lnTo>
                          <a:pt x="60" y="60"/>
                        </a:lnTo>
                        <a:lnTo>
                          <a:pt x="54" y="66"/>
                        </a:lnTo>
                        <a:lnTo>
                          <a:pt x="48" y="68"/>
                        </a:lnTo>
                        <a:lnTo>
                          <a:pt x="42" y="70"/>
                        </a:lnTo>
                        <a:lnTo>
                          <a:pt x="36" y="72"/>
                        </a:lnTo>
                        <a:lnTo>
                          <a:pt x="28" y="70"/>
                        </a:lnTo>
                        <a:lnTo>
                          <a:pt x="22" y="68"/>
                        </a:lnTo>
                        <a:lnTo>
                          <a:pt x="16" y="66"/>
                        </a:lnTo>
                        <a:lnTo>
                          <a:pt x="10" y="60"/>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lnTo>
                          <a:pt x="42" y="0"/>
                        </a:lnTo>
                        <a:lnTo>
                          <a:pt x="48" y="2"/>
                        </a:lnTo>
                        <a:lnTo>
                          <a:pt x="54" y="6"/>
                        </a:lnTo>
                        <a:lnTo>
                          <a:pt x="60" y="10"/>
                        </a:lnTo>
                        <a:lnTo>
                          <a:pt x="64" y="16"/>
                        </a:lnTo>
                        <a:lnTo>
                          <a:pt x="68" y="22"/>
                        </a:lnTo>
                        <a:lnTo>
                          <a:pt x="70" y="28"/>
                        </a:lnTo>
                        <a:lnTo>
                          <a:pt x="70" y="36"/>
                        </a:lnTo>
                        <a:close/>
                      </a:path>
                    </a:pathLst>
                  </a:custGeom>
                  <a:solidFill>
                    <a:srgbClr val="9BC2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5" name="Freeform 120"/>
                  <p:cNvSpPr>
                    <a:spLocks/>
                  </p:cNvSpPr>
                  <p:nvPr/>
                </p:nvSpPr>
                <p:spPr bwMode="auto">
                  <a:xfrm>
                    <a:off x="3908" y="682"/>
                    <a:ext cx="66" cy="68"/>
                  </a:xfrm>
                  <a:custGeom>
                    <a:avLst/>
                    <a:gdLst>
                      <a:gd name="T0" fmla="*/ 66 w 66"/>
                      <a:gd name="T1" fmla="*/ 34 h 68"/>
                      <a:gd name="T2" fmla="*/ 66 w 66"/>
                      <a:gd name="T3" fmla="*/ 34 h 68"/>
                      <a:gd name="T4" fmla="*/ 66 w 66"/>
                      <a:gd name="T5" fmla="*/ 40 h 68"/>
                      <a:gd name="T6" fmla="*/ 64 w 66"/>
                      <a:gd name="T7" fmla="*/ 46 h 68"/>
                      <a:gd name="T8" fmla="*/ 60 w 66"/>
                      <a:gd name="T9" fmla="*/ 52 h 68"/>
                      <a:gd name="T10" fmla="*/ 56 w 66"/>
                      <a:gd name="T11" fmla="*/ 58 h 68"/>
                      <a:gd name="T12" fmla="*/ 52 w 66"/>
                      <a:gd name="T13" fmla="*/ 62 h 68"/>
                      <a:gd name="T14" fmla="*/ 46 w 66"/>
                      <a:gd name="T15" fmla="*/ 64 h 68"/>
                      <a:gd name="T16" fmla="*/ 40 w 66"/>
                      <a:gd name="T17" fmla="*/ 66 h 68"/>
                      <a:gd name="T18" fmla="*/ 34 w 66"/>
                      <a:gd name="T19" fmla="*/ 68 h 68"/>
                      <a:gd name="T20" fmla="*/ 34 w 66"/>
                      <a:gd name="T21" fmla="*/ 68 h 68"/>
                      <a:gd name="T22" fmla="*/ 26 w 66"/>
                      <a:gd name="T23" fmla="*/ 66 h 68"/>
                      <a:gd name="T24" fmla="*/ 20 w 66"/>
                      <a:gd name="T25" fmla="*/ 64 h 68"/>
                      <a:gd name="T26" fmla="*/ 14 w 66"/>
                      <a:gd name="T27" fmla="*/ 62 h 68"/>
                      <a:gd name="T28" fmla="*/ 10 w 66"/>
                      <a:gd name="T29" fmla="*/ 58 h 68"/>
                      <a:gd name="T30" fmla="*/ 6 w 66"/>
                      <a:gd name="T31" fmla="*/ 52 h 68"/>
                      <a:gd name="T32" fmla="*/ 2 w 66"/>
                      <a:gd name="T33" fmla="*/ 46 h 68"/>
                      <a:gd name="T34" fmla="*/ 0 w 66"/>
                      <a:gd name="T35" fmla="*/ 40 h 68"/>
                      <a:gd name="T36" fmla="*/ 0 w 66"/>
                      <a:gd name="T37" fmla="*/ 34 h 68"/>
                      <a:gd name="T38" fmla="*/ 0 w 66"/>
                      <a:gd name="T39" fmla="*/ 34 h 68"/>
                      <a:gd name="T40" fmla="*/ 0 w 66"/>
                      <a:gd name="T41" fmla="*/ 26 h 68"/>
                      <a:gd name="T42" fmla="*/ 2 w 66"/>
                      <a:gd name="T43" fmla="*/ 20 h 68"/>
                      <a:gd name="T44" fmla="*/ 6 w 66"/>
                      <a:gd name="T45" fmla="*/ 14 h 68"/>
                      <a:gd name="T46" fmla="*/ 10 w 66"/>
                      <a:gd name="T47" fmla="*/ 10 h 68"/>
                      <a:gd name="T48" fmla="*/ 14 w 66"/>
                      <a:gd name="T49" fmla="*/ 6 h 68"/>
                      <a:gd name="T50" fmla="*/ 20 w 66"/>
                      <a:gd name="T51" fmla="*/ 2 h 68"/>
                      <a:gd name="T52" fmla="*/ 26 w 66"/>
                      <a:gd name="T53" fmla="*/ 0 h 68"/>
                      <a:gd name="T54" fmla="*/ 34 w 66"/>
                      <a:gd name="T55" fmla="*/ 0 h 68"/>
                      <a:gd name="T56" fmla="*/ 34 w 66"/>
                      <a:gd name="T57" fmla="*/ 0 h 68"/>
                      <a:gd name="T58" fmla="*/ 40 w 66"/>
                      <a:gd name="T59" fmla="*/ 0 h 68"/>
                      <a:gd name="T60" fmla="*/ 46 w 66"/>
                      <a:gd name="T61" fmla="*/ 2 h 68"/>
                      <a:gd name="T62" fmla="*/ 52 w 66"/>
                      <a:gd name="T63" fmla="*/ 6 h 68"/>
                      <a:gd name="T64" fmla="*/ 56 w 66"/>
                      <a:gd name="T65" fmla="*/ 10 h 68"/>
                      <a:gd name="T66" fmla="*/ 60 w 66"/>
                      <a:gd name="T67" fmla="*/ 14 h 68"/>
                      <a:gd name="T68" fmla="*/ 64 w 66"/>
                      <a:gd name="T69" fmla="*/ 20 h 68"/>
                      <a:gd name="T70" fmla="*/ 66 w 66"/>
                      <a:gd name="T71" fmla="*/ 26 h 68"/>
                      <a:gd name="T72" fmla="*/ 66 w 66"/>
                      <a:gd name="T73" fmla="*/ 34 h 68"/>
                      <a:gd name="T74" fmla="*/ 66 w 66"/>
                      <a:gd name="T75" fmla="*/ 34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8">
                        <a:moveTo>
                          <a:pt x="66" y="34"/>
                        </a:moveTo>
                        <a:lnTo>
                          <a:pt x="66" y="34"/>
                        </a:lnTo>
                        <a:lnTo>
                          <a:pt x="66" y="40"/>
                        </a:lnTo>
                        <a:lnTo>
                          <a:pt x="64" y="46"/>
                        </a:lnTo>
                        <a:lnTo>
                          <a:pt x="60" y="52"/>
                        </a:lnTo>
                        <a:lnTo>
                          <a:pt x="56" y="58"/>
                        </a:lnTo>
                        <a:lnTo>
                          <a:pt x="52" y="62"/>
                        </a:lnTo>
                        <a:lnTo>
                          <a:pt x="46" y="64"/>
                        </a:lnTo>
                        <a:lnTo>
                          <a:pt x="40" y="66"/>
                        </a:lnTo>
                        <a:lnTo>
                          <a:pt x="34" y="68"/>
                        </a:lnTo>
                        <a:lnTo>
                          <a:pt x="26" y="66"/>
                        </a:lnTo>
                        <a:lnTo>
                          <a:pt x="20" y="64"/>
                        </a:lnTo>
                        <a:lnTo>
                          <a:pt x="14" y="62"/>
                        </a:lnTo>
                        <a:lnTo>
                          <a:pt x="10" y="58"/>
                        </a:lnTo>
                        <a:lnTo>
                          <a:pt x="6" y="52"/>
                        </a:lnTo>
                        <a:lnTo>
                          <a:pt x="2" y="46"/>
                        </a:lnTo>
                        <a:lnTo>
                          <a:pt x="0" y="40"/>
                        </a:lnTo>
                        <a:lnTo>
                          <a:pt x="0" y="34"/>
                        </a:lnTo>
                        <a:lnTo>
                          <a:pt x="0" y="26"/>
                        </a:lnTo>
                        <a:lnTo>
                          <a:pt x="2" y="20"/>
                        </a:lnTo>
                        <a:lnTo>
                          <a:pt x="6" y="14"/>
                        </a:lnTo>
                        <a:lnTo>
                          <a:pt x="10" y="10"/>
                        </a:lnTo>
                        <a:lnTo>
                          <a:pt x="14" y="6"/>
                        </a:lnTo>
                        <a:lnTo>
                          <a:pt x="20" y="2"/>
                        </a:lnTo>
                        <a:lnTo>
                          <a:pt x="26" y="0"/>
                        </a:lnTo>
                        <a:lnTo>
                          <a:pt x="34" y="0"/>
                        </a:lnTo>
                        <a:lnTo>
                          <a:pt x="40" y="0"/>
                        </a:lnTo>
                        <a:lnTo>
                          <a:pt x="46" y="2"/>
                        </a:lnTo>
                        <a:lnTo>
                          <a:pt x="52" y="6"/>
                        </a:lnTo>
                        <a:lnTo>
                          <a:pt x="56" y="10"/>
                        </a:lnTo>
                        <a:lnTo>
                          <a:pt x="60" y="14"/>
                        </a:lnTo>
                        <a:lnTo>
                          <a:pt x="64" y="20"/>
                        </a:lnTo>
                        <a:lnTo>
                          <a:pt x="66" y="26"/>
                        </a:lnTo>
                        <a:lnTo>
                          <a:pt x="66" y="34"/>
                        </a:lnTo>
                        <a:close/>
                      </a:path>
                    </a:pathLst>
                  </a:custGeom>
                  <a:solidFill>
                    <a:srgbClr val="A0C5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6" name="Freeform 121"/>
                  <p:cNvSpPr>
                    <a:spLocks/>
                  </p:cNvSpPr>
                  <p:nvPr/>
                </p:nvSpPr>
                <p:spPr bwMode="auto">
                  <a:xfrm>
                    <a:off x="3910" y="684"/>
                    <a:ext cx="62" cy="64"/>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10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10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 h="64">
                        <a:moveTo>
                          <a:pt x="62" y="32"/>
                        </a:moveTo>
                        <a:lnTo>
                          <a:pt x="62" y="32"/>
                        </a:lnTo>
                        <a:lnTo>
                          <a:pt x="62" y="38"/>
                        </a:lnTo>
                        <a:lnTo>
                          <a:pt x="60" y="44"/>
                        </a:lnTo>
                        <a:lnTo>
                          <a:pt x="54" y="54"/>
                        </a:lnTo>
                        <a:lnTo>
                          <a:pt x="44" y="60"/>
                        </a:lnTo>
                        <a:lnTo>
                          <a:pt x="38" y="62"/>
                        </a:lnTo>
                        <a:lnTo>
                          <a:pt x="32" y="64"/>
                        </a:lnTo>
                        <a:lnTo>
                          <a:pt x="24" y="62"/>
                        </a:lnTo>
                        <a:lnTo>
                          <a:pt x="18" y="60"/>
                        </a:lnTo>
                        <a:lnTo>
                          <a:pt x="10" y="54"/>
                        </a:lnTo>
                        <a:lnTo>
                          <a:pt x="2" y="44"/>
                        </a:lnTo>
                        <a:lnTo>
                          <a:pt x="0" y="38"/>
                        </a:lnTo>
                        <a:lnTo>
                          <a:pt x="0" y="32"/>
                        </a:lnTo>
                        <a:lnTo>
                          <a:pt x="0" y="26"/>
                        </a:lnTo>
                        <a:lnTo>
                          <a:pt x="2" y="20"/>
                        </a:lnTo>
                        <a:lnTo>
                          <a:pt x="10" y="10"/>
                        </a:lnTo>
                        <a:lnTo>
                          <a:pt x="18" y="2"/>
                        </a:lnTo>
                        <a:lnTo>
                          <a:pt x="24" y="0"/>
                        </a:lnTo>
                        <a:lnTo>
                          <a:pt x="32" y="0"/>
                        </a:lnTo>
                        <a:lnTo>
                          <a:pt x="38" y="0"/>
                        </a:lnTo>
                        <a:lnTo>
                          <a:pt x="44" y="2"/>
                        </a:lnTo>
                        <a:lnTo>
                          <a:pt x="54" y="10"/>
                        </a:lnTo>
                        <a:lnTo>
                          <a:pt x="60" y="20"/>
                        </a:lnTo>
                        <a:lnTo>
                          <a:pt x="62" y="26"/>
                        </a:lnTo>
                        <a:lnTo>
                          <a:pt x="62" y="32"/>
                        </a:lnTo>
                        <a:close/>
                      </a:path>
                    </a:pathLst>
                  </a:custGeom>
                  <a:solidFill>
                    <a:srgbClr val="A6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7" name="Freeform 122"/>
                  <p:cNvSpPr>
                    <a:spLocks/>
                  </p:cNvSpPr>
                  <p:nvPr/>
                </p:nvSpPr>
                <p:spPr bwMode="auto">
                  <a:xfrm>
                    <a:off x="3912" y="686"/>
                    <a:ext cx="58" cy="60"/>
                  </a:xfrm>
                  <a:custGeom>
                    <a:avLst/>
                    <a:gdLst>
                      <a:gd name="T0" fmla="*/ 58 w 58"/>
                      <a:gd name="T1" fmla="*/ 30 h 60"/>
                      <a:gd name="T2" fmla="*/ 58 w 58"/>
                      <a:gd name="T3" fmla="*/ 30 h 60"/>
                      <a:gd name="T4" fmla="*/ 56 w 58"/>
                      <a:gd name="T5" fmla="*/ 42 h 60"/>
                      <a:gd name="T6" fmla="*/ 50 w 58"/>
                      <a:gd name="T7" fmla="*/ 50 h 60"/>
                      <a:gd name="T8" fmla="*/ 40 w 58"/>
                      <a:gd name="T9" fmla="*/ 56 h 60"/>
                      <a:gd name="T10" fmla="*/ 34 w 58"/>
                      <a:gd name="T11" fmla="*/ 58 h 60"/>
                      <a:gd name="T12" fmla="*/ 30 w 58"/>
                      <a:gd name="T13" fmla="*/ 60 h 60"/>
                      <a:gd name="T14" fmla="*/ 30 w 58"/>
                      <a:gd name="T15" fmla="*/ 60 h 60"/>
                      <a:gd name="T16" fmla="*/ 24 w 58"/>
                      <a:gd name="T17" fmla="*/ 58 h 60"/>
                      <a:gd name="T18" fmla="*/ 18 w 58"/>
                      <a:gd name="T19" fmla="*/ 56 h 60"/>
                      <a:gd name="T20" fmla="*/ 8 w 58"/>
                      <a:gd name="T21" fmla="*/ 50 h 60"/>
                      <a:gd name="T22" fmla="*/ 2 w 58"/>
                      <a:gd name="T23" fmla="*/ 42 h 60"/>
                      <a:gd name="T24" fmla="*/ 0 w 58"/>
                      <a:gd name="T25" fmla="*/ 30 h 60"/>
                      <a:gd name="T26" fmla="*/ 0 w 58"/>
                      <a:gd name="T27" fmla="*/ 30 h 60"/>
                      <a:gd name="T28" fmla="*/ 2 w 58"/>
                      <a:gd name="T29" fmla="*/ 18 h 60"/>
                      <a:gd name="T30" fmla="*/ 8 w 58"/>
                      <a:gd name="T31" fmla="*/ 8 h 60"/>
                      <a:gd name="T32" fmla="*/ 18 w 58"/>
                      <a:gd name="T33" fmla="*/ 2 h 60"/>
                      <a:gd name="T34" fmla="*/ 24 w 58"/>
                      <a:gd name="T35" fmla="*/ 0 h 60"/>
                      <a:gd name="T36" fmla="*/ 30 w 58"/>
                      <a:gd name="T37" fmla="*/ 0 h 60"/>
                      <a:gd name="T38" fmla="*/ 30 w 58"/>
                      <a:gd name="T39" fmla="*/ 0 h 60"/>
                      <a:gd name="T40" fmla="*/ 34 w 58"/>
                      <a:gd name="T41" fmla="*/ 0 h 60"/>
                      <a:gd name="T42" fmla="*/ 40 w 58"/>
                      <a:gd name="T43" fmla="*/ 2 h 60"/>
                      <a:gd name="T44" fmla="*/ 50 w 58"/>
                      <a:gd name="T45" fmla="*/ 8 h 60"/>
                      <a:gd name="T46" fmla="*/ 56 w 58"/>
                      <a:gd name="T47" fmla="*/ 18 h 60"/>
                      <a:gd name="T48" fmla="*/ 58 w 58"/>
                      <a:gd name="T49" fmla="*/ 30 h 60"/>
                      <a:gd name="T50" fmla="*/ 58 w 58"/>
                      <a:gd name="T51" fmla="*/ 3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 h="60">
                        <a:moveTo>
                          <a:pt x="58" y="30"/>
                        </a:moveTo>
                        <a:lnTo>
                          <a:pt x="58" y="30"/>
                        </a:lnTo>
                        <a:lnTo>
                          <a:pt x="56" y="42"/>
                        </a:lnTo>
                        <a:lnTo>
                          <a:pt x="50" y="50"/>
                        </a:lnTo>
                        <a:lnTo>
                          <a:pt x="40" y="56"/>
                        </a:lnTo>
                        <a:lnTo>
                          <a:pt x="34" y="58"/>
                        </a:lnTo>
                        <a:lnTo>
                          <a:pt x="30" y="60"/>
                        </a:lnTo>
                        <a:lnTo>
                          <a:pt x="24" y="58"/>
                        </a:lnTo>
                        <a:lnTo>
                          <a:pt x="18" y="56"/>
                        </a:lnTo>
                        <a:lnTo>
                          <a:pt x="8" y="50"/>
                        </a:lnTo>
                        <a:lnTo>
                          <a:pt x="2" y="42"/>
                        </a:lnTo>
                        <a:lnTo>
                          <a:pt x="0" y="30"/>
                        </a:lnTo>
                        <a:lnTo>
                          <a:pt x="2" y="18"/>
                        </a:lnTo>
                        <a:lnTo>
                          <a:pt x="8" y="8"/>
                        </a:lnTo>
                        <a:lnTo>
                          <a:pt x="18" y="2"/>
                        </a:lnTo>
                        <a:lnTo>
                          <a:pt x="24" y="0"/>
                        </a:lnTo>
                        <a:lnTo>
                          <a:pt x="30" y="0"/>
                        </a:lnTo>
                        <a:lnTo>
                          <a:pt x="34" y="0"/>
                        </a:lnTo>
                        <a:lnTo>
                          <a:pt x="40" y="2"/>
                        </a:lnTo>
                        <a:lnTo>
                          <a:pt x="50" y="8"/>
                        </a:lnTo>
                        <a:lnTo>
                          <a:pt x="56" y="18"/>
                        </a:lnTo>
                        <a:lnTo>
                          <a:pt x="58" y="30"/>
                        </a:lnTo>
                        <a:close/>
                      </a:path>
                    </a:pathLst>
                  </a:custGeom>
                  <a:solidFill>
                    <a:srgbClr val="AB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8" name="Freeform 123"/>
                  <p:cNvSpPr>
                    <a:spLocks/>
                  </p:cNvSpPr>
                  <p:nvPr/>
                </p:nvSpPr>
                <p:spPr bwMode="auto">
                  <a:xfrm>
                    <a:off x="3914" y="688"/>
                    <a:ext cx="54" cy="56"/>
                  </a:xfrm>
                  <a:custGeom>
                    <a:avLst/>
                    <a:gdLst>
                      <a:gd name="T0" fmla="*/ 54 w 54"/>
                      <a:gd name="T1" fmla="*/ 28 h 56"/>
                      <a:gd name="T2" fmla="*/ 54 w 54"/>
                      <a:gd name="T3" fmla="*/ 28 h 56"/>
                      <a:gd name="T4" fmla="*/ 52 w 54"/>
                      <a:gd name="T5" fmla="*/ 38 h 56"/>
                      <a:gd name="T6" fmla="*/ 46 w 54"/>
                      <a:gd name="T7" fmla="*/ 48 h 56"/>
                      <a:gd name="T8" fmla="*/ 38 w 54"/>
                      <a:gd name="T9" fmla="*/ 54 h 56"/>
                      <a:gd name="T10" fmla="*/ 28 w 54"/>
                      <a:gd name="T11" fmla="*/ 56 h 56"/>
                      <a:gd name="T12" fmla="*/ 28 w 54"/>
                      <a:gd name="T13" fmla="*/ 56 h 56"/>
                      <a:gd name="T14" fmla="*/ 16 w 54"/>
                      <a:gd name="T15" fmla="*/ 54 h 56"/>
                      <a:gd name="T16" fmla="*/ 8 w 54"/>
                      <a:gd name="T17" fmla="*/ 48 h 56"/>
                      <a:gd name="T18" fmla="*/ 2 w 54"/>
                      <a:gd name="T19" fmla="*/ 38 h 56"/>
                      <a:gd name="T20" fmla="*/ 0 w 54"/>
                      <a:gd name="T21" fmla="*/ 28 h 56"/>
                      <a:gd name="T22" fmla="*/ 0 w 54"/>
                      <a:gd name="T23" fmla="*/ 28 h 56"/>
                      <a:gd name="T24" fmla="*/ 2 w 54"/>
                      <a:gd name="T25" fmla="*/ 16 h 56"/>
                      <a:gd name="T26" fmla="*/ 8 w 54"/>
                      <a:gd name="T27" fmla="*/ 8 h 56"/>
                      <a:gd name="T28" fmla="*/ 16 w 54"/>
                      <a:gd name="T29" fmla="*/ 2 h 56"/>
                      <a:gd name="T30" fmla="*/ 28 w 54"/>
                      <a:gd name="T31" fmla="*/ 0 h 56"/>
                      <a:gd name="T32" fmla="*/ 28 w 54"/>
                      <a:gd name="T33" fmla="*/ 0 h 56"/>
                      <a:gd name="T34" fmla="*/ 38 w 54"/>
                      <a:gd name="T35" fmla="*/ 2 h 56"/>
                      <a:gd name="T36" fmla="*/ 46 w 54"/>
                      <a:gd name="T37" fmla="*/ 8 h 56"/>
                      <a:gd name="T38" fmla="*/ 52 w 54"/>
                      <a:gd name="T39" fmla="*/ 16 h 56"/>
                      <a:gd name="T40" fmla="*/ 54 w 54"/>
                      <a:gd name="T41" fmla="*/ 28 h 56"/>
                      <a:gd name="T42" fmla="*/ 54 w 54"/>
                      <a:gd name="T43" fmla="*/ 28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56">
                        <a:moveTo>
                          <a:pt x="54" y="28"/>
                        </a:moveTo>
                        <a:lnTo>
                          <a:pt x="54" y="28"/>
                        </a:lnTo>
                        <a:lnTo>
                          <a:pt x="52" y="38"/>
                        </a:lnTo>
                        <a:lnTo>
                          <a:pt x="46" y="48"/>
                        </a:lnTo>
                        <a:lnTo>
                          <a:pt x="38" y="54"/>
                        </a:lnTo>
                        <a:lnTo>
                          <a:pt x="28" y="56"/>
                        </a:lnTo>
                        <a:lnTo>
                          <a:pt x="16" y="54"/>
                        </a:lnTo>
                        <a:lnTo>
                          <a:pt x="8" y="48"/>
                        </a:lnTo>
                        <a:lnTo>
                          <a:pt x="2" y="38"/>
                        </a:lnTo>
                        <a:lnTo>
                          <a:pt x="0" y="28"/>
                        </a:lnTo>
                        <a:lnTo>
                          <a:pt x="2" y="16"/>
                        </a:lnTo>
                        <a:lnTo>
                          <a:pt x="8" y="8"/>
                        </a:lnTo>
                        <a:lnTo>
                          <a:pt x="16" y="2"/>
                        </a:lnTo>
                        <a:lnTo>
                          <a:pt x="28" y="0"/>
                        </a:lnTo>
                        <a:lnTo>
                          <a:pt x="38" y="2"/>
                        </a:lnTo>
                        <a:lnTo>
                          <a:pt x="46" y="8"/>
                        </a:lnTo>
                        <a:lnTo>
                          <a:pt x="52" y="16"/>
                        </a:lnTo>
                        <a:lnTo>
                          <a:pt x="54" y="28"/>
                        </a:lnTo>
                        <a:close/>
                      </a:path>
                    </a:pathLst>
                  </a:custGeom>
                  <a:solidFill>
                    <a:srgbClr val="B1C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59" name="Freeform 124"/>
                  <p:cNvSpPr>
                    <a:spLocks/>
                  </p:cNvSpPr>
                  <p:nvPr/>
                </p:nvSpPr>
                <p:spPr bwMode="auto">
                  <a:xfrm>
                    <a:off x="3916" y="690"/>
                    <a:ext cx="50" cy="52"/>
                  </a:xfrm>
                  <a:custGeom>
                    <a:avLst/>
                    <a:gdLst>
                      <a:gd name="T0" fmla="*/ 50 w 50"/>
                      <a:gd name="T1" fmla="*/ 26 h 52"/>
                      <a:gd name="T2" fmla="*/ 50 w 50"/>
                      <a:gd name="T3" fmla="*/ 26 h 52"/>
                      <a:gd name="T4" fmla="*/ 48 w 50"/>
                      <a:gd name="T5" fmla="*/ 36 h 52"/>
                      <a:gd name="T6" fmla="*/ 44 w 50"/>
                      <a:gd name="T7" fmla="*/ 44 h 52"/>
                      <a:gd name="T8" fmla="*/ 34 w 50"/>
                      <a:gd name="T9" fmla="*/ 50 h 52"/>
                      <a:gd name="T10" fmla="*/ 26 w 50"/>
                      <a:gd name="T11" fmla="*/ 52 h 52"/>
                      <a:gd name="T12" fmla="*/ 26 w 50"/>
                      <a:gd name="T13" fmla="*/ 52 h 52"/>
                      <a:gd name="T14" fmla="*/ 16 w 50"/>
                      <a:gd name="T15" fmla="*/ 50 h 52"/>
                      <a:gd name="T16" fmla="*/ 8 w 50"/>
                      <a:gd name="T17" fmla="*/ 44 h 52"/>
                      <a:gd name="T18" fmla="*/ 2 w 50"/>
                      <a:gd name="T19" fmla="*/ 36 h 52"/>
                      <a:gd name="T20" fmla="*/ 0 w 50"/>
                      <a:gd name="T21" fmla="*/ 26 h 52"/>
                      <a:gd name="T22" fmla="*/ 0 w 50"/>
                      <a:gd name="T23" fmla="*/ 26 h 52"/>
                      <a:gd name="T24" fmla="*/ 2 w 50"/>
                      <a:gd name="T25" fmla="*/ 16 h 52"/>
                      <a:gd name="T26" fmla="*/ 8 w 50"/>
                      <a:gd name="T27" fmla="*/ 8 h 52"/>
                      <a:gd name="T28" fmla="*/ 16 w 50"/>
                      <a:gd name="T29" fmla="*/ 2 h 52"/>
                      <a:gd name="T30" fmla="*/ 26 w 50"/>
                      <a:gd name="T31" fmla="*/ 0 h 52"/>
                      <a:gd name="T32" fmla="*/ 26 w 50"/>
                      <a:gd name="T33" fmla="*/ 0 h 52"/>
                      <a:gd name="T34" fmla="*/ 34 w 50"/>
                      <a:gd name="T35" fmla="*/ 2 h 52"/>
                      <a:gd name="T36" fmla="*/ 44 w 50"/>
                      <a:gd name="T37" fmla="*/ 8 h 52"/>
                      <a:gd name="T38" fmla="*/ 48 w 50"/>
                      <a:gd name="T39" fmla="*/ 16 h 52"/>
                      <a:gd name="T40" fmla="*/ 50 w 50"/>
                      <a:gd name="T41" fmla="*/ 26 h 52"/>
                      <a:gd name="T42" fmla="*/ 50 w 50"/>
                      <a:gd name="T43" fmla="*/ 2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50" y="26"/>
                        </a:moveTo>
                        <a:lnTo>
                          <a:pt x="50" y="26"/>
                        </a:lnTo>
                        <a:lnTo>
                          <a:pt x="48" y="36"/>
                        </a:lnTo>
                        <a:lnTo>
                          <a:pt x="44" y="44"/>
                        </a:lnTo>
                        <a:lnTo>
                          <a:pt x="34" y="50"/>
                        </a:lnTo>
                        <a:lnTo>
                          <a:pt x="26" y="52"/>
                        </a:lnTo>
                        <a:lnTo>
                          <a:pt x="16" y="50"/>
                        </a:lnTo>
                        <a:lnTo>
                          <a:pt x="8" y="44"/>
                        </a:lnTo>
                        <a:lnTo>
                          <a:pt x="2" y="36"/>
                        </a:lnTo>
                        <a:lnTo>
                          <a:pt x="0" y="26"/>
                        </a:lnTo>
                        <a:lnTo>
                          <a:pt x="2" y="16"/>
                        </a:lnTo>
                        <a:lnTo>
                          <a:pt x="8" y="8"/>
                        </a:lnTo>
                        <a:lnTo>
                          <a:pt x="16" y="2"/>
                        </a:lnTo>
                        <a:lnTo>
                          <a:pt x="26" y="0"/>
                        </a:lnTo>
                        <a:lnTo>
                          <a:pt x="34" y="2"/>
                        </a:lnTo>
                        <a:lnTo>
                          <a:pt x="44" y="8"/>
                        </a:lnTo>
                        <a:lnTo>
                          <a:pt x="48" y="16"/>
                        </a:lnTo>
                        <a:lnTo>
                          <a:pt x="50" y="26"/>
                        </a:lnTo>
                        <a:close/>
                      </a:path>
                    </a:pathLst>
                  </a:custGeom>
                  <a:solidFill>
                    <a:srgbClr val="B6D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0" name="Freeform 125"/>
                  <p:cNvSpPr>
                    <a:spLocks/>
                  </p:cNvSpPr>
                  <p:nvPr/>
                </p:nvSpPr>
                <p:spPr bwMode="auto">
                  <a:xfrm>
                    <a:off x="3918" y="692"/>
                    <a:ext cx="46" cy="48"/>
                  </a:xfrm>
                  <a:custGeom>
                    <a:avLst/>
                    <a:gdLst>
                      <a:gd name="T0" fmla="*/ 46 w 46"/>
                      <a:gd name="T1" fmla="*/ 24 h 48"/>
                      <a:gd name="T2" fmla="*/ 46 w 46"/>
                      <a:gd name="T3" fmla="*/ 24 h 48"/>
                      <a:gd name="T4" fmla="*/ 44 w 46"/>
                      <a:gd name="T5" fmla="*/ 32 h 48"/>
                      <a:gd name="T6" fmla="*/ 40 w 46"/>
                      <a:gd name="T7" fmla="*/ 40 h 48"/>
                      <a:gd name="T8" fmla="*/ 32 w 46"/>
                      <a:gd name="T9" fmla="*/ 46 h 48"/>
                      <a:gd name="T10" fmla="*/ 24 w 46"/>
                      <a:gd name="T11" fmla="*/ 48 h 48"/>
                      <a:gd name="T12" fmla="*/ 24 w 46"/>
                      <a:gd name="T13" fmla="*/ 48 h 48"/>
                      <a:gd name="T14" fmla="*/ 14 w 46"/>
                      <a:gd name="T15" fmla="*/ 46 h 48"/>
                      <a:gd name="T16" fmla="*/ 6 w 46"/>
                      <a:gd name="T17" fmla="*/ 40 h 48"/>
                      <a:gd name="T18" fmla="*/ 2 w 46"/>
                      <a:gd name="T19" fmla="*/ 32 h 48"/>
                      <a:gd name="T20" fmla="*/ 0 w 46"/>
                      <a:gd name="T21" fmla="*/ 24 h 48"/>
                      <a:gd name="T22" fmla="*/ 0 w 46"/>
                      <a:gd name="T23" fmla="*/ 24 h 48"/>
                      <a:gd name="T24" fmla="*/ 2 w 46"/>
                      <a:gd name="T25" fmla="*/ 14 h 48"/>
                      <a:gd name="T26" fmla="*/ 6 w 46"/>
                      <a:gd name="T27" fmla="*/ 6 h 48"/>
                      <a:gd name="T28" fmla="*/ 14 w 46"/>
                      <a:gd name="T29" fmla="*/ 2 h 48"/>
                      <a:gd name="T30" fmla="*/ 24 w 46"/>
                      <a:gd name="T31" fmla="*/ 0 h 48"/>
                      <a:gd name="T32" fmla="*/ 24 w 46"/>
                      <a:gd name="T33" fmla="*/ 0 h 48"/>
                      <a:gd name="T34" fmla="*/ 32 w 46"/>
                      <a:gd name="T35" fmla="*/ 2 h 48"/>
                      <a:gd name="T36" fmla="*/ 40 w 46"/>
                      <a:gd name="T37" fmla="*/ 6 h 48"/>
                      <a:gd name="T38" fmla="*/ 44 w 46"/>
                      <a:gd name="T39" fmla="*/ 14 h 48"/>
                      <a:gd name="T40" fmla="*/ 46 w 46"/>
                      <a:gd name="T41" fmla="*/ 24 h 48"/>
                      <a:gd name="T42" fmla="*/ 46 w 46"/>
                      <a:gd name="T43" fmla="*/ 24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48">
                        <a:moveTo>
                          <a:pt x="46" y="24"/>
                        </a:moveTo>
                        <a:lnTo>
                          <a:pt x="46" y="24"/>
                        </a:lnTo>
                        <a:lnTo>
                          <a:pt x="44" y="32"/>
                        </a:lnTo>
                        <a:lnTo>
                          <a:pt x="40" y="40"/>
                        </a:lnTo>
                        <a:lnTo>
                          <a:pt x="32" y="46"/>
                        </a:lnTo>
                        <a:lnTo>
                          <a:pt x="24" y="48"/>
                        </a:lnTo>
                        <a:lnTo>
                          <a:pt x="14" y="46"/>
                        </a:lnTo>
                        <a:lnTo>
                          <a:pt x="6" y="40"/>
                        </a:lnTo>
                        <a:lnTo>
                          <a:pt x="2" y="32"/>
                        </a:lnTo>
                        <a:lnTo>
                          <a:pt x="0" y="24"/>
                        </a:lnTo>
                        <a:lnTo>
                          <a:pt x="2" y="14"/>
                        </a:lnTo>
                        <a:lnTo>
                          <a:pt x="6" y="6"/>
                        </a:lnTo>
                        <a:lnTo>
                          <a:pt x="14" y="2"/>
                        </a:lnTo>
                        <a:lnTo>
                          <a:pt x="24" y="0"/>
                        </a:lnTo>
                        <a:lnTo>
                          <a:pt x="32" y="2"/>
                        </a:lnTo>
                        <a:lnTo>
                          <a:pt x="40" y="6"/>
                        </a:lnTo>
                        <a:lnTo>
                          <a:pt x="44" y="14"/>
                        </a:lnTo>
                        <a:lnTo>
                          <a:pt x="46" y="24"/>
                        </a:lnTo>
                        <a:close/>
                      </a:path>
                    </a:pathLst>
                  </a:custGeom>
                  <a:solidFill>
                    <a:srgbClr val="BCD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1" name="Freeform 126"/>
                  <p:cNvSpPr>
                    <a:spLocks/>
                  </p:cNvSpPr>
                  <p:nvPr/>
                </p:nvSpPr>
                <p:spPr bwMode="auto">
                  <a:xfrm>
                    <a:off x="3920" y="694"/>
                    <a:ext cx="42" cy="44"/>
                  </a:xfrm>
                  <a:custGeom>
                    <a:avLst/>
                    <a:gdLst>
                      <a:gd name="T0" fmla="*/ 42 w 42"/>
                      <a:gd name="T1" fmla="*/ 22 h 44"/>
                      <a:gd name="T2" fmla="*/ 42 w 42"/>
                      <a:gd name="T3" fmla="*/ 22 h 44"/>
                      <a:gd name="T4" fmla="*/ 40 w 42"/>
                      <a:gd name="T5" fmla="*/ 30 h 44"/>
                      <a:gd name="T6" fmla="*/ 36 w 42"/>
                      <a:gd name="T7" fmla="*/ 38 h 44"/>
                      <a:gd name="T8" fmla="*/ 30 w 42"/>
                      <a:gd name="T9" fmla="*/ 42 h 44"/>
                      <a:gd name="T10" fmla="*/ 22 w 42"/>
                      <a:gd name="T11" fmla="*/ 44 h 44"/>
                      <a:gd name="T12" fmla="*/ 22 w 42"/>
                      <a:gd name="T13" fmla="*/ 44 h 44"/>
                      <a:gd name="T14" fmla="*/ 12 w 42"/>
                      <a:gd name="T15" fmla="*/ 42 h 44"/>
                      <a:gd name="T16" fmla="*/ 6 w 42"/>
                      <a:gd name="T17" fmla="*/ 38 h 44"/>
                      <a:gd name="T18" fmla="*/ 2 w 42"/>
                      <a:gd name="T19" fmla="*/ 30 h 44"/>
                      <a:gd name="T20" fmla="*/ 0 w 42"/>
                      <a:gd name="T21" fmla="*/ 22 h 44"/>
                      <a:gd name="T22" fmla="*/ 0 w 42"/>
                      <a:gd name="T23" fmla="*/ 22 h 44"/>
                      <a:gd name="T24" fmla="*/ 2 w 42"/>
                      <a:gd name="T25" fmla="*/ 14 h 44"/>
                      <a:gd name="T26" fmla="*/ 6 w 42"/>
                      <a:gd name="T27" fmla="*/ 6 h 44"/>
                      <a:gd name="T28" fmla="*/ 12 w 42"/>
                      <a:gd name="T29" fmla="*/ 2 h 44"/>
                      <a:gd name="T30" fmla="*/ 22 w 42"/>
                      <a:gd name="T31" fmla="*/ 0 h 44"/>
                      <a:gd name="T32" fmla="*/ 22 w 42"/>
                      <a:gd name="T33" fmla="*/ 0 h 44"/>
                      <a:gd name="T34" fmla="*/ 30 w 42"/>
                      <a:gd name="T35" fmla="*/ 2 h 44"/>
                      <a:gd name="T36" fmla="*/ 36 w 42"/>
                      <a:gd name="T37" fmla="*/ 6 h 44"/>
                      <a:gd name="T38" fmla="*/ 40 w 42"/>
                      <a:gd name="T39" fmla="*/ 14 h 44"/>
                      <a:gd name="T40" fmla="*/ 42 w 42"/>
                      <a:gd name="T41" fmla="*/ 22 h 44"/>
                      <a:gd name="T42" fmla="*/ 42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4">
                        <a:moveTo>
                          <a:pt x="42" y="22"/>
                        </a:moveTo>
                        <a:lnTo>
                          <a:pt x="42" y="22"/>
                        </a:lnTo>
                        <a:lnTo>
                          <a:pt x="40" y="30"/>
                        </a:lnTo>
                        <a:lnTo>
                          <a:pt x="36" y="38"/>
                        </a:lnTo>
                        <a:lnTo>
                          <a:pt x="30" y="42"/>
                        </a:lnTo>
                        <a:lnTo>
                          <a:pt x="22" y="44"/>
                        </a:lnTo>
                        <a:lnTo>
                          <a:pt x="12" y="42"/>
                        </a:lnTo>
                        <a:lnTo>
                          <a:pt x="6" y="38"/>
                        </a:lnTo>
                        <a:lnTo>
                          <a:pt x="2" y="30"/>
                        </a:lnTo>
                        <a:lnTo>
                          <a:pt x="0" y="22"/>
                        </a:lnTo>
                        <a:lnTo>
                          <a:pt x="2" y="14"/>
                        </a:lnTo>
                        <a:lnTo>
                          <a:pt x="6" y="6"/>
                        </a:lnTo>
                        <a:lnTo>
                          <a:pt x="12" y="2"/>
                        </a:lnTo>
                        <a:lnTo>
                          <a:pt x="22" y="0"/>
                        </a:lnTo>
                        <a:lnTo>
                          <a:pt x="30" y="2"/>
                        </a:lnTo>
                        <a:lnTo>
                          <a:pt x="36" y="6"/>
                        </a:lnTo>
                        <a:lnTo>
                          <a:pt x="40" y="14"/>
                        </a:lnTo>
                        <a:lnTo>
                          <a:pt x="42" y="22"/>
                        </a:lnTo>
                        <a:close/>
                      </a:path>
                    </a:pathLst>
                  </a:custGeom>
                  <a:solidFill>
                    <a:srgbClr val="C1D9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2" name="Freeform 127"/>
                  <p:cNvSpPr>
                    <a:spLocks/>
                  </p:cNvSpPr>
                  <p:nvPr/>
                </p:nvSpPr>
                <p:spPr bwMode="auto">
                  <a:xfrm>
                    <a:off x="3922" y="696"/>
                    <a:ext cx="38" cy="40"/>
                  </a:xfrm>
                  <a:custGeom>
                    <a:avLst/>
                    <a:gdLst>
                      <a:gd name="T0" fmla="*/ 38 w 38"/>
                      <a:gd name="T1" fmla="*/ 20 h 40"/>
                      <a:gd name="T2" fmla="*/ 38 w 38"/>
                      <a:gd name="T3" fmla="*/ 20 h 40"/>
                      <a:gd name="T4" fmla="*/ 38 w 38"/>
                      <a:gd name="T5" fmla="*/ 28 h 40"/>
                      <a:gd name="T6" fmla="*/ 32 w 38"/>
                      <a:gd name="T7" fmla="*/ 34 h 40"/>
                      <a:gd name="T8" fmla="*/ 26 w 38"/>
                      <a:gd name="T9" fmla="*/ 38 h 40"/>
                      <a:gd name="T10" fmla="*/ 20 w 38"/>
                      <a:gd name="T11" fmla="*/ 40 h 40"/>
                      <a:gd name="T12" fmla="*/ 20 w 38"/>
                      <a:gd name="T13" fmla="*/ 40 h 40"/>
                      <a:gd name="T14" fmla="*/ 12 w 38"/>
                      <a:gd name="T15" fmla="*/ 38 h 40"/>
                      <a:gd name="T16" fmla="*/ 6 w 38"/>
                      <a:gd name="T17" fmla="*/ 34 h 40"/>
                      <a:gd name="T18" fmla="*/ 2 w 38"/>
                      <a:gd name="T19" fmla="*/ 28 h 40"/>
                      <a:gd name="T20" fmla="*/ 0 w 38"/>
                      <a:gd name="T21" fmla="*/ 20 h 40"/>
                      <a:gd name="T22" fmla="*/ 0 w 38"/>
                      <a:gd name="T23" fmla="*/ 20 h 40"/>
                      <a:gd name="T24" fmla="*/ 2 w 38"/>
                      <a:gd name="T25" fmla="*/ 12 h 40"/>
                      <a:gd name="T26" fmla="*/ 6 w 38"/>
                      <a:gd name="T27" fmla="*/ 6 h 40"/>
                      <a:gd name="T28" fmla="*/ 12 w 38"/>
                      <a:gd name="T29" fmla="*/ 2 h 40"/>
                      <a:gd name="T30" fmla="*/ 20 w 38"/>
                      <a:gd name="T31" fmla="*/ 0 h 40"/>
                      <a:gd name="T32" fmla="*/ 20 w 38"/>
                      <a:gd name="T33" fmla="*/ 0 h 40"/>
                      <a:gd name="T34" fmla="*/ 26 w 38"/>
                      <a:gd name="T35" fmla="*/ 2 h 40"/>
                      <a:gd name="T36" fmla="*/ 32 w 38"/>
                      <a:gd name="T37" fmla="*/ 6 h 40"/>
                      <a:gd name="T38" fmla="*/ 38 w 38"/>
                      <a:gd name="T39" fmla="*/ 12 h 40"/>
                      <a:gd name="T40" fmla="*/ 38 w 38"/>
                      <a:gd name="T41" fmla="*/ 20 h 40"/>
                      <a:gd name="T42" fmla="*/ 38 w 38"/>
                      <a:gd name="T43" fmla="*/ 2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40">
                        <a:moveTo>
                          <a:pt x="38" y="20"/>
                        </a:moveTo>
                        <a:lnTo>
                          <a:pt x="38" y="20"/>
                        </a:lnTo>
                        <a:lnTo>
                          <a:pt x="38" y="28"/>
                        </a:lnTo>
                        <a:lnTo>
                          <a:pt x="32" y="34"/>
                        </a:lnTo>
                        <a:lnTo>
                          <a:pt x="26" y="38"/>
                        </a:lnTo>
                        <a:lnTo>
                          <a:pt x="20" y="40"/>
                        </a:lnTo>
                        <a:lnTo>
                          <a:pt x="12" y="38"/>
                        </a:lnTo>
                        <a:lnTo>
                          <a:pt x="6" y="34"/>
                        </a:lnTo>
                        <a:lnTo>
                          <a:pt x="2" y="28"/>
                        </a:lnTo>
                        <a:lnTo>
                          <a:pt x="0" y="20"/>
                        </a:lnTo>
                        <a:lnTo>
                          <a:pt x="2" y="12"/>
                        </a:lnTo>
                        <a:lnTo>
                          <a:pt x="6" y="6"/>
                        </a:lnTo>
                        <a:lnTo>
                          <a:pt x="12" y="2"/>
                        </a:lnTo>
                        <a:lnTo>
                          <a:pt x="20" y="0"/>
                        </a:lnTo>
                        <a:lnTo>
                          <a:pt x="26" y="2"/>
                        </a:lnTo>
                        <a:lnTo>
                          <a:pt x="32" y="6"/>
                        </a:lnTo>
                        <a:lnTo>
                          <a:pt x="38" y="12"/>
                        </a:lnTo>
                        <a:lnTo>
                          <a:pt x="38" y="20"/>
                        </a:lnTo>
                        <a:close/>
                      </a:path>
                    </a:pathLst>
                  </a:custGeom>
                  <a:solidFill>
                    <a:srgbClr val="C7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3" name="Freeform 128"/>
                  <p:cNvSpPr>
                    <a:spLocks/>
                  </p:cNvSpPr>
                  <p:nvPr/>
                </p:nvSpPr>
                <p:spPr bwMode="auto">
                  <a:xfrm>
                    <a:off x="3924" y="698"/>
                    <a:ext cx="34" cy="36"/>
                  </a:xfrm>
                  <a:custGeom>
                    <a:avLst/>
                    <a:gdLst>
                      <a:gd name="T0" fmla="*/ 34 w 34"/>
                      <a:gd name="T1" fmla="*/ 18 h 36"/>
                      <a:gd name="T2" fmla="*/ 34 w 34"/>
                      <a:gd name="T3" fmla="*/ 18 h 36"/>
                      <a:gd name="T4" fmla="*/ 34 w 34"/>
                      <a:gd name="T5" fmla="*/ 24 h 36"/>
                      <a:gd name="T6" fmla="*/ 30 w 34"/>
                      <a:gd name="T7" fmla="*/ 30 h 36"/>
                      <a:gd name="T8" fmla="*/ 24 w 34"/>
                      <a:gd name="T9" fmla="*/ 34 h 36"/>
                      <a:gd name="T10" fmla="*/ 18 w 34"/>
                      <a:gd name="T11" fmla="*/ 36 h 36"/>
                      <a:gd name="T12" fmla="*/ 18 w 34"/>
                      <a:gd name="T13" fmla="*/ 36 h 36"/>
                      <a:gd name="T14" fmla="*/ 10 w 34"/>
                      <a:gd name="T15" fmla="*/ 34 h 36"/>
                      <a:gd name="T16" fmla="*/ 4 w 34"/>
                      <a:gd name="T17" fmla="*/ 30 h 36"/>
                      <a:gd name="T18" fmla="*/ 0 w 34"/>
                      <a:gd name="T19" fmla="*/ 24 h 36"/>
                      <a:gd name="T20" fmla="*/ 0 w 34"/>
                      <a:gd name="T21" fmla="*/ 18 h 36"/>
                      <a:gd name="T22" fmla="*/ 0 w 34"/>
                      <a:gd name="T23" fmla="*/ 18 h 36"/>
                      <a:gd name="T24" fmla="*/ 0 w 34"/>
                      <a:gd name="T25" fmla="*/ 10 h 36"/>
                      <a:gd name="T26" fmla="*/ 4 w 34"/>
                      <a:gd name="T27" fmla="*/ 6 h 36"/>
                      <a:gd name="T28" fmla="*/ 10 w 34"/>
                      <a:gd name="T29" fmla="*/ 2 h 36"/>
                      <a:gd name="T30" fmla="*/ 18 w 34"/>
                      <a:gd name="T31" fmla="*/ 0 h 36"/>
                      <a:gd name="T32" fmla="*/ 18 w 34"/>
                      <a:gd name="T33" fmla="*/ 0 h 36"/>
                      <a:gd name="T34" fmla="*/ 24 w 34"/>
                      <a:gd name="T35" fmla="*/ 2 h 36"/>
                      <a:gd name="T36" fmla="*/ 30 w 34"/>
                      <a:gd name="T37" fmla="*/ 6 h 36"/>
                      <a:gd name="T38" fmla="*/ 34 w 34"/>
                      <a:gd name="T39" fmla="*/ 10 h 36"/>
                      <a:gd name="T40" fmla="*/ 34 w 34"/>
                      <a:gd name="T41" fmla="*/ 18 h 36"/>
                      <a:gd name="T42" fmla="*/ 34 w 34"/>
                      <a:gd name="T43" fmla="*/ 18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6">
                        <a:moveTo>
                          <a:pt x="34" y="18"/>
                        </a:moveTo>
                        <a:lnTo>
                          <a:pt x="34" y="18"/>
                        </a:lnTo>
                        <a:lnTo>
                          <a:pt x="34" y="24"/>
                        </a:lnTo>
                        <a:lnTo>
                          <a:pt x="30" y="30"/>
                        </a:lnTo>
                        <a:lnTo>
                          <a:pt x="24" y="34"/>
                        </a:lnTo>
                        <a:lnTo>
                          <a:pt x="18" y="36"/>
                        </a:lnTo>
                        <a:lnTo>
                          <a:pt x="10" y="34"/>
                        </a:lnTo>
                        <a:lnTo>
                          <a:pt x="4" y="30"/>
                        </a:lnTo>
                        <a:lnTo>
                          <a:pt x="0" y="24"/>
                        </a:lnTo>
                        <a:lnTo>
                          <a:pt x="0" y="18"/>
                        </a:lnTo>
                        <a:lnTo>
                          <a:pt x="0" y="10"/>
                        </a:lnTo>
                        <a:lnTo>
                          <a:pt x="4" y="6"/>
                        </a:lnTo>
                        <a:lnTo>
                          <a:pt x="10" y="2"/>
                        </a:lnTo>
                        <a:lnTo>
                          <a:pt x="18" y="0"/>
                        </a:lnTo>
                        <a:lnTo>
                          <a:pt x="24" y="2"/>
                        </a:lnTo>
                        <a:lnTo>
                          <a:pt x="30" y="6"/>
                        </a:lnTo>
                        <a:lnTo>
                          <a:pt x="34" y="10"/>
                        </a:lnTo>
                        <a:lnTo>
                          <a:pt x="34" y="18"/>
                        </a:lnTo>
                        <a:close/>
                      </a:path>
                    </a:pathLst>
                  </a:custGeom>
                  <a:solidFill>
                    <a:srgbClr val="CDE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4" name="Freeform 129"/>
                  <p:cNvSpPr>
                    <a:spLocks/>
                  </p:cNvSpPr>
                  <p:nvPr/>
                </p:nvSpPr>
                <p:spPr bwMode="auto">
                  <a:xfrm>
                    <a:off x="3926" y="700"/>
                    <a:ext cx="30" cy="32"/>
                  </a:xfrm>
                  <a:custGeom>
                    <a:avLst/>
                    <a:gdLst>
                      <a:gd name="T0" fmla="*/ 30 w 30"/>
                      <a:gd name="T1" fmla="*/ 16 h 32"/>
                      <a:gd name="T2" fmla="*/ 30 w 30"/>
                      <a:gd name="T3" fmla="*/ 16 h 32"/>
                      <a:gd name="T4" fmla="*/ 30 w 30"/>
                      <a:gd name="T5" fmla="*/ 22 h 32"/>
                      <a:gd name="T6" fmla="*/ 26 w 30"/>
                      <a:gd name="T7" fmla="*/ 26 h 32"/>
                      <a:gd name="T8" fmla="*/ 22 w 30"/>
                      <a:gd name="T9" fmla="*/ 30 h 32"/>
                      <a:gd name="T10" fmla="*/ 16 w 30"/>
                      <a:gd name="T11" fmla="*/ 32 h 32"/>
                      <a:gd name="T12" fmla="*/ 16 w 30"/>
                      <a:gd name="T13" fmla="*/ 32 h 32"/>
                      <a:gd name="T14" fmla="*/ 10 w 30"/>
                      <a:gd name="T15" fmla="*/ 30 h 32"/>
                      <a:gd name="T16" fmla="*/ 4 w 30"/>
                      <a:gd name="T17" fmla="*/ 26 h 32"/>
                      <a:gd name="T18" fmla="*/ 0 w 30"/>
                      <a:gd name="T19" fmla="*/ 22 h 32"/>
                      <a:gd name="T20" fmla="*/ 0 w 30"/>
                      <a:gd name="T21" fmla="*/ 16 h 32"/>
                      <a:gd name="T22" fmla="*/ 0 w 30"/>
                      <a:gd name="T23" fmla="*/ 16 h 32"/>
                      <a:gd name="T24" fmla="*/ 0 w 30"/>
                      <a:gd name="T25" fmla="*/ 10 h 32"/>
                      <a:gd name="T26" fmla="*/ 4 w 30"/>
                      <a:gd name="T27" fmla="*/ 4 h 32"/>
                      <a:gd name="T28" fmla="*/ 10 w 30"/>
                      <a:gd name="T29" fmla="*/ 2 h 32"/>
                      <a:gd name="T30" fmla="*/ 16 w 30"/>
                      <a:gd name="T31" fmla="*/ 0 h 32"/>
                      <a:gd name="T32" fmla="*/ 16 w 30"/>
                      <a:gd name="T33" fmla="*/ 0 h 32"/>
                      <a:gd name="T34" fmla="*/ 22 w 30"/>
                      <a:gd name="T35" fmla="*/ 2 h 32"/>
                      <a:gd name="T36" fmla="*/ 26 w 30"/>
                      <a:gd name="T37" fmla="*/ 4 h 32"/>
                      <a:gd name="T38" fmla="*/ 30 w 30"/>
                      <a:gd name="T39" fmla="*/ 10 h 32"/>
                      <a:gd name="T40" fmla="*/ 30 w 30"/>
                      <a:gd name="T41" fmla="*/ 16 h 32"/>
                      <a:gd name="T42" fmla="*/ 30 w 30"/>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2">
                        <a:moveTo>
                          <a:pt x="30" y="16"/>
                        </a:moveTo>
                        <a:lnTo>
                          <a:pt x="30" y="16"/>
                        </a:lnTo>
                        <a:lnTo>
                          <a:pt x="30" y="22"/>
                        </a:lnTo>
                        <a:lnTo>
                          <a:pt x="26" y="26"/>
                        </a:lnTo>
                        <a:lnTo>
                          <a:pt x="22" y="30"/>
                        </a:lnTo>
                        <a:lnTo>
                          <a:pt x="16" y="32"/>
                        </a:lnTo>
                        <a:lnTo>
                          <a:pt x="10" y="30"/>
                        </a:lnTo>
                        <a:lnTo>
                          <a:pt x="4" y="26"/>
                        </a:lnTo>
                        <a:lnTo>
                          <a:pt x="0" y="22"/>
                        </a:lnTo>
                        <a:lnTo>
                          <a:pt x="0" y="16"/>
                        </a:lnTo>
                        <a:lnTo>
                          <a:pt x="0" y="10"/>
                        </a:lnTo>
                        <a:lnTo>
                          <a:pt x="4" y="4"/>
                        </a:lnTo>
                        <a:lnTo>
                          <a:pt x="10" y="2"/>
                        </a:lnTo>
                        <a:lnTo>
                          <a:pt x="16" y="0"/>
                        </a:lnTo>
                        <a:lnTo>
                          <a:pt x="22" y="2"/>
                        </a:lnTo>
                        <a:lnTo>
                          <a:pt x="26" y="4"/>
                        </a:lnTo>
                        <a:lnTo>
                          <a:pt x="30" y="10"/>
                        </a:lnTo>
                        <a:lnTo>
                          <a:pt x="30" y="16"/>
                        </a:lnTo>
                        <a:close/>
                      </a:path>
                    </a:pathLst>
                  </a:custGeom>
                  <a:solidFill>
                    <a:srgbClr val="D3E4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5" name="Freeform 130"/>
                  <p:cNvSpPr>
                    <a:spLocks/>
                  </p:cNvSpPr>
                  <p:nvPr/>
                </p:nvSpPr>
                <p:spPr bwMode="auto">
                  <a:xfrm>
                    <a:off x="3928" y="702"/>
                    <a:ext cx="26" cy="28"/>
                  </a:xfrm>
                  <a:custGeom>
                    <a:avLst/>
                    <a:gdLst>
                      <a:gd name="T0" fmla="*/ 26 w 26"/>
                      <a:gd name="T1" fmla="*/ 14 h 28"/>
                      <a:gd name="T2" fmla="*/ 26 w 26"/>
                      <a:gd name="T3" fmla="*/ 14 h 28"/>
                      <a:gd name="T4" fmla="*/ 26 w 26"/>
                      <a:gd name="T5" fmla="*/ 20 h 28"/>
                      <a:gd name="T6" fmla="*/ 22 w 26"/>
                      <a:gd name="T7" fmla="*/ 24 h 28"/>
                      <a:gd name="T8" fmla="*/ 18 w 26"/>
                      <a:gd name="T9" fmla="*/ 26 h 28"/>
                      <a:gd name="T10" fmla="*/ 14 w 26"/>
                      <a:gd name="T11" fmla="*/ 28 h 28"/>
                      <a:gd name="T12" fmla="*/ 14 w 26"/>
                      <a:gd name="T13" fmla="*/ 28 h 28"/>
                      <a:gd name="T14" fmla="*/ 8 w 26"/>
                      <a:gd name="T15" fmla="*/ 26 h 28"/>
                      <a:gd name="T16" fmla="*/ 4 w 26"/>
                      <a:gd name="T17" fmla="*/ 24 h 28"/>
                      <a:gd name="T18" fmla="*/ 0 w 26"/>
                      <a:gd name="T19" fmla="*/ 20 h 28"/>
                      <a:gd name="T20" fmla="*/ 0 w 26"/>
                      <a:gd name="T21" fmla="*/ 14 h 28"/>
                      <a:gd name="T22" fmla="*/ 0 w 26"/>
                      <a:gd name="T23" fmla="*/ 14 h 28"/>
                      <a:gd name="T24" fmla="*/ 0 w 26"/>
                      <a:gd name="T25" fmla="*/ 8 h 28"/>
                      <a:gd name="T26" fmla="*/ 4 w 26"/>
                      <a:gd name="T27" fmla="*/ 4 h 28"/>
                      <a:gd name="T28" fmla="*/ 8 w 26"/>
                      <a:gd name="T29" fmla="*/ 0 h 28"/>
                      <a:gd name="T30" fmla="*/ 14 w 26"/>
                      <a:gd name="T31" fmla="*/ 0 h 28"/>
                      <a:gd name="T32" fmla="*/ 14 w 26"/>
                      <a:gd name="T33" fmla="*/ 0 h 28"/>
                      <a:gd name="T34" fmla="*/ 18 w 26"/>
                      <a:gd name="T35" fmla="*/ 0 h 28"/>
                      <a:gd name="T36" fmla="*/ 22 w 26"/>
                      <a:gd name="T37" fmla="*/ 4 h 28"/>
                      <a:gd name="T38" fmla="*/ 26 w 26"/>
                      <a:gd name="T39" fmla="*/ 8 h 28"/>
                      <a:gd name="T40" fmla="*/ 26 w 26"/>
                      <a:gd name="T41" fmla="*/ 14 h 28"/>
                      <a:gd name="T42" fmla="*/ 26 w 26"/>
                      <a:gd name="T43" fmla="*/ 14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20"/>
                        </a:lnTo>
                        <a:lnTo>
                          <a:pt x="22" y="24"/>
                        </a:lnTo>
                        <a:lnTo>
                          <a:pt x="18" y="26"/>
                        </a:lnTo>
                        <a:lnTo>
                          <a:pt x="14" y="28"/>
                        </a:lnTo>
                        <a:lnTo>
                          <a:pt x="8" y="26"/>
                        </a:lnTo>
                        <a:lnTo>
                          <a:pt x="4" y="24"/>
                        </a:lnTo>
                        <a:lnTo>
                          <a:pt x="0" y="20"/>
                        </a:lnTo>
                        <a:lnTo>
                          <a:pt x="0" y="14"/>
                        </a:lnTo>
                        <a:lnTo>
                          <a:pt x="0" y="8"/>
                        </a:lnTo>
                        <a:lnTo>
                          <a:pt x="4" y="4"/>
                        </a:lnTo>
                        <a:lnTo>
                          <a:pt x="8" y="0"/>
                        </a:lnTo>
                        <a:lnTo>
                          <a:pt x="14" y="0"/>
                        </a:lnTo>
                        <a:lnTo>
                          <a:pt x="18" y="0"/>
                        </a:lnTo>
                        <a:lnTo>
                          <a:pt x="22" y="4"/>
                        </a:lnTo>
                        <a:lnTo>
                          <a:pt x="26" y="8"/>
                        </a:lnTo>
                        <a:lnTo>
                          <a:pt x="26" y="14"/>
                        </a:lnTo>
                        <a:close/>
                      </a:path>
                    </a:pathLst>
                  </a:custGeom>
                  <a:solidFill>
                    <a:srgbClr val="D8E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6" name="Freeform 131"/>
                  <p:cNvSpPr>
                    <a:spLocks/>
                  </p:cNvSpPr>
                  <p:nvPr/>
                </p:nvSpPr>
                <p:spPr bwMode="auto">
                  <a:xfrm>
                    <a:off x="3930" y="704"/>
                    <a:ext cx="22" cy="24"/>
                  </a:xfrm>
                  <a:custGeom>
                    <a:avLst/>
                    <a:gdLst>
                      <a:gd name="T0" fmla="*/ 22 w 22"/>
                      <a:gd name="T1" fmla="*/ 12 h 24"/>
                      <a:gd name="T2" fmla="*/ 22 w 22"/>
                      <a:gd name="T3" fmla="*/ 12 h 24"/>
                      <a:gd name="T4" fmla="*/ 22 w 22"/>
                      <a:gd name="T5" fmla="*/ 16 h 24"/>
                      <a:gd name="T6" fmla="*/ 20 w 22"/>
                      <a:gd name="T7" fmla="*/ 20 h 24"/>
                      <a:gd name="T8" fmla="*/ 16 w 22"/>
                      <a:gd name="T9" fmla="*/ 22 h 24"/>
                      <a:gd name="T10" fmla="*/ 12 w 22"/>
                      <a:gd name="T11" fmla="*/ 24 h 24"/>
                      <a:gd name="T12" fmla="*/ 12 w 22"/>
                      <a:gd name="T13" fmla="*/ 24 h 24"/>
                      <a:gd name="T14" fmla="*/ 6 w 22"/>
                      <a:gd name="T15" fmla="*/ 22 h 24"/>
                      <a:gd name="T16" fmla="*/ 2 w 22"/>
                      <a:gd name="T17" fmla="*/ 20 h 24"/>
                      <a:gd name="T18" fmla="*/ 0 w 22"/>
                      <a:gd name="T19" fmla="*/ 16 h 24"/>
                      <a:gd name="T20" fmla="*/ 0 w 22"/>
                      <a:gd name="T21" fmla="*/ 12 h 24"/>
                      <a:gd name="T22" fmla="*/ 0 w 22"/>
                      <a:gd name="T23" fmla="*/ 12 h 24"/>
                      <a:gd name="T24" fmla="*/ 0 w 22"/>
                      <a:gd name="T25" fmla="*/ 8 h 24"/>
                      <a:gd name="T26" fmla="*/ 2 w 22"/>
                      <a:gd name="T27" fmla="*/ 4 h 24"/>
                      <a:gd name="T28" fmla="*/ 6 w 22"/>
                      <a:gd name="T29" fmla="*/ 0 h 24"/>
                      <a:gd name="T30" fmla="*/ 12 w 22"/>
                      <a:gd name="T31" fmla="*/ 0 h 24"/>
                      <a:gd name="T32" fmla="*/ 12 w 22"/>
                      <a:gd name="T33" fmla="*/ 0 h 24"/>
                      <a:gd name="T34" fmla="*/ 16 w 22"/>
                      <a:gd name="T35" fmla="*/ 0 h 24"/>
                      <a:gd name="T36" fmla="*/ 20 w 22"/>
                      <a:gd name="T37" fmla="*/ 4 h 24"/>
                      <a:gd name="T38" fmla="*/ 22 w 22"/>
                      <a:gd name="T39" fmla="*/ 8 h 24"/>
                      <a:gd name="T40" fmla="*/ 22 w 22"/>
                      <a:gd name="T41" fmla="*/ 12 h 24"/>
                      <a:gd name="T42" fmla="*/ 22 w 22"/>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6" y="22"/>
                        </a:lnTo>
                        <a:lnTo>
                          <a:pt x="2" y="20"/>
                        </a:lnTo>
                        <a:lnTo>
                          <a:pt x="0" y="16"/>
                        </a:lnTo>
                        <a:lnTo>
                          <a:pt x="0" y="12"/>
                        </a:lnTo>
                        <a:lnTo>
                          <a:pt x="0" y="8"/>
                        </a:lnTo>
                        <a:lnTo>
                          <a:pt x="2" y="4"/>
                        </a:lnTo>
                        <a:lnTo>
                          <a:pt x="6" y="0"/>
                        </a:lnTo>
                        <a:lnTo>
                          <a:pt x="12" y="0"/>
                        </a:lnTo>
                        <a:lnTo>
                          <a:pt x="16" y="0"/>
                        </a:lnTo>
                        <a:lnTo>
                          <a:pt x="20" y="4"/>
                        </a:lnTo>
                        <a:lnTo>
                          <a:pt x="22" y="8"/>
                        </a:lnTo>
                        <a:lnTo>
                          <a:pt x="22" y="12"/>
                        </a:lnTo>
                        <a:close/>
                      </a:path>
                    </a:pathLst>
                  </a:custGeom>
                  <a:solidFill>
                    <a:srgbClr val="DF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7" name="Freeform 132"/>
                  <p:cNvSpPr>
                    <a:spLocks/>
                  </p:cNvSpPr>
                  <p:nvPr/>
                </p:nvSpPr>
                <p:spPr bwMode="auto">
                  <a:xfrm>
                    <a:off x="3932" y="706"/>
                    <a:ext cx="18" cy="20"/>
                  </a:xfrm>
                  <a:custGeom>
                    <a:avLst/>
                    <a:gdLst>
                      <a:gd name="T0" fmla="*/ 18 w 18"/>
                      <a:gd name="T1" fmla="*/ 10 h 20"/>
                      <a:gd name="T2" fmla="*/ 18 w 18"/>
                      <a:gd name="T3" fmla="*/ 10 h 20"/>
                      <a:gd name="T4" fmla="*/ 18 w 18"/>
                      <a:gd name="T5" fmla="*/ 14 h 20"/>
                      <a:gd name="T6" fmla="*/ 16 w 18"/>
                      <a:gd name="T7" fmla="*/ 16 h 20"/>
                      <a:gd name="T8" fmla="*/ 12 w 18"/>
                      <a:gd name="T9" fmla="*/ 18 h 20"/>
                      <a:gd name="T10" fmla="*/ 10 w 18"/>
                      <a:gd name="T11" fmla="*/ 20 h 20"/>
                      <a:gd name="T12" fmla="*/ 10 w 18"/>
                      <a:gd name="T13" fmla="*/ 20 h 20"/>
                      <a:gd name="T14" fmla="*/ 6 w 18"/>
                      <a:gd name="T15" fmla="*/ 18 h 20"/>
                      <a:gd name="T16" fmla="*/ 2 w 18"/>
                      <a:gd name="T17" fmla="*/ 16 h 20"/>
                      <a:gd name="T18" fmla="*/ 0 w 18"/>
                      <a:gd name="T19" fmla="*/ 14 h 20"/>
                      <a:gd name="T20" fmla="*/ 0 w 18"/>
                      <a:gd name="T21" fmla="*/ 10 h 20"/>
                      <a:gd name="T22" fmla="*/ 0 w 18"/>
                      <a:gd name="T23" fmla="*/ 10 h 20"/>
                      <a:gd name="T24" fmla="*/ 0 w 18"/>
                      <a:gd name="T25" fmla="*/ 6 h 20"/>
                      <a:gd name="T26" fmla="*/ 2 w 18"/>
                      <a:gd name="T27" fmla="*/ 2 h 20"/>
                      <a:gd name="T28" fmla="*/ 6 w 18"/>
                      <a:gd name="T29" fmla="*/ 0 h 20"/>
                      <a:gd name="T30" fmla="*/ 10 w 18"/>
                      <a:gd name="T31" fmla="*/ 0 h 20"/>
                      <a:gd name="T32" fmla="*/ 10 w 18"/>
                      <a:gd name="T33" fmla="*/ 0 h 20"/>
                      <a:gd name="T34" fmla="*/ 12 w 18"/>
                      <a:gd name="T35" fmla="*/ 0 h 20"/>
                      <a:gd name="T36" fmla="*/ 16 w 18"/>
                      <a:gd name="T37" fmla="*/ 2 h 20"/>
                      <a:gd name="T38" fmla="*/ 18 w 18"/>
                      <a:gd name="T39" fmla="*/ 6 h 20"/>
                      <a:gd name="T40" fmla="*/ 18 w 18"/>
                      <a:gd name="T41" fmla="*/ 10 h 20"/>
                      <a:gd name="T42" fmla="*/ 18 w 18"/>
                      <a:gd name="T43" fmla="*/ 1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0">
                        <a:moveTo>
                          <a:pt x="18" y="10"/>
                        </a:moveTo>
                        <a:lnTo>
                          <a:pt x="18" y="10"/>
                        </a:lnTo>
                        <a:lnTo>
                          <a:pt x="18" y="14"/>
                        </a:lnTo>
                        <a:lnTo>
                          <a:pt x="16" y="16"/>
                        </a:lnTo>
                        <a:lnTo>
                          <a:pt x="12" y="18"/>
                        </a:lnTo>
                        <a:lnTo>
                          <a:pt x="10" y="20"/>
                        </a:lnTo>
                        <a:lnTo>
                          <a:pt x="6" y="18"/>
                        </a:lnTo>
                        <a:lnTo>
                          <a:pt x="2" y="16"/>
                        </a:lnTo>
                        <a:lnTo>
                          <a:pt x="0" y="14"/>
                        </a:lnTo>
                        <a:lnTo>
                          <a:pt x="0" y="10"/>
                        </a:lnTo>
                        <a:lnTo>
                          <a:pt x="0" y="6"/>
                        </a:lnTo>
                        <a:lnTo>
                          <a:pt x="2" y="2"/>
                        </a:lnTo>
                        <a:lnTo>
                          <a:pt x="6" y="0"/>
                        </a:lnTo>
                        <a:lnTo>
                          <a:pt x="10" y="0"/>
                        </a:lnTo>
                        <a:lnTo>
                          <a:pt x="12" y="0"/>
                        </a:lnTo>
                        <a:lnTo>
                          <a:pt x="16" y="2"/>
                        </a:lnTo>
                        <a:lnTo>
                          <a:pt x="18" y="6"/>
                        </a:lnTo>
                        <a:lnTo>
                          <a:pt x="18" y="10"/>
                        </a:lnTo>
                        <a:close/>
                      </a:path>
                    </a:pathLst>
                  </a:custGeom>
                  <a:solidFill>
                    <a:srgbClr val="E6F0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8" name="Freeform 133"/>
                  <p:cNvSpPr>
                    <a:spLocks/>
                  </p:cNvSpPr>
                  <p:nvPr/>
                </p:nvSpPr>
                <p:spPr bwMode="auto">
                  <a:xfrm>
                    <a:off x="3934" y="708"/>
                    <a:ext cx="14" cy="16"/>
                  </a:xfrm>
                  <a:custGeom>
                    <a:avLst/>
                    <a:gdLst>
                      <a:gd name="T0" fmla="*/ 14 w 14"/>
                      <a:gd name="T1" fmla="*/ 8 h 16"/>
                      <a:gd name="T2" fmla="*/ 14 w 14"/>
                      <a:gd name="T3" fmla="*/ 8 h 16"/>
                      <a:gd name="T4" fmla="*/ 14 w 14"/>
                      <a:gd name="T5" fmla="*/ 10 h 16"/>
                      <a:gd name="T6" fmla="*/ 12 w 14"/>
                      <a:gd name="T7" fmla="*/ 14 h 16"/>
                      <a:gd name="T8" fmla="*/ 10 w 14"/>
                      <a:gd name="T9" fmla="*/ 14 h 16"/>
                      <a:gd name="T10" fmla="*/ 8 w 14"/>
                      <a:gd name="T11" fmla="*/ 16 h 16"/>
                      <a:gd name="T12" fmla="*/ 8 w 14"/>
                      <a:gd name="T13" fmla="*/ 16 h 16"/>
                      <a:gd name="T14" fmla="*/ 4 w 14"/>
                      <a:gd name="T15" fmla="*/ 14 h 16"/>
                      <a:gd name="T16" fmla="*/ 2 w 14"/>
                      <a:gd name="T17" fmla="*/ 14 h 16"/>
                      <a:gd name="T18" fmla="*/ 0 w 14"/>
                      <a:gd name="T19" fmla="*/ 10 h 16"/>
                      <a:gd name="T20" fmla="*/ 0 w 14"/>
                      <a:gd name="T21" fmla="*/ 8 h 16"/>
                      <a:gd name="T22" fmla="*/ 0 w 14"/>
                      <a:gd name="T23" fmla="*/ 8 h 16"/>
                      <a:gd name="T24" fmla="*/ 0 w 14"/>
                      <a:gd name="T25" fmla="*/ 4 h 16"/>
                      <a:gd name="T26" fmla="*/ 2 w 14"/>
                      <a:gd name="T27" fmla="*/ 2 h 16"/>
                      <a:gd name="T28" fmla="*/ 4 w 14"/>
                      <a:gd name="T29" fmla="*/ 0 h 16"/>
                      <a:gd name="T30" fmla="*/ 8 w 14"/>
                      <a:gd name="T31" fmla="*/ 0 h 16"/>
                      <a:gd name="T32" fmla="*/ 8 w 14"/>
                      <a:gd name="T33" fmla="*/ 0 h 16"/>
                      <a:gd name="T34" fmla="*/ 10 w 14"/>
                      <a:gd name="T35" fmla="*/ 0 h 16"/>
                      <a:gd name="T36" fmla="*/ 12 w 14"/>
                      <a:gd name="T37" fmla="*/ 2 h 16"/>
                      <a:gd name="T38" fmla="*/ 14 w 14"/>
                      <a:gd name="T39" fmla="*/ 4 h 16"/>
                      <a:gd name="T40" fmla="*/ 14 w 14"/>
                      <a:gd name="T41" fmla="*/ 8 h 16"/>
                      <a:gd name="T42" fmla="*/ 14 w 14"/>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 h="16">
                        <a:moveTo>
                          <a:pt x="14" y="8"/>
                        </a:moveTo>
                        <a:lnTo>
                          <a:pt x="14" y="8"/>
                        </a:lnTo>
                        <a:lnTo>
                          <a:pt x="14" y="10"/>
                        </a:lnTo>
                        <a:lnTo>
                          <a:pt x="12" y="14"/>
                        </a:lnTo>
                        <a:lnTo>
                          <a:pt x="10" y="14"/>
                        </a:lnTo>
                        <a:lnTo>
                          <a:pt x="8" y="16"/>
                        </a:lnTo>
                        <a:lnTo>
                          <a:pt x="4" y="14"/>
                        </a:lnTo>
                        <a:lnTo>
                          <a:pt x="2" y="14"/>
                        </a:lnTo>
                        <a:lnTo>
                          <a:pt x="0" y="10"/>
                        </a:lnTo>
                        <a:lnTo>
                          <a:pt x="0" y="8"/>
                        </a:lnTo>
                        <a:lnTo>
                          <a:pt x="0" y="4"/>
                        </a:lnTo>
                        <a:lnTo>
                          <a:pt x="2" y="2"/>
                        </a:lnTo>
                        <a:lnTo>
                          <a:pt x="4" y="0"/>
                        </a:lnTo>
                        <a:lnTo>
                          <a:pt x="8" y="0"/>
                        </a:lnTo>
                        <a:lnTo>
                          <a:pt x="10" y="0"/>
                        </a:lnTo>
                        <a:lnTo>
                          <a:pt x="12" y="2"/>
                        </a:lnTo>
                        <a:lnTo>
                          <a:pt x="14" y="4"/>
                        </a:lnTo>
                        <a:lnTo>
                          <a:pt x="14" y="8"/>
                        </a:lnTo>
                        <a:close/>
                      </a:path>
                    </a:pathLst>
                  </a:custGeom>
                  <a:solidFill>
                    <a:srgbClr val="EBF3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69" name="Freeform 134"/>
                  <p:cNvSpPr>
                    <a:spLocks/>
                  </p:cNvSpPr>
                  <p:nvPr/>
                </p:nvSpPr>
                <p:spPr bwMode="auto">
                  <a:xfrm>
                    <a:off x="3936" y="710"/>
                    <a:ext cx="10" cy="12"/>
                  </a:xfrm>
                  <a:custGeom>
                    <a:avLst/>
                    <a:gdLst>
                      <a:gd name="T0" fmla="*/ 10 w 10"/>
                      <a:gd name="T1" fmla="*/ 6 h 12"/>
                      <a:gd name="T2" fmla="*/ 10 w 10"/>
                      <a:gd name="T3" fmla="*/ 6 h 12"/>
                      <a:gd name="T4" fmla="*/ 10 w 10"/>
                      <a:gd name="T5" fmla="*/ 10 h 12"/>
                      <a:gd name="T6" fmla="*/ 6 w 10"/>
                      <a:gd name="T7" fmla="*/ 12 h 12"/>
                      <a:gd name="T8" fmla="*/ 6 w 10"/>
                      <a:gd name="T9" fmla="*/ 12 h 12"/>
                      <a:gd name="T10" fmla="*/ 0 w 10"/>
                      <a:gd name="T11" fmla="*/ 10 h 12"/>
                      <a:gd name="T12" fmla="*/ 0 w 10"/>
                      <a:gd name="T13" fmla="*/ 6 h 12"/>
                      <a:gd name="T14" fmla="*/ 0 w 10"/>
                      <a:gd name="T15" fmla="*/ 6 h 12"/>
                      <a:gd name="T16" fmla="*/ 0 w 10"/>
                      <a:gd name="T17" fmla="*/ 2 h 12"/>
                      <a:gd name="T18" fmla="*/ 6 w 10"/>
                      <a:gd name="T19" fmla="*/ 0 h 12"/>
                      <a:gd name="T20" fmla="*/ 6 w 10"/>
                      <a:gd name="T21" fmla="*/ 0 h 12"/>
                      <a:gd name="T22" fmla="*/ 10 w 10"/>
                      <a:gd name="T23" fmla="*/ 2 h 12"/>
                      <a:gd name="T24" fmla="*/ 10 w 10"/>
                      <a:gd name="T25" fmla="*/ 6 h 12"/>
                      <a:gd name="T26" fmla="*/ 10 w 10"/>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12">
                        <a:moveTo>
                          <a:pt x="10" y="6"/>
                        </a:moveTo>
                        <a:lnTo>
                          <a:pt x="10" y="6"/>
                        </a:lnTo>
                        <a:lnTo>
                          <a:pt x="10" y="10"/>
                        </a:lnTo>
                        <a:lnTo>
                          <a:pt x="6" y="12"/>
                        </a:lnTo>
                        <a:lnTo>
                          <a:pt x="0" y="10"/>
                        </a:lnTo>
                        <a:lnTo>
                          <a:pt x="0" y="6"/>
                        </a:lnTo>
                        <a:lnTo>
                          <a:pt x="0" y="2"/>
                        </a:lnTo>
                        <a:lnTo>
                          <a:pt x="6" y="0"/>
                        </a:lnTo>
                        <a:lnTo>
                          <a:pt x="10" y="2"/>
                        </a:lnTo>
                        <a:lnTo>
                          <a:pt x="10" y="6"/>
                        </a:lnTo>
                        <a:close/>
                      </a:path>
                    </a:pathLst>
                  </a:custGeom>
                  <a:solidFill>
                    <a:srgbClr val="F1F7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0" name="Freeform 135"/>
                  <p:cNvSpPr>
                    <a:spLocks/>
                  </p:cNvSpPr>
                  <p:nvPr/>
                </p:nvSpPr>
                <p:spPr bwMode="auto">
                  <a:xfrm>
                    <a:off x="3938" y="712"/>
                    <a:ext cx="6" cy="8"/>
                  </a:xfrm>
                  <a:custGeom>
                    <a:avLst/>
                    <a:gdLst>
                      <a:gd name="T0" fmla="*/ 6 w 6"/>
                      <a:gd name="T1" fmla="*/ 4 h 8"/>
                      <a:gd name="T2" fmla="*/ 6 w 6"/>
                      <a:gd name="T3" fmla="*/ 4 h 8"/>
                      <a:gd name="T4" fmla="*/ 6 w 6"/>
                      <a:gd name="T5" fmla="*/ 6 h 8"/>
                      <a:gd name="T6" fmla="*/ 4 w 6"/>
                      <a:gd name="T7" fmla="*/ 8 h 8"/>
                      <a:gd name="T8" fmla="*/ 4 w 6"/>
                      <a:gd name="T9" fmla="*/ 8 h 8"/>
                      <a:gd name="T10" fmla="*/ 0 w 6"/>
                      <a:gd name="T11" fmla="*/ 6 h 8"/>
                      <a:gd name="T12" fmla="*/ 0 w 6"/>
                      <a:gd name="T13" fmla="*/ 4 h 8"/>
                      <a:gd name="T14" fmla="*/ 0 w 6"/>
                      <a:gd name="T15" fmla="*/ 4 h 8"/>
                      <a:gd name="T16" fmla="*/ 0 w 6"/>
                      <a:gd name="T17" fmla="*/ 0 h 8"/>
                      <a:gd name="T18" fmla="*/ 4 w 6"/>
                      <a:gd name="T19" fmla="*/ 0 h 8"/>
                      <a:gd name="T20" fmla="*/ 4 w 6"/>
                      <a:gd name="T21" fmla="*/ 0 h 8"/>
                      <a:gd name="T22" fmla="*/ 6 w 6"/>
                      <a:gd name="T23" fmla="*/ 0 h 8"/>
                      <a:gd name="T24" fmla="*/ 6 w 6"/>
                      <a:gd name="T25" fmla="*/ 4 h 8"/>
                      <a:gd name="T26" fmla="*/ 6 w 6"/>
                      <a:gd name="T27" fmla="*/ 4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 h="8">
                        <a:moveTo>
                          <a:pt x="6" y="4"/>
                        </a:moveTo>
                        <a:lnTo>
                          <a:pt x="6" y="4"/>
                        </a:lnTo>
                        <a:lnTo>
                          <a:pt x="6" y="6"/>
                        </a:lnTo>
                        <a:lnTo>
                          <a:pt x="4" y="8"/>
                        </a:lnTo>
                        <a:lnTo>
                          <a:pt x="0" y="6"/>
                        </a:lnTo>
                        <a:lnTo>
                          <a:pt x="0" y="4"/>
                        </a:lnTo>
                        <a:lnTo>
                          <a:pt x="0" y="0"/>
                        </a:lnTo>
                        <a:lnTo>
                          <a:pt x="4" y="0"/>
                        </a:lnTo>
                        <a:lnTo>
                          <a:pt x="6" y="0"/>
                        </a:lnTo>
                        <a:lnTo>
                          <a:pt x="6" y="4"/>
                        </a:ln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1" name="Freeform 136"/>
                  <p:cNvSpPr>
                    <a:spLocks/>
                  </p:cNvSpPr>
                  <p:nvPr/>
                </p:nvSpPr>
                <p:spPr bwMode="auto">
                  <a:xfrm>
                    <a:off x="3940" y="714"/>
                    <a:ext cx="4" cy="4"/>
                  </a:xfrm>
                  <a:custGeom>
                    <a:avLst/>
                    <a:gdLst>
                      <a:gd name="T0" fmla="*/ 4 w 4"/>
                      <a:gd name="T1" fmla="*/ 2 h 4"/>
                      <a:gd name="T2" fmla="*/ 4 w 4"/>
                      <a:gd name="T3" fmla="*/ 2 h 4"/>
                      <a:gd name="T4" fmla="*/ 2 w 4"/>
                      <a:gd name="T5" fmla="*/ 4 h 4"/>
                      <a:gd name="T6" fmla="*/ 2 w 4"/>
                      <a:gd name="T7" fmla="*/ 4 h 4"/>
                      <a:gd name="T8" fmla="*/ 0 w 4"/>
                      <a:gd name="T9" fmla="*/ 2 h 4"/>
                      <a:gd name="T10" fmla="*/ 0 w 4"/>
                      <a:gd name="T11" fmla="*/ 2 h 4"/>
                      <a:gd name="T12" fmla="*/ 2 w 4"/>
                      <a:gd name="T13" fmla="*/ 0 h 4"/>
                      <a:gd name="T14" fmla="*/ 2 w 4"/>
                      <a:gd name="T15" fmla="*/ 0 h 4"/>
                      <a:gd name="T16" fmla="*/ 4 w 4"/>
                      <a:gd name="T17" fmla="*/ 2 h 4"/>
                      <a:gd name="T18" fmla="*/ 4 w 4"/>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4" y="2"/>
                        </a:moveTo>
                        <a:lnTo>
                          <a:pt x="4" y="2"/>
                        </a:lnTo>
                        <a:lnTo>
                          <a:pt x="2" y="4"/>
                        </a:lnTo>
                        <a:lnTo>
                          <a:pt x="0" y="2"/>
                        </a:lnTo>
                        <a:lnTo>
                          <a:pt x="2" y="0"/>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2" name="Freeform 137"/>
                  <p:cNvSpPr>
                    <a:spLocks/>
                  </p:cNvSpPr>
                  <p:nvPr/>
                </p:nvSpPr>
                <p:spPr bwMode="auto">
                  <a:xfrm>
                    <a:off x="3886" y="660"/>
                    <a:ext cx="110" cy="110"/>
                  </a:xfrm>
                  <a:custGeom>
                    <a:avLst/>
                    <a:gdLst>
                      <a:gd name="T0" fmla="*/ 110 w 110"/>
                      <a:gd name="T1" fmla="*/ 56 h 110"/>
                      <a:gd name="T2" fmla="*/ 110 w 110"/>
                      <a:gd name="T3" fmla="*/ 56 h 110"/>
                      <a:gd name="T4" fmla="*/ 108 w 110"/>
                      <a:gd name="T5" fmla="*/ 66 h 110"/>
                      <a:gd name="T6" fmla="*/ 106 w 110"/>
                      <a:gd name="T7" fmla="*/ 78 h 110"/>
                      <a:gd name="T8" fmla="*/ 100 w 110"/>
                      <a:gd name="T9" fmla="*/ 86 h 110"/>
                      <a:gd name="T10" fmla="*/ 94 w 110"/>
                      <a:gd name="T11" fmla="*/ 94 h 110"/>
                      <a:gd name="T12" fmla="*/ 86 w 110"/>
                      <a:gd name="T13" fmla="*/ 102 h 110"/>
                      <a:gd name="T14" fmla="*/ 76 w 110"/>
                      <a:gd name="T15" fmla="*/ 106 h 110"/>
                      <a:gd name="T16" fmla="*/ 66 w 110"/>
                      <a:gd name="T17" fmla="*/ 110 h 110"/>
                      <a:gd name="T18" fmla="*/ 56 w 110"/>
                      <a:gd name="T19" fmla="*/ 110 h 110"/>
                      <a:gd name="T20" fmla="*/ 56 w 110"/>
                      <a:gd name="T21" fmla="*/ 110 h 110"/>
                      <a:gd name="T22" fmla="*/ 44 w 110"/>
                      <a:gd name="T23" fmla="*/ 110 h 110"/>
                      <a:gd name="T24" fmla="*/ 34 w 110"/>
                      <a:gd name="T25" fmla="*/ 106 h 110"/>
                      <a:gd name="T26" fmla="*/ 24 w 110"/>
                      <a:gd name="T27" fmla="*/ 102 h 110"/>
                      <a:gd name="T28" fmla="*/ 16 w 110"/>
                      <a:gd name="T29" fmla="*/ 94 h 110"/>
                      <a:gd name="T30" fmla="*/ 10 w 110"/>
                      <a:gd name="T31" fmla="*/ 86 h 110"/>
                      <a:gd name="T32" fmla="*/ 4 w 110"/>
                      <a:gd name="T33" fmla="*/ 78 h 110"/>
                      <a:gd name="T34" fmla="*/ 2 w 110"/>
                      <a:gd name="T35" fmla="*/ 66 h 110"/>
                      <a:gd name="T36" fmla="*/ 0 w 110"/>
                      <a:gd name="T37" fmla="*/ 56 h 110"/>
                      <a:gd name="T38" fmla="*/ 0 w 110"/>
                      <a:gd name="T39" fmla="*/ 56 h 110"/>
                      <a:gd name="T40" fmla="*/ 2 w 110"/>
                      <a:gd name="T41" fmla="*/ 44 h 110"/>
                      <a:gd name="T42" fmla="*/ 4 w 110"/>
                      <a:gd name="T43" fmla="*/ 34 h 110"/>
                      <a:gd name="T44" fmla="*/ 10 w 110"/>
                      <a:gd name="T45" fmla="*/ 24 h 110"/>
                      <a:gd name="T46" fmla="*/ 16 w 110"/>
                      <a:gd name="T47" fmla="*/ 16 h 110"/>
                      <a:gd name="T48" fmla="*/ 24 w 110"/>
                      <a:gd name="T49" fmla="*/ 10 h 110"/>
                      <a:gd name="T50" fmla="*/ 34 w 110"/>
                      <a:gd name="T51" fmla="*/ 4 h 110"/>
                      <a:gd name="T52" fmla="*/ 44 w 110"/>
                      <a:gd name="T53" fmla="*/ 2 h 110"/>
                      <a:gd name="T54" fmla="*/ 56 w 110"/>
                      <a:gd name="T55" fmla="*/ 0 h 110"/>
                      <a:gd name="T56" fmla="*/ 56 w 110"/>
                      <a:gd name="T57" fmla="*/ 0 h 110"/>
                      <a:gd name="T58" fmla="*/ 66 w 110"/>
                      <a:gd name="T59" fmla="*/ 2 h 110"/>
                      <a:gd name="T60" fmla="*/ 76 w 110"/>
                      <a:gd name="T61" fmla="*/ 4 h 110"/>
                      <a:gd name="T62" fmla="*/ 86 w 110"/>
                      <a:gd name="T63" fmla="*/ 10 h 110"/>
                      <a:gd name="T64" fmla="*/ 94 w 110"/>
                      <a:gd name="T65" fmla="*/ 16 h 110"/>
                      <a:gd name="T66" fmla="*/ 100 w 110"/>
                      <a:gd name="T67" fmla="*/ 24 h 110"/>
                      <a:gd name="T68" fmla="*/ 106 w 110"/>
                      <a:gd name="T69" fmla="*/ 34 h 110"/>
                      <a:gd name="T70" fmla="*/ 108 w 110"/>
                      <a:gd name="T71" fmla="*/ 44 h 110"/>
                      <a:gd name="T72" fmla="*/ 110 w 110"/>
                      <a:gd name="T73" fmla="*/ 56 h 110"/>
                      <a:gd name="T74" fmla="*/ 110 w 110"/>
                      <a:gd name="T75" fmla="*/ 56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 h="110">
                        <a:moveTo>
                          <a:pt x="110" y="56"/>
                        </a:moveTo>
                        <a:lnTo>
                          <a:pt x="110" y="56"/>
                        </a:lnTo>
                        <a:lnTo>
                          <a:pt x="108" y="66"/>
                        </a:lnTo>
                        <a:lnTo>
                          <a:pt x="106" y="78"/>
                        </a:lnTo>
                        <a:lnTo>
                          <a:pt x="100" y="86"/>
                        </a:lnTo>
                        <a:lnTo>
                          <a:pt x="94" y="94"/>
                        </a:lnTo>
                        <a:lnTo>
                          <a:pt x="86" y="102"/>
                        </a:lnTo>
                        <a:lnTo>
                          <a:pt x="76" y="106"/>
                        </a:lnTo>
                        <a:lnTo>
                          <a:pt x="66" y="110"/>
                        </a:lnTo>
                        <a:lnTo>
                          <a:pt x="56" y="110"/>
                        </a:lnTo>
                        <a:lnTo>
                          <a:pt x="44" y="110"/>
                        </a:lnTo>
                        <a:lnTo>
                          <a:pt x="34" y="106"/>
                        </a:lnTo>
                        <a:lnTo>
                          <a:pt x="24" y="102"/>
                        </a:lnTo>
                        <a:lnTo>
                          <a:pt x="16" y="94"/>
                        </a:lnTo>
                        <a:lnTo>
                          <a:pt x="10" y="86"/>
                        </a:lnTo>
                        <a:lnTo>
                          <a:pt x="4" y="78"/>
                        </a:lnTo>
                        <a:lnTo>
                          <a:pt x="2" y="66"/>
                        </a:lnTo>
                        <a:lnTo>
                          <a:pt x="0" y="56"/>
                        </a:lnTo>
                        <a:lnTo>
                          <a:pt x="2" y="44"/>
                        </a:lnTo>
                        <a:lnTo>
                          <a:pt x="4" y="34"/>
                        </a:lnTo>
                        <a:lnTo>
                          <a:pt x="10" y="24"/>
                        </a:lnTo>
                        <a:lnTo>
                          <a:pt x="16" y="16"/>
                        </a:lnTo>
                        <a:lnTo>
                          <a:pt x="24" y="10"/>
                        </a:lnTo>
                        <a:lnTo>
                          <a:pt x="34" y="4"/>
                        </a:lnTo>
                        <a:lnTo>
                          <a:pt x="44" y="2"/>
                        </a:lnTo>
                        <a:lnTo>
                          <a:pt x="56" y="0"/>
                        </a:lnTo>
                        <a:lnTo>
                          <a:pt x="66" y="2"/>
                        </a:lnTo>
                        <a:lnTo>
                          <a:pt x="76" y="4"/>
                        </a:lnTo>
                        <a:lnTo>
                          <a:pt x="86" y="10"/>
                        </a:lnTo>
                        <a:lnTo>
                          <a:pt x="94" y="16"/>
                        </a:lnTo>
                        <a:lnTo>
                          <a:pt x="100" y="24"/>
                        </a:lnTo>
                        <a:lnTo>
                          <a:pt x="106" y="34"/>
                        </a:lnTo>
                        <a:lnTo>
                          <a:pt x="108" y="44"/>
                        </a:lnTo>
                        <a:lnTo>
                          <a:pt x="110" y="56"/>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3" name="Freeform 138"/>
                  <p:cNvSpPr>
                    <a:spLocks/>
                  </p:cNvSpPr>
                  <p:nvPr/>
                </p:nvSpPr>
                <p:spPr bwMode="auto">
                  <a:xfrm>
                    <a:off x="4270" y="616"/>
                    <a:ext cx="10" cy="84"/>
                  </a:xfrm>
                  <a:custGeom>
                    <a:avLst/>
                    <a:gdLst>
                      <a:gd name="T0" fmla="*/ 10 w 10"/>
                      <a:gd name="T1" fmla="*/ 80 h 84"/>
                      <a:gd name="T2" fmla="*/ 10 w 10"/>
                      <a:gd name="T3" fmla="*/ 80 h 84"/>
                      <a:gd name="T4" fmla="*/ 8 w 10"/>
                      <a:gd name="T5" fmla="*/ 82 h 84"/>
                      <a:gd name="T6" fmla="*/ 6 w 10"/>
                      <a:gd name="T7" fmla="*/ 84 h 84"/>
                      <a:gd name="T8" fmla="*/ 6 w 10"/>
                      <a:gd name="T9" fmla="*/ 84 h 84"/>
                      <a:gd name="T10" fmla="*/ 6 w 10"/>
                      <a:gd name="T11" fmla="*/ 84 h 84"/>
                      <a:gd name="T12" fmla="*/ 2 w 10"/>
                      <a:gd name="T13" fmla="*/ 82 h 84"/>
                      <a:gd name="T14" fmla="*/ 0 w 10"/>
                      <a:gd name="T15" fmla="*/ 80 h 84"/>
                      <a:gd name="T16" fmla="*/ 0 w 10"/>
                      <a:gd name="T17" fmla="*/ 6 h 84"/>
                      <a:gd name="T18" fmla="*/ 0 w 10"/>
                      <a:gd name="T19" fmla="*/ 6 h 84"/>
                      <a:gd name="T20" fmla="*/ 2 w 10"/>
                      <a:gd name="T21" fmla="*/ 2 h 84"/>
                      <a:gd name="T22" fmla="*/ 6 w 10"/>
                      <a:gd name="T23" fmla="*/ 0 h 84"/>
                      <a:gd name="T24" fmla="*/ 6 w 10"/>
                      <a:gd name="T25" fmla="*/ 0 h 84"/>
                      <a:gd name="T26" fmla="*/ 6 w 10"/>
                      <a:gd name="T27" fmla="*/ 0 h 84"/>
                      <a:gd name="T28" fmla="*/ 8 w 10"/>
                      <a:gd name="T29" fmla="*/ 2 h 84"/>
                      <a:gd name="T30" fmla="*/ 10 w 10"/>
                      <a:gd name="T31" fmla="*/ 6 h 84"/>
                      <a:gd name="T32" fmla="*/ 10 w 10"/>
                      <a:gd name="T33" fmla="*/ 8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4">
                        <a:moveTo>
                          <a:pt x="10" y="80"/>
                        </a:moveTo>
                        <a:lnTo>
                          <a:pt x="10" y="80"/>
                        </a:lnTo>
                        <a:lnTo>
                          <a:pt x="8" y="82"/>
                        </a:lnTo>
                        <a:lnTo>
                          <a:pt x="6" y="84"/>
                        </a:lnTo>
                        <a:lnTo>
                          <a:pt x="2" y="82"/>
                        </a:lnTo>
                        <a:lnTo>
                          <a:pt x="0" y="80"/>
                        </a:lnTo>
                        <a:lnTo>
                          <a:pt x="0" y="6"/>
                        </a:lnTo>
                        <a:lnTo>
                          <a:pt x="2" y="2"/>
                        </a:lnTo>
                        <a:lnTo>
                          <a:pt x="6" y="0"/>
                        </a:lnTo>
                        <a:lnTo>
                          <a:pt x="8" y="2"/>
                        </a:lnTo>
                        <a:lnTo>
                          <a:pt x="10" y="6"/>
                        </a:lnTo>
                        <a:lnTo>
                          <a:pt x="10" y="8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4" name="Line 139"/>
                  <p:cNvSpPr>
                    <a:spLocks noChangeShapeType="1"/>
                  </p:cNvSpPr>
                  <p:nvPr/>
                </p:nvSpPr>
                <p:spPr bwMode="auto">
                  <a:xfrm flipV="1">
                    <a:off x="4264" y="824"/>
                    <a:ext cx="1" cy="44"/>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5" name="Line 140"/>
                  <p:cNvSpPr>
                    <a:spLocks noChangeShapeType="1"/>
                  </p:cNvSpPr>
                  <p:nvPr/>
                </p:nvSpPr>
                <p:spPr bwMode="auto">
                  <a:xfrm flipV="1">
                    <a:off x="4380" y="818"/>
                    <a:ext cx="1" cy="48"/>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6" name="Freeform 141"/>
                  <p:cNvSpPr>
                    <a:spLocks/>
                  </p:cNvSpPr>
                  <p:nvPr/>
                </p:nvSpPr>
                <p:spPr bwMode="auto">
                  <a:xfrm>
                    <a:off x="3922" y="666"/>
                    <a:ext cx="550" cy="166"/>
                  </a:xfrm>
                  <a:custGeom>
                    <a:avLst/>
                    <a:gdLst>
                      <a:gd name="T0" fmla="*/ 362 w 550"/>
                      <a:gd name="T1" fmla="*/ 22 h 166"/>
                      <a:gd name="T2" fmla="*/ 362 w 550"/>
                      <a:gd name="T3" fmla="*/ 22 h 166"/>
                      <a:gd name="T4" fmla="*/ 316 w 550"/>
                      <a:gd name="T5" fmla="*/ 24 h 166"/>
                      <a:gd name="T6" fmla="*/ 268 w 550"/>
                      <a:gd name="T7" fmla="*/ 26 h 166"/>
                      <a:gd name="T8" fmla="*/ 34 w 550"/>
                      <a:gd name="T9" fmla="*/ 26 h 166"/>
                      <a:gd name="T10" fmla="*/ 28 w 550"/>
                      <a:gd name="T11" fmla="*/ 0 h 166"/>
                      <a:gd name="T12" fmla="*/ 0 w 550"/>
                      <a:gd name="T13" fmla="*/ 0 h 166"/>
                      <a:gd name="T14" fmla="*/ 0 w 550"/>
                      <a:gd name="T15" fmla="*/ 92 h 166"/>
                      <a:gd name="T16" fmla="*/ 46 w 550"/>
                      <a:gd name="T17" fmla="*/ 110 h 166"/>
                      <a:gd name="T18" fmla="*/ 40 w 550"/>
                      <a:gd name="T19" fmla="*/ 68 h 166"/>
                      <a:gd name="T20" fmla="*/ 152 w 550"/>
                      <a:gd name="T21" fmla="*/ 68 h 166"/>
                      <a:gd name="T22" fmla="*/ 256 w 550"/>
                      <a:gd name="T23" fmla="*/ 120 h 166"/>
                      <a:gd name="T24" fmla="*/ 256 w 550"/>
                      <a:gd name="T25" fmla="*/ 120 h 166"/>
                      <a:gd name="T26" fmla="*/ 276 w 550"/>
                      <a:gd name="T27" fmla="*/ 138 h 166"/>
                      <a:gd name="T28" fmla="*/ 284 w 550"/>
                      <a:gd name="T29" fmla="*/ 146 h 166"/>
                      <a:gd name="T30" fmla="*/ 294 w 550"/>
                      <a:gd name="T31" fmla="*/ 154 h 166"/>
                      <a:gd name="T32" fmla="*/ 306 w 550"/>
                      <a:gd name="T33" fmla="*/ 158 h 166"/>
                      <a:gd name="T34" fmla="*/ 320 w 550"/>
                      <a:gd name="T35" fmla="*/ 162 h 166"/>
                      <a:gd name="T36" fmla="*/ 340 w 550"/>
                      <a:gd name="T37" fmla="*/ 166 h 166"/>
                      <a:gd name="T38" fmla="*/ 362 w 550"/>
                      <a:gd name="T39" fmla="*/ 166 h 166"/>
                      <a:gd name="T40" fmla="*/ 362 w 550"/>
                      <a:gd name="T41" fmla="*/ 166 h 166"/>
                      <a:gd name="T42" fmla="*/ 428 w 550"/>
                      <a:gd name="T43" fmla="*/ 166 h 166"/>
                      <a:gd name="T44" fmla="*/ 460 w 550"/>
                      <a:gd name="T45" fmla="*/ 166 h 166"/>
                      <a:gd name="T46" fmla="*/ 488 w 550"/>
                      <a:gd name="T47" fmla="*/ 164 h 166"/>
                      <a:gd name="T48" fmla="*/ 514 w 550"/>
                      <a:gd name="T49" fmla="*/ 160 h 166"/>
                      <a:gd name="T50" fmla="*/ 532 w 550"/>
                      <a:gd name="T51" fmla="*/ 154 h 166"/>
                      <a:gd name="T52" fmla="*/ 540 w 550"/>
                      <a:gd name="T53" fmla="*/ 152 h 166"/>
                      <a:gd name="T54" fmla="*/ 546 w 550"/>
                      <a:gd name="T55" fmla="*/ 148 h 166"/>
                      <a:gd name="T56" fmla="*/ 550 w 550"/>
                      <a:gd name="T57" fmla="*/ 142 h 166"/>
                      <a:gd name="T58" fmla="*/ 550 w 550"/>
                      <a:gd name="T59" fmla="*/ 136 h 166"/>
                      <a:gd name="T60" fmla="*/ 550 w 550"/>
                      <a:gd name="T61" fmla="*/ 136 h 166"/>
                      <a:gd name="T62" fmla="*/ 550 w 550"/>
                      <a:gd name="T63" fmla="*/ 126 h 166"/>
                      <a:gd name="T64" fmla="*/ 546 w 550"/>
                      <a:gd name="T65" fmla="*/ 116 h 166"/>
                      <a:gd name="T66" fmla="*/ 540 w 550"/>
                      <a:gd name="T67" fmla="*/ 106 h 166"/>
                      <a:gd name="T68" fmla="*/ 532 w 550"/>
                      <a:gd name="T69" fmla="*/ 96 h 166"/>
                      <a:gd name="T70" fmla="*/ 524 w 550"/>
                      <a:gd name="T71" fmla="*/ 86 h 166"/>
                      <a:gd name="T72" fmla="*/ 514 w 550"/>
                      <a:gd name="T73" fmla="*/ 76 h 166"/>
                      <a:gd name="T74" fmla="*/ 488 w 550"/>
                      <a:gd name="T75" fmla="*/ 60 h 166"/>
                      <a:gd name="T76" fmla="*/ 460 w 550"/>
                      <a:gd name="T77" fmla="*/ 44 h 166"/>
                      <a:gd name="T78" fmla="*/ 428 w 550"/>
                      <a:gd name="T79" fmla="*/ 32 h 166"/>
                      <a:gd name="T80" fmla="*/ 396 w 550"/>
                      <a:gd name="T81" fmla="*/ 26 h 166"/>
                      <a:gd name="T82" fmla="*/ 378 w 550"/>
                      <a:gd name="T83" fmla="*/ 24 h 166"/>
                      <a:gd name="T84" fmla="*/ 362 w 550"/>
                      <a:gd name="T85" fmla="*/ 22 h 166"/>
                      <a:gd name="T86" fmla="*/ 362 w 550"/>
                      <a:gd name="T87" fmla="*/ 22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0" h="166">
                        <a:moveTo>
                          <a:pt x="362" y="22"/>
                        </a:moveTo>
                        <a:lnTo>
                          <a:pt x="362" y="22"/>
                        </a:lnTo>
                        <a:lnTo>
                          <a:pt x="316" y="24"/>
                        </a:lnTo>
                        <a:lnTo>
                          <a:pt x="268" y="26"/>
                        </a:lnTo>
                        <a:lnTo>
                          <a:pt x="34" y="26"/>
                        </a:lnTo>
                        <a:lnTo>
                          <a:pt x="28" y="0"/>
                        </a:lnTo>
                        <a:lnTo>
                          <a:pt x="0" y="0"/>
                        </a:lnTo>
                        <a:lnTo>
                          <a:pt x="0" y="92"/>
                        </a:lnTo>
                        <a:lnTo>
                          <a:pt x="46" y="110"/>
                        </a:lnTo>
                        <a:lnTo>
                          <a:pt x="40" y="68"/>
                        </a:lnTo>
                        <a:lnTo>
                          <a:pt x="152" y="68"/>
                        </a:lnTo>
                        <a:lnTo>
                          <a:pt x="256" y="120"/>
                        </a:lnTo>
                        <a:lnTo>
                          <a:pt x="276" y="138"/>
                        </a:lnTo>
                        <a:lnTo>
                          <a:pt x="284" y="146"/>
                        </a:lnTo>
                        <a:lnTo>
                          <a:pt x="294" y="154"/>
                        </a:lnTo>
                        <a:lnTo>
                          <a:pt x="306" y="158"/>
                        </a:lnTo>
                        <a:lnTo>
                          <a:pt x="320" y="162"/>
                        </a:lnTo>
                        <a:lnTo>
                          <a:pt x="340" y="166"/>
                        </a:lnTo>
                        <a:lnTo>
                          <a:pt x="362" y="166"/>
                        </a:lnTo>
                        <a:lnTo>
                          <a:pt x="428" y="166"/>
                        </a:lnTo>
                        <a:lnTo>
                          <a:pt x="460" y="166"/>
                        </a:lnTo>
                        <a:lnTo>
                          <a:pt x="488" y="164"/>
                        </a:lnTo>
                        <a:lnTo>
                          <a:pt x="514" y="160"/>
                        </a:lnTo>
                        <a:lnTo>
                          <a:pt x="532" y="154"/>
                        </a:lnTo>
                        <a:lnTo>
                          <a:pt x="540" y="152"/>
                        </a:lnTo>
                        <a:lnTo>
                          <a:pt x="546" y="148"/>
                        </a:lnTo>
                        <a:lnTo>
                          <a:pt x="550" y="142"/>
                        </a:lnTo>
                        <a:lnTo>
                          <a:pt x="550" y="136"/>
                        </a:lnTo>
                        <a:lnTo>
                          <a:pt x="550" y="126"/>
                        </a:lnTo>
                        <a:lnTo>
                          <a:pt x="546" y="116"/>
                        </a:lnTo>
                        <a:lnTo>
                          <a:pt x="540" y="106"/>
                        </a:lnTo>
                        <a:lnTo>
                          <a:pt x="532" y="96"/>
                        </a:lnTo>
                        <a:lnTo>
                          <a:pt x="524" y="86"/>
                        </a:lnTo>
                        <a:lnTo>
                          <a:pt x="514" y="76"/>
                        </a:lnTo>
                        <a:lnTo>
                          <a:pt x="488" y="60"/>
                        </a:lnTo>
                        <a:lnTo>
                          <a:pt x="460" y="44"/>
                        </a:lnTo>
                        <a:lnTo>
                          <a:pt x="428" y="32"/>
                        </a:lnTo>
                        <a:lnTo>
                          <a:pt x="396" y="26"/>
                        </a:lnTo>
                        <a:lnTo>
                          <a:pt x="378" y="24"/>
                        </a:lnTo>
                        <a:lnTo>
                          <a:pt x="362" y="22"/>
                        </a:lnTo>
                        <a:close/>
                      </a:path>
                    </a:pathLst>
                  </a:custGeom>
                  <a:solidFill>
                    <a:srgbClr val="C632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7" name="Freeform 142"/>
                  <p:cNvSpPr>
                    <a:spLocks/>
                  </p:cNvSpPr>
                  <p:nvPr/>
                </p:nvSpPr>
                <p:spPr bwMode="auto">
                  <a:xfrm>
                    <a:off x="4326" y="704"/>
                    <a:ext cx="114" cy="48"/>
                  </a:xfrm>
                  <a:custGeom>
                    <a:avLst/>
                    <a:gdLst>
                      <a:gd name="T0" fmla="*/ 28 w 114"/>
                      <a:gd name="T1" fmla="*/ 0 h 48"/>
                      <a:gd name="T2" fmla="*/ 0 w 114"/>
                      <a:gd name="T3" fmla="*/ 0 h 48"/>
                      <a:gd name="T4" fmla="*/ 2 w 114"/>
                      <a:gd name="T5" fmla="*/ 48 h 48"/>
                      <a:gd name="T6" fmla="*/ 114 w 114"/>
                      <a:gd name="T7" fmla="*/ 48 h 48"/>
                      <a:gd name="T8" fmla="*/ 114 w 114"/>
                      <a:gd name="T9" fmla="*/ 48 h 48"/>
                      <a:gd name="T10" fmla="*/ 110 w 114"/>
                      <a:gd name="T11" fmla="*/ 46 h 48"/>
                      <a:gd name="T12" fmla="*/ 98 w 114"/>
                      <a:gd name="T13" fmla="*/ 36 h 48"/>
                      <a:gd name="T14" fmla="*/ 72 w 114"/>
                      <a:gd name="T15" fmla="*/ 20 h 48"/>
                      <a:gd name="T16" fmla="*/ 52 w 114"/>
                      <a:gd name="T17" fmla="*/ 10 h 48"/>
                      <a:gd name="T18" fmla="*/ 28 w 114"/>
                      <a:gd name="T19" fmla="*/ 0 h 48"/>
                      <a:gd name="T20" fmla="*/ 28 w 11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48">
                        <a:moveTo>
                          <a:pt x="28" y="0"/>
                        </a:moveTo>
                        <a:lnTo>
                          <a:pt x="0" y="0"/>
                        </a:lnTo>
                        <a:lnTo>
                          <a:pt x="2" y="48"/>
                        </a:lnTo>
                        <a:lnTo>
                          <a:pt x="114" y="48"/>
                        </a:lnTo>
                        <a:lnTo>
                          <a:pt x="110" y="46"/>
                        </a:lnTo>
                        <a:lnTo>
                          <a:pt x="98" y="36"/>
                        </a:lnTo>
                        <a:lnTo>
                          <a:pt x="72" y="20"/>
                        </a:lnTo>
                        <a:lnTo>
                          <a:pt x="52" y="10"/>
                        </a:lnTo>
                        <a:lnTo>
                          <a:pt x="28" y="0"/>
                        </a:lnTo>
                        <a:close/>
                      </a:path>
                    </a:pathLst>
                  </a:custGeom>
                  <a:solidFill>
                    <a:srgbClr val="80CFE2"/>
                  </a:solidFill>
                  <a:ln w="12700">
                    <a:solidFill>
                      <a:srgbClr val="667679"/>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8" name="Rectangle 143"/>
                  <p:cNvSpPr>
                    <a:spLocks noChangeArrowheads="1"/>
                  </p:cNvSpPr>
                  <p:nvPr/>
                </p:nvSpPr>
                <p:spPr bwMode="auto">
                  <a:xfrm>
                    <a:off x="4266" y="704"/>
                    <a:ext cx="42" cy="46"/>
                  </a:xfrm>
                  <a:prstGeom prst="rect">
                    <a:avLst/>
                  </a:prstGeom>
                  <a:solidFill>
                    <a:srgbClr val="80CFE2"/>
                  </a:solidFill>
                  <a:ln w="12700">
                    <a:solidFill>
                      <a:srgbClr val="667679"/>
                    </a:solidFill>
                    <a:miter lim="800000"/>
                    <a:headEnd/>
                    <a:tailEnd/>
                  </a:ln>
                </p:spPr>
                <p:txBody>
                  <a:bodyPr/>
                  <a:lstStyle>
                    <a:lvl1pPr eaLnBrk="0" hangingPunct="0">
                      <a:defRPr kumimoji="1" sz="1200">
                        <a:solidFill>
                          <a:srgbClr val="003399"/>
                        </a:solidFill>
                        <a:latin typeface="HGP創英角ｺﾞｼｯｸUB" pitchFamily="50" charset="-128"/>
                        <a:ea typeface="HGP創英角ｺﾞｼｯｸUB" pitchFamily="50" charset="-128"/>
                      </a:defRPr>
                    </a:lvl1pPr>
                    <a:lvl2pPr marL="742950" indent="-285750" eaLnBrk="0" hangingPunct="0">
                      <a:defRPr kumimoji="1" sz="1200">
                        <a:solidFill>
                          <a:srgbClr val="003399"/>
                        </a:solidFill>
                        <a:latin typeface="HGP創英角ｺﾞｼｯｸUB" pitchFamily="50" charset="-128"/>
                        <a:ea typeface="HGP創英角ｺﾞｼｯｸUB" pitchFamily="50" charset="-128"/>
                      </a:defRPr>
                    </a:lvl2pPr>
                    <a:lvl3pPr marL="1143000" indent="-228600" eaLnBrk="0" hangingPunct="0">
                      <a:defRPr kumimoji="1" sz="1200">
                        <a:solidFill>
                          <a:srgbClr val="003399"/>
                        </a:solidFill>
                        <a:latin typeface="HGP創英角ｺﾞｼｯｸUB" pitchFamily="50" charset="-128"/>
                        <a:ea typeface="HGP創英角ｺﾞｼｯｸUB" pitchFamily="50" charset="-128"/>
                      </a:defRPr>
                    </a:lvl3pPr>
                    <a:lvl4pPr marL="1600200" indent="-228600" eaLnBrk="0" hangingPunct="0">
                      <a:defRPr kumimoji="1" sz="1200">
                        <a:solidFill>
                          <a:srgbClr val="003399"/>
                        </a:solidFill>
                        <a:latin typeface="HGP創英角ｺﾞｼｯｸUB" pitchFamily="50" charset="-128"/>
                        <a:ea typeface="HGP創英角ｺﾞｼｯｸUB" pitchFamily="50" charset="-128"/>
                      </a:defRPr>
                    </a:lvl4pPr>
                    <a:lvl5pPr marL="2057400" indent="-228600" eaLnBrk="0" hangingPunct="0">
                      <a:defRPr kumimoji="1" sz="1200">
                        <a:solidFill>
                          <a:srgbClr val="0033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79" name="Freeform 144"/>
                  <p:cNvSpPr>
                    <a:spLocks/>
                  </p:cNvSpPr>
                  <p:nvPr/>
                </p:nvSpPr>
                <p:spPr bwMode="auto">
                  <a:xfrm>
                    <a:off x="4232" y="838"/>
                    <a:ext cx="204" cy="30"/>
                  </a:xfrm>
                  <a:custGeom>
                    <a:avLst/>
                    <a:gdLst>
                      <a:gd name="T0" fmla="*/ 0 w 204"/>
                      <a:gd name="T1" fmla="*/ 30 h 30"/>
                      <a:gd name="T2" fmla="*/ 176 w 204"/>
                      <a:gd name="T3" fmla="*/ 30 h 30"/>
                      <a:gd name="T4" fmla="*/ 204 w 204"/>
                      <a:gd name="T5" fmla="*/ 0 h 30"/>
                      <a:gd name="T6" fmla="*/ 0 60000 65536"/>
                      <a:gd name="T7" fmla="*/ 0 60000 65536"/>
                      <a:gd name="T8" fmla="*/ 0 60000 65536"/>
                    </a:gdLst>
                    <a:ahLst/>
                    <a:cxnLst>
                      <a:cxn ang="T6">
                        <a:pos x="T0" y="T1"/>
                      </a:cxn>
                      <a:cxn ang="T7">
                        <a:pos x="T2" y="T3"/>
                      </a:cxn>
                      <a:cxn ang="T8">
                        <a:pos x="T4" y="T5"/>
                      </a:cxn>
                    </a:cxnLst>
                    <a:rect l="0" t="0" r="r" b="b"/>
                    <a:pathLst>
                      <a:path w="204" h="30">
                        <a:moveTo>
                          <a:pt x="0" y="30"/>
                        </a:moveTo>
                        <a:lnTo>
                          <a:pt x="176" y="30"/>
                        </a:lnTo>
                        <a:lnTo>
                          <a:pt x="204" y="0"/>
                        </a:lnTo>
                      </a:path>
                    </a:pathLst>
                  </a:custGeom>
                  <a:noFill/>
                  <a:ln w="28575">
                    <a:solidFill>
                      <a:srgbClr val="4D4D4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80" name="Freeform 145"/>
                  <p:cNvSpPr>
                    <a:spLocks/>
                  </p:cNvSpPr>
                  <p:nvPr/>
                </p:nvSpPr>
                <p:spPr bwMode="auto">
                  <a:xfrm>
                    <a:off x="3942" y="712"/>
                    <a:ext cx="308" cy="22"/>
                  </a:xfrm>
                  <a:custGeom>
                    <a:avLst/>
                    <a:gdLst>
                      <a:gd name="T0" fmla="*/ 0 w 308"/>
                      <a:gd name="T1" fmla="*/ 8 h 22"/>
                      <a:gd name="T2" fmla="*/ 308 w 308"/>
                      <a:gd name="T3" fmla="*/ 22 h 22"/>
                      <a:gd name="T4" fmla="*/ 302 w 308"/>
                      <a:gd name="T5" fmla="*/ 0 h 22"/>
                      <a:gd name="T6" fmla="*/ 0 w 308"/>
                      <a:gd name="T7" fmla="*/ 0 h 22"/>
                      <a:gd name="T8" fmla="*/ 0 w 308"/>
                      <a:gd name="T9" fmla="*/ 8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22">
                        <a:moveTo>
                          <a:pt x="0" y="8"/>
                        </a:moveTo>
                        <a:lnTo>
                          <a:pt x="308" y="22"/>
                        </a:lnTo>
                        <a:lnTo>
                          <a:pt x="302" y="0"/>
                        </a:lnTo>
                        <a:lnTo>
                          <a:pt x="0" y="0"/>
                        </a:lnTo>
                        <a:lnTo>
                          <a:pt x="0" y="8"/>
                        </a:lnTo>
                        <a:close/>
                      </a:path>
                    </a:pathLst>
                  </a:custGeom>
                  <a:solidFill>
                    <a:srgbClr val="D6AA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81" name="Freeform 146"/>
                  <p:cNvSpPr>
                    <a:spLocks/>
                  </p:cNvSpPr>
                  <p:nvPr/>
                </p:nvSpPr>
                <p:spPr bwMode="auto">
                  <a:xfrm>
                    <a:off x="4188" y="766"/>
                    <a:ext cx="244" cy="22"/>
                  </a:xfrm>
                  <a:custGeom>
                    <a:avLst/>
                    <a:gdLst>
                      <a:gd name="T0" fmla="*/ 0 w 244"/>
                      <a:gd name="T1" fmla="*/ 0 h 22"/>
                      <a:gd name="T2" fmla="*/ 234 w 244"/>
                      <a:gd name="T3" fmla="*/ 0 h 22"/>
                      <a:gd name="T4" fmla="*/ 234 w 244"/>
                      <a:gd name="T5" fmla="*/ 0 h 22"/>
                      <a:gd name="T6" fmla="*/ 238 w 244"/>
                      <a:gd name="T7" fmla="*/ 2 h 22"/>
                      <a:gd name="T8" fmla="*/ 240 w 244"/>
                      <a:gd name="T9" fmla="*/ 4 h 22"/>
                      <a:gd name="T10" fmla="*/ 242 w 244"/>
                      <a:gd name="T11" fmla="*/ 8 h 22"/>
                      <a:gd name="T12" fmla="*/ 244 w 244"/>
                      <a:gd name="T13" fmla="*/ 12 h 22"/>
                      <a:gd name="T14" fmla="*/ 244 w 244"/>
                      <a:gd name="T15" fmla="*/ 12 h 22"/>
                      <a:gd name="T16" fmla="*/ 244 w 244"/>
                      <a:gd name="T17" fmla="*/ 12 h 22"/>
                      <a:gd name="T18" fmla="*/ 242 w 244"/>
                      <a:gd name="T19" fmla="*/ 16 h 22"/>
                      <a:gd name="T20" fmla="*/ 240 w 244"/>
                      <a:gd name="T21" fmla="*/ 18 h 22"/>
                      <a:gd name="T22" fmla="*/ 238 w 244"/>
                      <a:gd name="T23" fmla="*/ 22 h 22"/>
                      <a:gd name="T24" fmla="*/ 234 w 244"/>
                      <a:gd name="T25" fmla="*/ 22 h 22"/>
                      <a:gd name="T26" fmla="*/ 26 w 244"/>
                      <a:gd name="T27" fmla="*/ 22 h 22"/>
                      <a:gd name="T28" fmla="*/ 0 w 244"/>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4" h="22">
                        <a:moveTo>
                          <a:pt x="0" y="0"/>
                        </a:moveTo>
                        <a:lnTo>
                          <a:pt x="234" y="0"/>
                        </a:lnTo>
                        <a:lnTo>
                          <a:pt x="238" y="2"/>
                        </a:lnTo>
                        <a:lnTo>
                          <a:pt x="240" y="4"/>
                        </a:lnTo>
                        <a:lnTo>
                          <a:pt x="242" y="8"/>
                        </a:lnTo>
                        <a:lnTo>
                          <a:pt x="244" y="12"/>
                        </a:lnTo>
                        <a:lnTo>
                          <a:pt x="242" y="16"/>
                        </a:lnTo>
                        <a:lnTo>
                          <a:pt x="240" y="18"/>
                        </a:lnTo>
                        <a:lnTo>
                          <a:pt x="238" y="22"/>
                        </a:lnTo>
                        <a:lnTo>
                          <a:pt x="234" y="22"/>
                        </a:lnTo>
                        <a:lnTo>
                          <a:pt x="26" y="22"/>
                        </a:lnTo>
                        <a:lnTo>
                          <a:pt x="0" y="0"/>
                        </a:lnTo>
                        <a:close/>
                      </a:path>
                    </a:pathLst>
                  </a:custGeom>
                  <a:solidFill>
                    <a:srgbClr val="D6AA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794" name="Group 488"/>
                <p:cNvGrpSpPr>
                  <a:grpSpLocks/>
                </p:cNvGrpSpPr>
                <p:nvPr/>
              </p:nvGrpSpPr>
              <p:grpSpPr bwMode="auto">
                <a:xfrm>
                  <a:off x="581299" y="4827419"/>
                  <a:ext cx="466011" cy="673110"/>
                  <a:chOff x="4687" y="3518"/>
                  <a:chExt cx="266" cy="544"/>
                </a:xfrm>
              </p:grpSpPr>
              <p:sp>
                <p:nvSpPr>
                  <p:cNvPr id="795" name="Freeform 489"/>
                  <p:cNvSpPr>
                    <a:spLocks/>
                  </p:cNvSpPr>
                  <p:nvPr/>
                </p:nvSpPr>
                <p:spPr bwMode="auto">
                  <a:xfrm>
                    <a:off x="4789" y="3565"/>
                    <a:ext cx="91" cy="111"/>
                  </a:xfrm>
                  <a:custGeom>
                    <a:avLst/>
                    <a:gdLst>
                      <a:gd name="T0" fmla="*/ 0 w 204"/>
                      <a:gd name="T1" fmla="*/ 0 h 250"/>
                      <a:gd name="T2" fmla="*/ 0 w 204"/>
                      <a:gd name="T3" fmla="*/ 0 h 250"/>
                      <a:gd name="T4" fmla="*/ 0 w 204"/>
                      <a:gd name="T5" fmla="*/ 0 h 250"/>
                      <a:gd name="T6" fmla="*/ 0 w 204"/>
                      <a:gd name="T7" fmla="*/ 0 h 250"/>
                      <a:gd name="T8" fmla="*/ 0 w 204"/>
                      <a:gd name="T9" fmla="*/ 0 h 250"/>
                      <a:gd name="T10" fmla="*/ 0 w 204"/>
                      <a:gd name="T11" fmla="*/ 0 h 250"/>
                      <a:gd name="T12" fmla="*/ 0 w 204"/>
                      <a:gd name="T13" fmla="*/ 0 h 250"/>
                      <a:gd name="T14" fmla="*/ 0 w 204"/>
                      <a:gd name="T15" fmla="*/ 0 h 250"/>
                      <a:gd name="T16" fmla="*/ 0 w 204"/>
                      <a:gd name="T17" fmla="*/ 0 h 250"/>
                      <a:gd name="T18" fmla="*/ 0 w 204"/>
                      <a:gd name="T19" fmla="*/ 0 h 250"/>
                      <a:gd name="T20" fmla="*/ 0 w 204"/>
                      <a:gd name="T21" fmla="*/ 0 h 250"/>
                      <a:gd name="T22" fmla="*/ 0 w 204"/>
                      <a:gd name="T23" fmla="*/ 0 h 250"/>
                      <a:gd name="T24" fmla="*/ 0 w 204"/>
                      <a:gd name="T25" fmla="*/ 0 h 250"/>
                      <a:gd name="T26" fmla="*/ 0 w 204"/>
                      <a:gd name="T27" fmla="*/ 0 h 250"/>
                      <a:gd name="T28" fmla="*/ 0 w 204"/>
                      <a:gd name="T29" fmla="*/ 0 h 250"/>
                      <a:gd name="T30" fmla="*/ 0 w 204"/>
                      <a:gd name="T31" fmla="*/ 0 h 250"/>
                      <a:gd name="T32" fmla="*/ 0 w 204"/>
                      <a:gd name="T33" fmla="*/ 0 h 250"/>
                      <a:gd name="T34" fmla="*/ 0 w 204"/>
                      <a:gd name="T35" fmla="*/ 0 h 250"/>
                      <a:gd name="T36" fmla="*/ 0 w 204"/>
                      <a:gd name="T37" fmla="*/ 0 h 250"/>
                      <a:gd name="T38" fmla="*/ 0 w 204"/>
                      <a:gd name="T39" fmla="*/ 0 h 250"/>
                      <a:gd name="T40" fmla="*/ 0 w 204"/>
                      <a:gd name="T41" fmla="*/ 0 h 250"/>
                      <a:gd name="T42" fmla="*/ 0 w 204"/>
                      <a:gd name="T43" fmla="*/ 0 h 250"/>
                      <a:gd name="T44" fmla="*/ 0 w 204"/>
                      <a:gd name="T45" fmla="*/ 0 h 250"/>
                      <a:gd name="T46" fmla="*/ 0 w 204"/>
                      <a:gd name="T47" fmla="*/ 0 h 250"/>
                      <a:gd name="T48" fmla="*/ 0 w 204"/>
                      <a:gd name="T49" fmla="*/ 0 h 250"/>
                      <a:gd name="T50" fmla="*/ 0 w 204"/>
                      <a:gd name="T51" fmla="*/ 0 h 250"/>
                      <a:gd name="T52" fmla="*/ 0 w 204"/>
                      <a:gd name="T53" fmla="*/ 0 h 250"/>
                      <a:gd name="T54" fmla="*/ 0 w 204"/>
                      <a:gd name="T55" fmla="*/ 0 h 250"/>
                      <a:gd name="T56" fmla="*/ 0 w 204"/>
                      <a:gd name="T57" fmla="*/ 0 h 250"/>
                      <a:gd name="T58" fmla="*/ 0 w 204"/>
                      <a:gd name="T59" fmla="*/ 0 h 250"/>
                      <a:gd name="T60" fmla="*/ 0 w 204"/>
                      <a:gd name="T61" fmla="*/ 0 h 250"/>
                      <a:gd name="T62" fmla="*/ 0 w 204"/>
                      <a:gd name="T63" fmla="*/ 0 h 250"/>
                      <a:gd name="T64" fmla="*/ 0 w 204"/>
                      <a:gd name="T65" fmla="*/ 0 h 250"/>
                      <a:gd name="T66" fmla="*/ 0 w 204"/>
                      <a:gd name="T67" fmla="*/ 0 h 250"/>
                      <a:gd name="T68" fmla="*/ 0 w 204"/>
                      <a:gd name="T69" fmla="*/ 0 h 250"/>
                      <a:gd name="T70" fmla="*/ 0 w 204"/>
                      <a:gd name="T71" fmla="*/ 0 h 250"/>
                      <a:gd name="T72" fmla="*/ 0 w 204"/>
                      <a:gd name="T73" fmla="*/ 0 h 250"/>
                      <a:gd name="T74" fmla="*/ 0 w 204"/>
                      <a:gd name="T75" fmla="*/ 0 h 250"/>
                      <a:gd name="T76" fmla="*/ 0 w 204"/>
                      <a:gd name="T77" fmla="*/ 0 h 250"/>
                      <a:gd name="T78" fmla="*/ 0 w 204"/>
                      <a:gd name="T79" fmla="*/ 0 h 250"/>
                      <a:gd name="T80" fmla="*/ 0 w 204"/>
                      <a:gd name="T81" fmla="*/ 0 h 250"/>
                      <a:gd name="T82" fmla="*/ 0 w 204"/>
                      <a:gd name="T83" fmla="*/ 0 h 250"/>
                      <a:gd name="T84" fmla="*/ 0 w 204"/>
                      <a:gd name="T85" fmla="*/ 0 h 250"/>
                      <a:gd name="T86" fmla="*/ 0 w 204"/>
                      <a:gd name="T87" fmla="*/ 0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4" h="250">
                        <a:moveTo>
                          <a:pt x="182" y="76"/>
                        </a:moveTo>
                        <a:lnTo>
                          <a:pt x="182" y="76"/>
                        </a:lnTo>
                        <a:lnTo>
                          <a:pt x="180" y="58"/>
                        </a:lnTo>
                        <a:lnTo>
                          <a:pt x="178" y="38"/>
                        </a:lnTo>
                        <a:lnTo>
                          <a:pt x="176" y="18"/>
                        </a:lnTo>
                        <a:lnTo>
                          <a:pt x="172" y="0"/>
                        </a:lnTo>
                        <a:lnTo>
                          <a:pt x="164" y="2"/>
                        </a:lnTo>
                        <a:lnTo>
                          <a:pt x="158" y="8"/>
                        </a:lnTo>
                        <a:lnTo>
                          <a:pt x="150" y="10"/>
                        </a:lnTo>
                        <a:lnTo>
                          <a:pt x="148" y="10"/>
                        </a:lnTo>
                        <a:lnTo>
                          <a:pt x="146" y="8"/>
                        </a:lnTo>
                        <a:lnTo>
                          <a:pt x="142" y="4"/>
                        </a:lnTo>
                        <a:lnTo>
                          <a:pt x="136" y="6"/>
                        </a:lnTo>
                        <a:lnTo>
                          <a:pt x="130" y="8"/>
                        </a:lnTo>
                        <a:lnTo>
                          <a:pt x="124" y="14"/>
                        </a:lnTo>
                        <a:lnTo>
                          <a:pt x="96" y="34"/>
                        </a:lnTo>
                        <a:lnTo>
                          <a:pt x="92" y="40"/>
                        </a:lnTo>
                        <a:lnTo>
                          <a:pt x="90" y="46"/>
                        </a:lnTo>
                        <a:lnTo>
                          <a:pt x="86" y="60"/>
                        </a:lnTo>
                        <a:lnTo>
                          <a:pt x="84" y="76"/>
                        </a:lnTo>
                        <a:lnTo>
                          <a:pt x="82" y="84"/>
                        </a:lnTo>
                        <a:lnTo>
                          <a:pt x="80" y="90"/>
                        </a:lnTo>
                        <a:lnTo>
                          <a:pt x="74" y="96"/>
                        </a:lnTo>
                        <a:lnTo>
                          <a:pt x="70" y="98"/>
                        </a:lnTo>
                        <a:lnTo>
                          <a:pt x="66" y="94"/>
                        </a:lnTo>
                        <a:lnTo>
                          <a:pt x="60" y="88"/>
                        </a:lnTo>
                        <a:lnTo>
                          <a:pt x="50" y="74"/>
                        </a:lnTo>
                        <a:lnTo>
                          <a:pt x="42" y="68"/>
                        </a:lnTo>
                        <a:lnTo>
                          <a:pt x="34" y="64"/>
                        </a:lnTo>
                        <a:lnTo>
                          <a:pt x="30" y="62"/>
                        </a:lnTo>
                        <a:lnTo>
                          <a:pt x="24" y="64"/>
                        </a:lnTo>
                        <a:lnTo>
                          <a:pt x="14" y="68"/>
                        </a:lnTo>
                        <a:lnTo>
                          <a:pt x="8" y="76"/>
                        </a:lnTo>
                        <a:lnTo>
                          <a:pt x="2" y="88"/>
                        </a:lnTo>
                        <a:lnTo>
                          <a:pt x="0" y="94"/>
                        </a:lnTo>
                        <a:lnTo>
                          <a:pt x="0" y="100"/>
                        </a:lnTo>
                        <a:lnTo>
                          <a:pt x="4" y="110"/>
                        </a:lnTo>
                        <a:lnTo>
                          <a:pt x="10" y="122"/>
                        </a:lnTo>
                        <a:lnTo>
                          <a:pt x="18" y="130"/>
                        </a:lnTo>
                        <a:lnTo>
                          <a:pt x="24" y="140"/>
                        </a:lnTo>
                        <a:lnTo>
                          <a:pt x="30" y="154"/>
                        </a:lnTo>
                        <a:lnTo>
                          <a:pt x="32" y="162"/>
                        </a:lnTo>
                        <a:lnTo>
                          <a:pt x="34" y="170"/>
                        </a:lnTo>
                        <a:lnTo>
                          <a:pt x="32" y="178"/>
                        </a:lnTo>
                        <a:lnTo>
                          <a:pt x="28" y="184"/>
                        </a:lnTo>
                        <a:lnTo>
                          <a:pt x="30" y="186"/>
                        </a:lnTo>
                        <a:lnTo>
                          <a:pt x="34" y="194"/>
                        </a:lnTo>
                        <a:lnTo>
                          <a:pt x="40" y="204"/>
                        </a:lnTo>
                        <a:lnTo>
                          <a:pt x="48" y="212"/>
                        </a:lnTo>
                        <a:lnTo>
                          <a:pt x="56" y="220"/>
                        </a:lnTo>
                        <a:lnTo>
                          <a:pt x="66" y="226"/>
                        </a:lnTo>
                        <a:lnTo>
                          <a:pt x="76" y="232"/>
                        </a:lnTo>
                        <a:lnTo>
                          <a:pt x="98" y="242"/>
                        </a:lnTo>
                        <a:lnTo>
                          <a:pt x="122" y="248"/>
                        </a:lnTo>
                        <a:lnTo>
                          <a:pt x="140" y="250"/>
                        </a:lnTo>
                        <a:lnTo>
                          <a:pt x="154" y="250"/>
                        </a:lnTo>
                        <a:lnTo>
                          <a:pt x="160" y="248"/>
                        </a:lnTo>
                        <a:lnTo>
                          <a:pt x="164" y="244"/>
                        </a:lnTo>
                        <a:lnTo>
                          <a:pt x="168" y="240"/>
                        </a:lnTo>
                        <a:lnTo>
                          <a:pt x="172" y="234"/>
                        </a:lnTo>
                        <a:lnTo>
                          <a:pt x="176" y="220"/>
                        </a:lnTo>
                        <a:lnTo>
                          <a:pt x="180" y="198"/>
                        </a:lnTo>
                        <a:lnTo>
                          <a:pt x="184" y="172"/>
                        </a:lnTo>
                        <a:lnTo>
                          <a:pt x="184" y="164"/>
                        </a:lnTo>
                        <a:lnTo>
                          <a:pt x="188" y="162"/>
                        </a:lnTo>
                        <a:lnTo>
                          <a:pt x="194" y="158"/>
                        </a:lnTo>
                        <a:lnTo>
                          <a:pt x="198" y="156"/>
                        </a:lnTo>
                        <a:lnTo>
                          <a:pt x="202" y="152"/>
                        </a:lnTo>
                        <a:lnTo>
                          <a:pt x="204" y="148"/>
                        </a:lnTo>
                        <a:lnTo>
                          <a:pt x="204" y="142"/>
                        </a:lnTo>
                        <a:lnTo>
                          <a:pt x="204" y="134"/>
                        </a:lnTo>
                        <a:lnTo>
                          <a:pt x="202" y="126"/>
                        </a:lnTo>
                        <a:lnTo>
                          <a:pt x="194" y="108"/>
                        </a:lnTo>
                        <a:lnTo>
                          <a:pt x="188" y="92"/>
                        </a:lnTo>
                        <a:lnTo>
                          <a:pt x="182" y="76"/>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96" name="Freeform 490"/>
                  <p:cNvSpPr>
                    <a:spLocks/>
                  </p:cNvSpPr>
                  <p:nvPr/>
                </p:nvSpPr>
                <p:spPr bwMode="auto">
                  <a:xfrm>
                    <a:off x="4848" y="3586"/>
                    <a:ext cx="17" cy="2"/>
                  </a:xfrm>
                  <a:custGeom>
                    <a:avLst/>
                    <a:gdLst>
                      <a:gd name="T0" fmla="*/ 0 w 38"/>
                      <a:gd name="T1" fmla="*/ 0 h 4"/>
                      <a:gd name="T2" fmla="*/ 0 w 38"/>
                      <a:gd name="T3" fmla="*/ 0 h 4"/>
                      <a:gd name="T4" fmla="*/ 0 w 38"/>
                      <a:gd name="T5" fmla="*/ 0 h 4"/>
                      <a:gd name="T6" fmla="*/ 0 w 38"/>
                      <a:gd name="T7" fmla="*/ 0 h 4"/>
                      <a:gd name="T8" fmla="*/ 0 w 38"/>
                      <a:gd name="T9" fmla="*/ 1 h 4"/>
                      <a:gd name="T10" fmla="*/ 0 w 3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4">
                        <a:moveTo>
                          <a:pt x="38" y="0"/>
                        </a:moveTo>
                        <a:lnTo>
                          <a:pt x="38" y="0"/>
                        </a:lnTo>
                        <a:lnTo>
                          <a:pt x="26" y="0"/>
                        </a:lnTo>
                        <a:lnTo>
                          <a:pt x="14" y="0"/>
                        </a:lnTo>
                        <a:lnTo>
                          <a:pt x="0" y="4"/>
                        </a:lnTo>
                        <a:lnTo>
                          <a:pt x="38" y="0"/>
                        </a:lnTo>
                        <a:close/>
                      </a:path>
                    </a:pathLst>
                  </a:custGeom>
                  <a:solidFill>
                    <a:srgbClr val="E1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97" name="Freeform 491"/>
                  <p:cNvSpPr>
                    <a:spLocks/>
                  </p:cNvSpPr>
                  <p:nvPr/>
                </p:nvSpPr>
                <p:spPr bwMode="auto">
                  <a:xfrm>
                    <a:off x="4848" y="3586"/>
                    <a:ext cx="17" cy="2"/>
                  </a:xfrm>
                  <a:custGeom>
                    <a:avLst/>
                    <a:gdLst>
                      <a:gd name="T0" fmla="*/ 0 w 38"/>
                      <a:gd name="T1" fmla="*/ 0 h 4"/>
                      <a:gd name="T2" fmla="*/ 0 w 38"/>
                      <a:gd name="T3" fmla="*/ 0 h 4"/>
                      <a:gd name="T4" fmla="*/ 0 w 38"/>
                      <a:gd name="T5" fmla="*/ 0 h 4"/>
                      <a:gd name="T6" fmla="*/ 0 w 38"/>
                      <a:gd name="T7" fmla="*/ 0 h 4"/>
                      <a:gd name="T8" fmla="*/ 0 w 38"/>
                      <a:gd name="T9" fmla="*/ 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
                        <a:moveTo>
                          <a:pt x="38" y="0"/>
                        </a:moveTo>
                        <a:lnTo>
                          <a:pt x="38" y="0"/>
                        </a:lnTo>
                        <a:lnTo>
                          <a:pt x="26" y="0"/>
                        </a:lnTo>
                        <a:lnTo>
                          <a:pt x="14"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98" name="Freeform 492"/>
                  <p:cNvSpPr>
                    <a:spLocks/>
                  </p:cNvSpPr>
                  <p:nvPr/>
                </p:nvSpPr>
                <p:spPr bwMode="auto">
                  <a:xfrm>
                    <a:off x="4743" y="3518"/>
                    <a:ext cx="134" cy="141"/>
                  </a:xfrm>
                  <a:custGeom>
                    <a:avLst/>
                    <a:gdLst>
                      <a:gd name="T0" fmla="*/ 0 w 302"/>
                      <a:gd name="T1" fmla="*/ 0 h 318"/>
                      <a:gd name="T2" fmla="*/ 0 w 302"/>
                      <a:gd name="T3" fmla="*/ 0 h 318"/>
                      <a:gd name="T4" fmla="*/ 0 w 302"/>
                      <a:gd name="T5" fmla="*/ 0 h 318"/>
                      <a:gd name="T6" fmla="*/ 0 w 302"/>
                      <a:gd name="T7" fmla="*/ 0 h 318"/>
                      <a:gd name="T8" fmla="*/ 0 w 302"/>
                      <a:gd name="T9" fmla="*/ 0 h 318"/>
                      <a:gd name="T10" fmla="*/ 0 w 302"/>
                      <a:gd name="T11" fmla="*/ 0 h 318"/>
                      <a:gd name="T12" fmla="*/ 0 w 302"/>
                      <a:gd name="T13" fmla="*/ 0 h 318"/>
                      <a:gd name="T14" fmla="*/ 0 w 302"/>
                      <a:gd name="T15" fmla="*/ 0 h 318"/>
                      <a:gd name="T16" fmla="*/ 0 w 302"/>
                      <a:gd name="T17" fmla="*/ 0 h 318"/>
                      <a:gd name="T18" fmla="*/ 0 w 302"/>
                      <a:gd name="T19" fmla="*/ 0 h 318"/>
                      <a:gd name="T20" fmla="*/ 0 w 302"/>
                      <a:gd name="T21" fmla="*/ 0 h 318"/>
                      <a:gd name="T22" fmla="*/ 0 w 302"/>
                      <a:gd name="T23" fmla="*/ 0 h 318"/>
                      <a:gd name="T24" fmla="*/ 0 w 302"/>
                      <a:gd name="T25" fmla="*/ 0 h 318"/>
                      <a:gd name="T26" fmla="*/ 0 w 302"/>
                      <a:gd name="T27" fmla="*/ 0 h 318"/>
                      <a:gd name="T28" fmla="*/ 0 w 302"/>
                      <a:gd name="T29" fmla="*/ 0 h 318"/>
                      <a:gd name="T30" fmla="*/ 0 w 302"/>
                      <a:gd name="T31" fmla="*/ 0 h 318"/>
                      <a:gd name="T32" fmla="*/ 0 w 302"/>
                      <a:gd name="T33" fmla="*/ 0 h 318"/>
                      <a:gd name="T34" fmla="*/ 0 w 302"/>
                      <a:gd name="T35" fmla="*/ 0 h 318"/>
                      <a:gd name="T36" fmla="*/ 0 w 302"/>
                      <a:gd name="T37" fmla="*/ 0 h 318"/>
                      <a:gd name="T38" fmla="*/ 0 w 302"/>
                      <a:gd name="T39" fmla="*/ 0 h 318"/>
                      <a:gd name="T40" fmla="*/ 0 w 302"/>
                      <a:gd name="T41" fmla="*/ 0 h 318"/>
                      <a:gd name="T42" fmla="*/ 0 w 302"/>
                      <a:gd name="T43" fmla="*/ 0 h 318"/>
                      <a:gd name="T44" fmla="*/ 0 w 302"/>
                      <a:gd name="T45" fmla="*/ 0 h 318"/>
                      <a:gd name="T46" fmla="*/ 0 w 302"/>
                      <a:gd name="T47" fmla="*/ 0 h 318"/>
                      <a:gd name="T48" fmla="*/ 0 w 302"/>
                      <a:gd name="T49" fmla="*/ 0 h 318"/>
                      <a:gd name="T50" fmla="*/ 0 w 302"/>
                      <a:gd name="T51" fmla="*/ 0 h 318"/>
                      <a:gd name="T52" fmla="*/ 0 w 302"/>
                      <a:gd name="T53" fmla="*/ 0 h 318"/>
                      <a:gd name="T54" fmla="*/ 0 w 302"/>
                      <a:gd name="T55" fmla="*/ 0 h 318"/>
                      <a:gd name="T56" fmla="*/ 0 w 302"/>
                      <a:gd name="T57" fmla="*/ 0 h 318"/>
                      <a:gd name="T58" fmla="*/ 0 w 302"/>
                      <a:gd name="T59" fmla="*/ 0 h 318"/>
                      <a:gd name="T60" fmla="*/ 0 w 302"/>
                      <a:gd name="T61" fmla="*/ 0 h 318"/>
                      <a:gd name="T62" fmla="*/ 0 w 302"/>
                      <a:gd name="T63" fmla="*/ 0 h 318"/>
                      <a:gd name="T64" fmla="*/ 0 w 302"/>
                      <a:gd name="T65" fmla="*/ 0 h 318"/>
                      <a:gd name="T66" fmla="*/ 0 w 302"/>
                      <a:gd name="T67" fmla="*/ 0 h 318"/>
                      <a:gd name="T68" fmla="*/ 0 w 302"/>
                      <a:gd name="T69" fmla="*/ 0 h 318"/>
                      <a:gd name="T70" fmla="*/ 0 w 302"/>
                      <a:gd name="T71" fmla="*/ 0 h 318"/>
                      <a:gd name="T72" fmla="*/ 0 w 302"/>
                      <a:gd name="T73" fmla="*/ 0 h 318"/>
                      <a:gd name="T74" fmla="*/ 0 w 302"/>
                      <a:gd name="T75" fmla="*/ 0 h 318"/>
                      <a:gd name="T76" fmla="*/ 0 w 302"/>
                      <a:gd name="T77" fmla="*/ 0 h 318"/>
                      <a:gd name="T78" fmla="*/ 0 w 302"/>
                      <a:gd name="T79" fmla="*/ 0 h 318"/>
                      <a:gd name="T80" fmla="*/ 0 w 302"/>
                      <a:gd name="T81" fmla="*/ 0 h 318"/>
                      <a:gd name="T82" fmla="*/ 0 w 302"/>
                      <a:gd name="T83" fmla="*/ 0 h 318"/>
                      <a:gd name="T84" fmla="*/ 0 w 302"/>
                      <a:gd name="T85" fmla="*/ 0 h 318"/>
                      <a:gd name="T86" fmla="*/ 0 w 302"/>
                      <a:gd name="T87" fmla="*/ 0 h 318"/>
                      <a:gd name="T88" fmla="*/ 0 w 302"/>
                      <a:gd name="T89" fmla="*/ 0 h 318"/>
                      <a:gd name="T90" fmla="*/ 0 w 302"/>
                      <a:gd name="T91" fmla="*/ 0 h 318"/>
                      <a:gd name="T92" fmla="*/ 0 w 302"/>
                      <a:gd name="T93" fmla="*/ 0 h 318"/>
                      <a:gd name="T94" fmla="*/ 0 w 302"/>
                      <a:gd name="T95" fmla="*/ 0 h 318"/>
                      <a:gd name="T96" fmla="*/ 0 w 302"/>
                      <a:gd name="T97" fmla="*/ 0 h 318"/>
                      <a:gd name="T98" fmla="*/ 0 w 302"/>
                      <a:gd name="T99" fmla="*/ 0 h 3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2" h="318">
                        <a:moveTo>
                          <a:pt x="302" y="106"/>
                        </a:moveTo>
                        <a:lnTo>
                          <a:pt x="302" y="106"/>
                        </a:lnTo>
                        <a:lnTo>
                          <a:pt x="300" y="98"/>
                        </a:lnTo>
                        <a:lnTo>
                          <a:pt x="298" y="88"/>
                        </a:lnTo>
                        <a:lnTo>
                          <a:pt x="286" y="66"/>
                        </a:lnTo>
                        <a:lnTo>
                          <a:pt x="272" y="46"/>
                        </a:lnTo>
                        <a:lnTo>
                          <a:pt x="260" y="32"/>
                        </a:lnTo>
                        <a:lnTo>
                          <a:pt x="244" y="22"/>
                        </a:lnTo>
                        <a:lnTo>
                          <a:pt x="222" y="12"/>
                        </a:lnTo>
                        <a:lnTo>
                          <a:pt x="200" y="4"/>
                        </a:lnTo>
                        <a:lnTo>
                          <a:pt x="182" y="0"/>
                        </a:lnTo>
                        <a:lnTo>
                          <a:pt x="166" y="0"/>
                        </a:lnTo>
                        <a:lnTo>
                          <a:pt x="150" y="0"/>
                        </a:lnTo>
                        <a:lnTo>
                          <a:pt x="118" y="6"/>
                        </a:lnTo>
                        <a:lnTo>
                          <a:pt x="88" y="16"/>
                        </a:lnTo>
                        <a:lnTo>
                          <a:pt x="58" y="26"/>
                        </a:lnTo>
                        <a:lnTo>
                          <a:pt x="44" y="34"/>
                        </a:lnTo>
                        <a:lnTo>
                          <a:pt x="34" y="44"/>
                        </a:lnTo>
                        <a:lnTo>
                          <a:pt x="24" y="56"/>
                        </a:lnTo>
                        <a:lnTo>
                          <a:pt x="18" y="68"/>
                        </a:lnTo>
                        <a:lnTo>
                          <a:pt x="12" y="82"/>
                        </a:lnTo>
                        <a:lnTo>
                          <a:pt x="6" y="98"/>
                        </a:lnTo>
                        <a:lnTo>
                          <a:pt x="2" y="128"/>
                        </a:lnTo>
                        <a:lnTo>
                          <a:pt x="0" y="144"/>
                        </a:lnTo>
                        <a:lnTo>
                          <a:pt x="2" y="160"/>
                        </a:lnTo>
                        <a:lnTo>
                          <a:pt x="4" y="178"/>
                        </a:lnTo>
                        <a:lnTo>
                          <a:pt x="10" y="196"/>
                        </a:lnTo>
                        <a:lnTo>
                          <a:pt x="16" y="216"/>
                        </a:lnTo>
                        <a:lnTo>
                          <a:pt x="26" y="232"/>
                        </a:lnTo>
                        <a:lnTo>
                          <a:pt x="36" y="248"/>
                        </a:lnTo>
                        <a:lnTo>
                          <a:pt x="48" y="264"/>
                        </a:lnTo>
                        <a:lnTo>
                          <a:pt x="60" y="278"/>
                        </a:lnTo>
                        <a:lnTo>
                          <a:pt x="72" y="294"/>
                        </a:lnTo>
                        <a:lnTo>
                          <a:pt x="86" y="308"/>
                        </a:lnTo>
                        <a:lnTo>
                          <a:pt x="92" y="314"/>
                        </a:lnTo>
                        <a:lnTo>
                          <a:pt x="100" y="318"/>
                        </a:lnTo>
                        <a:lnTo>
                          <a:pt x="112" y="310"/>
                        </a:lnTo>
                        <a:lnTo>
                          <a:pt x="116" y="304"/>
                        </a:lnTo>
                        <a:lnTo>
                          <a:pt x="122" y="298"/>
                        </a:lnTo>
                        <a:lnTo>
                          <a:pt x="126" y="294"/>
                        </a:lnTo>
                        <a:lnTo>
                          <a:pt x="134" y="290"/>
                        </a:lnTo>
                        <a:lnTo>
                          <a:pt x="136" y="282"/>
                        </a:lnTo>
                        <a:lnTo>
                          <a:pt x="138" y="274"/>
                        </a:lnTo>
                        <a:lnTo>
                          <a:pt x="136" y="264"/>
                        </a:lnTo>
                        <a:lnTo>
                          <a:pt x="130" y="248"/>
                        </a:lnTo>
                        <a:lnTo>
                          <a:pt x="122" y="236"/>
                        </a:lnTo>
                        <a:lnTo>
                          <a:pt x="114" y="228"/>
                        </a:lnTo>
                        <a:lnTo>
                          <a:pt x="108" y="216"/>
                        </a:lnTo>
                        <a:lnTo>
                          <a:pt x="104" y="206"/>
                        </a:lnTo>
                        <a:lnTo>
                          <a:pt x="104" y="200"/>
                        </a:lnTo>
                        <a:lnTo>
                          <a:pt x="106" y="194"/>
                        </a:lnTo>
                        <a:lnTo>
                          <a:pt x="112" y="182"/>
                        </a:lnTo>
                        <a:lnTo>
                          <a:pt x="118" y="174"/>
                        </a:lnTo>
                        <a:lnTo>
                          <a:pt x="128" y="170"/>
                        </a:lnTo>
                        <a:lnTo>
                          <a:pt x="134" y="168"/>
                        </a:lnTo>
                        <a:lnTo>
                          <a:pt x="138" y="170"/>
                        </a:lnTo>
                        <a:lnTo>
                          <a:pt x="146" y="174"/>
                        </a:lnTo>
                        <a:lnTo>
                          <a:pt x="154" y="180"/>
                        </a:lnTo>
                        <a:lnTo>
                          <a:pt x="164" y="194"/>
                        </a:lnTo>
                        <a:lnTo>
                          <a:pt x="170" y="200"/>
                        </a:lnTo>
                        <a:lnTo>
                          <a:pt x="174" y="204"/>
                        </a:lnTo>
                        <a:lnTo>
                          <a:pt x="178" y="202"/>
                        </a:lnTo>
                        <a:lnTo>
                          <a:pt x="184" y="196"/>
                        </a:lnTo>
                        <a:lnTo>
                          <a:pt x="186" y="190"/>
                        </a:lnTo>
                        <a:lnTo>
                          <a:pt x="188" y="182"/>
                        </a:lnTo>
                        <a:lnTo>
                          <a:pt x="190" y="166"/>
                        </a:lnTo>
                        <a:lnTo>
                          <a:pt x="194" y="152"/>
                        </a:lnTo>
                        <a:lnTo>
                          <a:pt x="196" y="146"/>
                        </a:lnTo>
                        <a:lnTo>
                          <a:pt x="200" y="140"/>
                        </a:lnTo>
                        <a:lnTo>
                          <a:pt x="228" y="120"/>
                        </a:lnTo>
                        <a:lnTo>
                          <a:pt x="234" y="114"/>
                        </a:lnTo>
                        <a:lnTo>
                          <a:pt x="240" y="112"/>
                        </a:lnTo>
                        <a:lnTo>
                          <a:pt x="246" y="110"/>
                        </a:lnTo>
                        <a:lnTo>
                          <a:pt x="250" y="114"/>
                        </a:lnTo>
                        <a:lnTo>
                          <a:pt x="254" y="116"/>
                        </a:lnTo>
                        <a:lnTo>
                          <a:pt x="258" y="114"/>
                        </a:lnTo>
                        <a:lnTo>
                          <a:pt x="266" y="110"/>
                        </a:lnTo>
                        <a:lnTo>
                          <a:pt x="272" y="106"/>
                        </a:lnTo>
                        <a:lnTo>
                          <a:pt x="276" y="106"/>
                        </a:lnTo>
                        <a:lnTo>
                          <a:pt x="282" y="106"/>
                        </a:lnTo>
                        <a:lnTo>
                          <a:pt x="288" y="110"/>
                        </a:lnTo>
                        <a:lnTo>
                          <a:pt x="290" y="114"/>
                        </a:lnTo>
                        <a:lnTo>
                          <a:pt x="292" y="114"/>
                        </a:lnTo>
                        <a:lnTo>
                          <a:pt x="292" y="110"/>
                        </a:lnTo>
                        <a:lnTo>
                          <a:pt x="286" y="94"/>
                        </a:lnTo>
                        <a:lnTo>
                          <a:pt x="302" y="106"/>
                        </a:lnTo>
                        <a:close/>
                      </a:path>
                    </a:pathLst>
                  </a:custGeom>
                  <a:solidFill>
                    <a:srgbClr val="533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99" name="Freeform 493"/>
                  <p:cNvSpPr>
                    <a:spLocks/>
                  </p:cNvSpPr>
                  <p:nvPr/>
                </p:nvSpPr>
                <p:spPr bwMode="auto">
                  <a:xfrm>
                    <a:off x="4743" y="3518"/>
                    <a:ext cx="134" cy="141"/>
                  </a:xfrm>
                  <a:custGeom>
                    <a:avLst/>
                    <a:gdLst>
                      <a:gd name="T0" fmla="*/ 0 w 302"/>
                      <a:gd name="T1" fmla="*/ 0 h 318"/>
                      <a:gd name="T2" fmla="*/ 0 w 302"/>
                      <a:gd name="T3" fmla="*/ 0 h 318"/>
                      <a:gd name="T4" fmla="*/ 0 w 302"/>
                      <a:gd name="T5" fmla="*/ 0 h 318"/>
                      <a:gd name="T6" fmla="*/ 0 w 302"/>
                      <a:gd name="T7" fmla="*/ 0 h 318"/>
                      <a:gd name="T8" fmla="*/ 0 w 302"/>
                      <a:gd name="T9" fmla="*/ 0 h 318"/>
                      <a:gd name="T10" fmla="*/ 0 w 302"/>
                      <a:gd name="T11" fmla="*/ 0 h 318"/>
                      <a:gd name="T12" fmla="*/ 0 w 302"/>
                      <a:gd name="T13" fmla="*/ 0 h 318"/>
                      <a:gd name="T14" fmla="*/ 0 w 302"/>
                      <a:gd name="T15" fmla="*/ 0 h 318"/>
                      <a:gd name="T16" fmla="*/ 0 w 302"/>
                      <a:gd name="T17" fmla="*/ 0 h 318"/>
                      <a:gd name="T18" fmla="*/ 0 w 302"/>
                      <a:gd name="T19" fmla="*/ 0 h 318"/>
                      <a:gd name="T20" fmla="*/ 0 w 302"/>
                      <a:gd name="T21" fmla="*/ 0 h 318"/>
                      <a:gd name="T22" fmla="*/ 0 w 302"/>
                      <a:gd name="T23" fmla="*/ 0 h 318"/>
                      <a:gd name="T24" fmla="*/ 0 w 302"/>
                      <a:gd name="T25" fmla="*/ 0 h 318"/>
                      <a:gd name="T26" fmla="*/ 0 w 302"/>
                      <a:gd name="T27" fmla="*/ 0 h 318"/>
                      <a:gd name="T28" fmla="*/ 0 w 302"/>
                      <a:gd name="T29" fmla="*/ 0 h 318"/>
                      <a:gd name="T30" fmla="*/ 0 w 302"/>
                      <a:gd name="T31" fmla="*/ 0 h 318"/>
                      <a:gd name="T32" fmla="*/ 0 w 302"/>
                      <a:gd name="T33" fmla="*/ 0 h 318"/>
                      <a:gd name="T34" fmla="*/ 0 w 302"/>
                      <a:gd name="T35" fmla="*/ 0 h 318"/>
                      <a:gd name="T36" fmla="*/ 0 w 302"/>
                      <a:gd name="T37" fmla="*/ 0 h 318"/>
                      <a:gd name="T38" fmla="*/ 0 w 302"/>
                      <a:gd name="T39" fmla="*/ 0 h 318"/>
                      <a:gd name="T40" fmla="*/ 0 w 302"/>
                      <a:gd name="T41" fmla="*/ 0 h 318"/>
                      <a:gd name="T42" fmla="*/ 0 w 302"/>
                      <a:gd name="T43" fmla="*/ 0 h 318"/>
                      <a:gd name="T44" fmla="*/ 0 w 302"/>
                      <a:gd name="T45" fmla="*/ 0 h 318"/>
                      <a:gd name="T46" fmla="*/ 0 w 302"/>
                      <a:gd name="T47" fmla="*/ 0 h 318"/>
                      <a:gd name="T48" fmla="*/ 0 w 302"/>
                      <a:gd name="T49" fmla="*/ 0 h 318"/>
                      <a:gd name="T50" fmla="*/ 0 w 302"/>
                      <a:gd name="T51" fmla="*/ 0 h 318"/>
                      <a:gd name="T52" fmla="*/ 0 w 302"/>
                      <a:gd name="T53" fmla="*/ 0 h 318"/>
                      <a:gd name="T54" fmla="*/ 0 w 302"/>
                      <a:gd name="T55" fmla="*/ 0 h 318"/>
                      <a:gd name="T56" fmla="*/ 0 w 302"/>
                      <a:gd name="T57" fmla="*/ 0 h 318"/>
                      <a:gd name="T58" fmla="*/ 0 w 302"/>
                      <a:gd name="T59" fmla="*/ 0 h 318"/>
                      <a:gd name="T60" fmla="*/ 0 w 302"/>
                      <a:gd name="T61" fmla="*/ 0 h 318"/>
                      <a:gd name="T62" fmla="*/ 0 w 302"/>
                      <a:gd name="T63" fmla="*/ 0 h 318"/>
                      <a:gd name="T64" fmla="*/ 0 w 302"/>
                      <a:gd name="T65" fmla="*/ 0 h 318"/>
                      <a:gd name="T66" fmla="*/ 0 w 302"/>
                      <a:gd name="T67" fmla="*/ 0 h 318"/>
                      <a:gd name="T68" fmla="*/ 0 w 302"/>
                      <a:gd name="T69" fmla="*/ 0 h 318"/>
                      <a:gd name="T70" fmla="*/ 0 w 302"/>
                      <a:gd name="T71" fmla="*/ 0 h 318"/>
                      <a:gd name="T72" fmla="*/ 0 w 302"/>
                      <a:gd name="T73" fmla="*/ 0 h 318"/>
                      <a:gd name="T74" fmla="*/ 0 w 302"/>
                      <a:gd name="T75" fmla="*/ 0 h 318"/>
                      <a:gd name="T76" fmla="*/ 0 w 302"/>
                      <a:gd name="T77" fmla="*/ 0 h 318"/>
                      <a:gd name="T78" fmla="*/ 0 w 302"/>
                      <a:gd name="T79" fmla="*/ 0 h 318"/>
                      <a:gd name="T80" fmla="*/ 0 w 302"/>
                      <a:gd name="T81" fmla="*/ 0 h 318"/>
                      <a:gd name="T82" fmla="*/ 0 w 302"/>
                      <a:gd name="T83" fmla="*/ 0 h 318"/>
                      <a:gd name="T84" fmla="*/ 0 w 302"/>
                      <a:gd name="T85" fmla="*/ 0 h 318"/>
                      <a:gd name="T86" fmla="*/ 0 w 302"/>
                      <a:gd name="T87" fmla="*/ 0 h 318"/>
                      <a:gd name="T88" fmla="*/ 0 w 302"/>
                      <a:gd name="T89" fmla="*/ 0 h 318"/>
                      <a:gd name="T90" fmla="*/ 0 w 302"/>
                      <a:gd name="T91" fmla="*/ 0 h 318"/>
                      <a:gd name="T92" fmla="*/ 0 w 302"/>
                      <a:gd name="T93" fmla="*/ 0 h 318"/>
                      <a:gd name="T94" fmla="*/ 0 w 302"/>
                      <a:gd name="T95" fmla="*/ 0 h 318"/>
                      <a:gd name="T96" fmla="*/ 0 w 302"/>
                      <a:gd name="T97" fmla="*/ 0 h 3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2" h="318">
                        <a:moveTo>
                          <a:pt x="302" y="106"/>
                        </a:moveTo>
                        <a:lnTo>
                          <a:pt x="302" y="106"/>
                        </a:lnTo>
                        <a:lnTo>
                          <a:pt x="300" y="98"/>
                        </a:lnTo>
                        <a:lnTo>
                          <a:pt x="298" y="88"/>
                        </a:lnTo>
                        <a:lnTo>
                          <a:pt x="286" y="66"/>
                        </a:lnTo>
                        <a:lnTo>
                          <a:pt x="272" y="46"/>
                        </a:lnTo>
                        <a:lnTo>
                          <a:pt x="260" y="32"/>
                        </a:lnTo>
                        <a:lnTo>
                          <a:pt x="244" y="22"/>
                        </a:lnTo>
                        <a:lnTo>
                          <a:pt x="222" y="12"/>
                        </a:lnTo>
                        <a:lnTo>
                          <a:pt x="200" y="4"/>
                        </a:lnTo>
                        <a:lnTo>
                          <a:pt x="182" y="0"/>
                        </a:lnTo>
                        <a:lnTo>
                          <a:pt x="166" y="0"/>
                        </a:lnTo>
                        <a:lnTo>
                          <a:pt x="150" y="0"/>
                        </a:lnTo>
                        <a:lnTo>
                          <a:pt x="118" y="6"/>
                        </a:lnTo>
                        <a:lnTo>
                          <a:pt x="88" y="16"/>
                        </a:lnTo>
                        <a:lnTo>
                          <a:pt x="58" y="26"/>
                        </a:lnTo>
                        <a:lnTo>
                          <a:pt x="44" y="34"/>
                        </a:lnTo>
                        <a:lnTo>
                          <a:pt x="34" y="44"/>
                        </a:lnTo>
                        <a:lnTo>
                          <a:pt x="24" y="56"/>
                        </a:lnTo>
                        <a:lnTo>
                          <a:pt x="18" y="68"/>
                        </a:lnTo>
                        <a:lnTo>
                          <a:pt x="12" y="82"/>
                        </a:lnTo>
                        <a:lnTo>
                          <a:pt x="6" y="98"/>
                        </a:lnTo>
                        <a:lnTo>
                          <a:pt x="2" y="128"/>
                        </a:lnTo>
                        <a:lnTo>
                          <a:pt x="0" y="144"/>
                        </a:lnTo>
                        <a:lnTo>
                          <a:pt x="2" y="160"/>
                        </a:lnTo>
                        <a:lnTo>
                          <a:pt x="4" y="178"/>
                        </a:lnTo>
                        <a:lnTo>
                          <a:pt x="10" y="196"/>
                        </a:lnTo>
                        <a:lnTo>
                          <a:pt x="16" y="216"/>
                        </a:lnTo>
                        <a:lnTo>
                          <a:pt x="26" y="232"/>
                        </a:lnTo>
                        <a:lnTo>
                          <a:pt x="36" y="248"/>
                        </a:lnTo>
                        <a:lnTo>
                          <a:pt x="48" y="264"/>
                        </a:lnTo>
                        <a:lnTo>
                          <a:pt x="60" y="278"/>
                        </a:lnTo>
                        <a:lnTo>
                          <a:pt x="72" y="294"/>
                        </a:lnTo>
                        <a:lnTo>
                          <a:pt x="86" y="308"/>
                        </a:lnTo>
                        <a:lnTo>
                          <a:pt x="92" y="314"/>
                        </a:lnTo>
                        <a:lnTo>
                          <a:pt x="100" y="318"/>
                        </a:lnTo>
                        <a:lnTo>
                          <a:pt x="112" y="310"/>
                        </a:lnTo>
                        <a:lnTo>
                          <a:pt x="116" y="304"/>
                        </a:lnTo>
                        <a:lnTo>
                          <a:pt x="122" y="298"/>
                        </a:lnTo>
                        <a:lnTo>
                          <a:pt x="126" y="294"/>
                        </a:lnTo>
                        <a:lnTo>
                          <a:pt x="134" y="290"/>
                        </a:lnTo>
                        <a:lnTo>
                          <a:pt x="136" y="282"/>
                        </a:lnTo>
                        <a:lnTo>
                          <a:pt x="138" y="274"/>
                        </a:lnTo>
                        <a:lnTo>
                          <a:pt x="136" y="264"/>
                        </a:lnTo>
                        <a:lnTo>
                          <a:pt x="130" y="248"/>
                        </a:lnTo>
                        <a:lnTo>
                          <a:pt x="122" y="236"/>
                        </a:lnTo>
                        <a:lnTo>
                          <a:pt x="114" y="228"/>
                        </a:lnTo>
                        <a:lnTo>
                          <a:pt x="108" y="216"/>
                        </a:lnTo>
                        <a:lnTo>
                          <a:pt x="104" y="206"/>
                        </a:lnTo>
                        <a:lnTo>
                          <a:pt x="104" y="200"/>
                        </a:lnTo>
                        <a:lnTo>
                          <a:pt x="106" y="194"/>
                        </a:lnTo>
                        <a:lnTo>
                          <a:pt x="112" y="182"/>
                        </a:lnTo>
                        <a:lnTo>
                          <a:pt x="118" y="174"/>
                        </a:lnTo>
                        <a:lnTo>
                          <a:pt x="128" y="170"/>
                        </a:lnTo>
                        <a:lnTo>
                          <a:pt x="134" y="168"/>
                        </a:lnTo>
                        <a:lnTo>
                          <a:pt x="138" y="170"/>
                        </a:lnTo>
                        <a:lnTo>
                          <a:pt x="146" y="174"/>
                        </a:lnTo>
                        <a:lnTo>
                          <a:pt x="154" y="180"/>
                        </a:lnTo>
                        <a:lnTo>
                          <a:pt x="164" y="194"/>
                        </a:lnTo>
                        <a:lnTo>
                          <a:pt x="170" y="200"/>
                        </a:lnTo>
                        <a:lnTo>
                          <a:pt x="174" y="204"/>
                        </a:lnTo>
                        <a:lnTo>
                          <a:pt x="178" y="202"/>
                        </a:lnTo>
                        <a:lnTo>
                          <a:pt x="184" y="196"/>
                        </a:lnTo>
                        <a:lnTo>
                          <a:pt x="186" y="190"/>
                        </a:lnTo>
                        <a:lnTo>
                          <a:pt x="188" y="182"/>
                        </a:lnTo>
                        <a:lnTo>
                          <a:pt x="190" y="166"/>
                        </a:lnTo>
                        <a:lnTo>
                          <a:pt x="194" y="152"/>
                        </a:lnTo>
                        <a:lnTo>
                          <a:pt x="196" y="146"/>
                        </a:lnTo>
                        <a:lnTo>
                          <a:pt x="200" y="140"/>
                        </a:lnTo>
                        <a:lnTo>
                          <a:pt x="228" y="120"/>
                        </a:lnTo>
                        <a:lnTo>
                          <a:pt x="234" y="114"/>
                        </a:lnTo>
                        <a:lnTo>
                          <a:pt x="240" y="112"/>
                        </a:lnTo>
                        <a:lnTo>
                          <a:pt x="246" y="110"/>
                        </a:lnTo>
                        <a:lnTo>
                          <a:pt x="250" y="114"/>
                        </a:lnTo>
                        <a:lnTo>
                          <a:pt x="254" y="116"/>
                        </a:lnTo>
                        <a:lnTo>
                          <a:pt x="258" y="114"/>
                        </a:lnTo>
                        <a:lnTo>
                          <a:pt x="266" y="110"/>
                        </a:lnTo>
                        <a:lnTo>
                          <a:pt x="272" y="106"/>
                        </a:lnTo>
                        <a:lnTo>
                          <a:pt x="276" y="106"/>
                        </a:lnTo>
                        <a:lnTo>
                          <a:pt x="282" y="106"/>
                        </a:lnTo>
                        <a:lnTo>
                          <a:pt x="288" y="110"/>
                        </a:lnTo>
                        <a:lnTo>
                          <a:pt x="290" y="114"/>
                        </a:lnTo>
                        <a:lnTo>
                          <a:pt x="292" y="114"/>
                        </a:lnTo>
                        <a:lnTo>
                          <a:pt x="292" y="110"/>
                        </a:lnTo>
                        <a:lnTo>
                          <a:pt x="286" y="9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0" name="Freeform 494"/>
                  <p:cNvSpPr>
                    <a:spLocks/>
                  </p:cNvSpPr>
                  <p:nvPr/>
                </p:nvSpPr>
                <p:spPr bwMode="auto">
                  <a:xfrm>
                    <a:off x="4853" y="3599"/>
                    <a:ext cx="11" cy="2"/>
                  </a:xfrm>
                  <a:custGeom>
                    <a:avLst/>
                    <a:gdLst>
                      <a:gd name="T0" fmla="*/ 0 w 24"/>
                      <a:gd name="T1" fmla="*/ 1 h 4"/>
                      <a:gd name="T2" fmla="*/ 0 w 24"/>
                      <a:gd name="T3" fmla="*/ 1 h 4"/>
                      <a:gd name="T4" fmla="*/ 0 w 24"/>
                      <a:gd name="T5" fmla="*/ 0 h 4"/>
                      <a:gd name="T6" fmla="*/ 0 w 24"/>
                      <a:gd name="T7" fmla="*/ 0 h 4"/>
                      <a:gd name="T8" fmla="*/ 0 w 24"/>
                      <a:gd name="T9" fmla="*/ 1 h 4"/>
                      <a:gd name="T10" fmla="*/ 0 w 24"/>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
                        <a:moveTo>
                          <a:pt x="24" y="2"/>
                        </a:moveTo>
                        <a:lnTo>
                          <a:pt x="24" y="2"/>
                        </a:lnTo>
                        <a:lnTo>
                          <a:pt x="18" y="0"/>
                        </a:lnTo>
                        <a:lnTo>
                          <a:pt x="10" y="0"/>
                        </a:lnTo>
                        <a:lnTo>
                          <a:pt x="0" y="4"/>
                        </a:lnTo>
                        <a:lnTo>
                          <a:pt x="24" y="2"/>
                        </a:lnTo>
                        <a:close/>
                      </a:path>
                    </a:pathLst>
                  </a:custGeom>
                  <a:solidFill>
                    <a:srgbClr val="E1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1" name="Freeform 495"/>
                  <p:cNvSpPr>
                    <a:spLocks/>
                  </p:cNvSpPr>
                  <p:nvPr/>
                </p:nvSpPr>
                <p:spPr bwMode="auto">
                  <a:xfrm>
                    <a:off x="4853" y="3599"/>
                    <a:ext cx="11" cy="2"/>
                  </a:xfrm>
                  <a:custGeom>
                    <a:avLst/>
                    <a:gdLst>
                      <a:gd name="T0" fmla="*/ 0 w 24"/>
                      <a:gd name="T1" fmla="*/ 1 h 4"/>
                      <a:gd name="T2" fmla="*/ 0 w 24"/>
                      <a:gd name="T3" fmla="*/ 1 h 4"/>
                      <a:gd name="T4" fmla="*/ 0 w 24"/>
                      <a:gd name="T5" fmla="*/ 0 h 4"/>
                      <a:gd name="T6" fmla="*/ 0 w 24"/>
                      <a:gd name="T7" fmla="*/ 0 h 4"/>
                      <a:gd name="T8" fmla="*/ 0 w 24"/>
                      <a:gd name="T9" fmla="*/ 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
                        <a:moveTo>
                          <a:pt x="24" y="2"/>
                        </a:moveTo>
                        <a:lnTo>
                          <a:pt x="24" y="2"/>
                        </a:lnTo>
                        <a:lnTo>
                          <a:pt x="18" y="0"/>
                        </a:lnTo>
                        <a:lnTo>
                          <a:pt x="10"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2" name="Freeform 496"/>
                  <p:cNvSpPr>
                    <a:spLocks/>
                  </p:cNvSpPr>
                  <p:nvPr/>
                </p:nvSpPr>
                <p:spPr bwMode="auto">
                  <a:xfrm>
                    <a:off x="4796" y="3602"/>
                    <a:ext cx="16" cy="17"/>
                  </a:xfrm>
                  <a:custGeom>
                    <a:avLst/>
                    <a:gdLst>
                      <a:gd name="T0" fmla="*/ 0 w 36"/>
                      <a:gd name="T1" fmla="*/ 0 h 38"/>
                      <a:gd name="T2" fmla="*/ 0 w 36"/>
                      <a:gd name="T3" fmla="*/ 0 h 38"/>
                      <a:gd name="T4" fmla="*/ 0 w 36"/>
                      <a:gd name="T5" fmla="*/ 0 h 38"/>
                      <a:gd name="T6" fmla="*/ 0 w 36"/>
                      <a:gd name="T7" fmla="*/ 0 h 38"/>
                      <a:gd name="T8" fmla="*/ 0 w 36"/>
                      <a:gd name="T9" fmla="*/ 0 h 38"/>
                      <a:gd name="T10" fmla="*/ 0 w 36"/>
                      <a:gd name="T11" fmla="*/ 0 h 38"/>
                      <a:gd name="T12" fmla="*/ 0 w 36"/>
                      <a:gd name="T13" fmla="*/ 0 h 38"/>
                      <a:gd name="T14" fmla="*/ 0 w 36"/>
                      <a:gd name="T15" fmla="*/ 0 h 38"/>
                      <a:gd name="T16" fmla="*/ 0 w 36"/>
                      <a:gd name="T17" fmla="*/ 0 h 38"/>
                      <a:gd name="T18" fmla="*/ 0 w 36"/>
                      <a:gd name="T19" fmla="*/ 0 h 38"/>
                      <a:gd name="T20" fmla="*/ 0 w 36"/>
                      <a:gd name="T21" fmla="*/ 0 h 38"/>
                      <a:gd name="T22" fmla="*/ 0 w 36"/>
                      <a:gd name="T23" fmla="*/ 0 h 38"/>
                      <a:gd name="T24" fmla="*/ 0 w 36"/>
                      <a:gd name="T25" fmla="*/ 0 h 38"/>
                      <a:gd name="T26" fmla="*/ 0 w 36"/>
                      <a:gd name="T27" fmla="*/ 0 h 38"/>
                      <a:gd name="T28" fmla="*/ 0 w 36"/>
                      <a:gd name="T29" fmla="*/ 0 h 38"/>
                      <a:gd name="T30" fmla="*/ 0 w 36"/>
                      <a:gd name="T31" fmla="*/ 0 h 38"/>
                      <a:gd name="T32" fmla="*/ 0 w 36"/>
                      <a:gd name="T33" fmla="*/ 0 h 38"/>
                      <a:gd name="T34" fmla="*/ 0 w 36"/>
                      <a:gd name="T35" fmla="*/ 0 h 38"/>
                      <a:gd name="T36" fmla="*/ 0 w 3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8">
                        <a:moveTo>
                          <a:pt x="0" y="6"/>
                        </a:moveTo>
                        <a:lnTo>
                          <a:pt x="0" y="6"/>
                        </a:lnTo>
                        <a:lnTo>
                          <a:pt x="4" y="2"/>
                        </a:lnTo>
                        <a:lnTo>
                          <a:pt x="10" y="0"/>
                        </a:lnTo>
                        <a:lnTo>
                          <a:pt x="16" y="2"/>
                        </a:lnTo>
                        <a:lnTo>
                          <a:pt x="24" y="6"/>
                        </a:lnTo>
                        <a:lnTo>
                          <a:pt x="30" y="12"/>
                        </a:lnTo>
                        <a:lnTo>
                          <a:pt x="34" y="18"/>
                        </a:lnTo>
                        <a:lnTo>
                          <a:pt x="36" y="26"/>
                        </a:lnTo>
                        <a:lnTo>
                          <a:pt x="36" y="32"/>
                        </a:lnTo>
                        <a:lnTo>
                          <a:pt x="32" y="36"/>
                        </a:lnTo>
                        <a:lnTo>
                          <a:pt x="28" y="38"/>
                        </a:lnTo>
                        <a:lnTo>
                          <a:pt x="24" y="36"/>
                        </a:lnTo>
                        <a:lnTo>
                          <a:pt x="22" y="34"/>
                        </a:lnTo>
                        <a:lnTo>
                          <a:pt x="20" y="30"/>
                        </a:lnTo>
                        <a:lnTo>
                          <a:pt x="20" y="24"/>
                        </a:lnTo>
                        <a:lnTo>
                          <a:pt x="20" y="20"/>
                        </a:lnTo>
                        <a:lnTo>
                          <a:pt x="2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3" name="Line 497"/>
                  <p:cNvSpPr>
                    <a:spLocks noChangeShapeType="1"/>
                  </p:cNvSpPr>
                  <p:nvPr/>
                </p:nvSpPr>
                <p:spPr bwMode="auto">
                  <a:xfrm flipH="1">
                    <a:off x="4856" y="3650"/>
                    <a:ext cx="12"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4" name="Freeform 498"/>
                  <p:cNvSpPr>
                    <a:spLocks/>
                  </p:cNvSpPr>
                  <p:nvPr/>
                </p:nvSpPr>
                <p:spPr bwMode="auto">
                  <a:xfrm>
                    <a:off x="4783" y="3673"/>
                    <a:ext cx="63" cy="48"/>
                  </a:xfrm>
                  <a:custGeom>
                    <a:avLst/>
                    <a:gdLst>
                      <a:gd name="T0" fmla="*/ 0 w 142"/>
                      <a:gd name="T1" fmla="*/ 0 h 108"/>
                      <a:gd name="T2" fmla="*/ 0 w 142"/>
                      <a:gd name="T3" fmla="*/ 0 h 108"/>
                      <a:gd name="T4" fmla="*/ 0 w 142"/>
                      <a:gd name="T5" fmla="*/ 0 h 108"/>
                      <a:gd name="T6" fmla="*/ 0 w 142"/>
                      <a:gd name="T7" fmla="*/ 0 h 108"/>
                      <a:gd name="T8" fmla="*/ 0 w 142"/>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108">
                        <a:moveTo>
                          <a:pt x="128" y="48"/>
                        </a:moveTo>
                        <a:lnTo>
                          <a:pt x="10" y="0"/>
                        </a:lnTo>
                        <a:lnTo>
                          <a:pt x="0" y="18"/>
                        </a:lnTo>
                        <a:lnTo>
                          <a:pt x="142" y="108"/>
                        </a:lnTo>
                        <a:lnTo>
                          <a:pt x="128" y="48"/>
                        </a:lnTo>
                        <a:close/>
                      </a:path>
                    </a:pathLst>
                  </a:custGeom>
                  <a:solidFill>
                    <a:srgbClr val="FFFFF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5" name="Freeform 499"/>
                  <p:cNvSpPr>
                    <a:spLocks/>
                  </p:cNvSpPr>
                  <p:nvPr/>
                </p:nvSpPr>
                <p:spPr bwMode="auto">
                  <a:xfrm>
                    <a:off x="4789" y="3647"/>
                    <a:ext cx="47" cy="45"/>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w 104"/>
                      <a:gd name="T19" fmla="*/ 0 h 102"/>
                      <a:gd name="T20" fmla="*/ 0 w 104"/>
                      <a:gd name="T21" fmla="*/ 0 h 102"/>
                      <a:gd name="T22" fmla="*/ 0 w 104"/>
                      <a:gd name="T23" fmla="*/ 0 h 102"/>
                      <a:gd name="T24" fmla="*/ 0 w 104"/>
                      <a:gd name="T25" fmla="*/ 0 h 102"/>
                      <a:gd name="T26" fmla="*/ 0 w 104"/>
                      <a:gd name="T27" fmla="*/ 0 h 102"/>
                      <a:gd name="T28" fmla="*/ 0 w 104"/>
                      <a:gd name="T29" fmla="*/ 0 h 102"/>
                      <a:gd name="T30" fmla="*/ 0 w 104"/>
                      <a:gd name="T31" fmla="*/ 0 h 102"/>
                      <a:gd name="T32" fmla="*/ 0 w 104"/>
                      <a:gd name="T33" fmla="*/ 0 h 102"/>
                      <a:gd name="T34" fmla="*/ 0 w 104"/>
                      <a:gd name="T35" fmla="*/ 0 h 102"/>
                      <a:gd name="T36" fmla="*/ 0 w 104"/>
                      <a:gd name="T37" fmla="*/ 0 h 102"/>
                      <a:gd name="T38" fmla="*/ 0 w 104"/>
                      <a:gd name="T39" fmla="*/ 0 h 102"/>
                      <a:gd name="T40" fmla="*/ 0 w 104"/>
                      <a:gd name="T41" fmla="*/ 0 h 102"/>
                      <a:gd name="T42" fmla="*/ 0 w 104"/>
                      <a:gd name="T43" fmla="*/ 0 h 102"/>
                      <a:gd name="T44" fmla="*/ 0 w 104"/>
                      <a:gd name="T45" fmla="*/ 0 h 1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102">
                        <a:moveTo>
                          <a:pt x="104" y="102"/>
                        </a:moveTo>
                        <a:lnTo>
                          <a:pt x="104" y="58"/>
                        </a:lnTo>
                        <a:lnTo>
                          <a:pt x="98" y="58"/>
                        </a:lnTo>
                        <a:lnTo>
                          <a:pt x="76" y="48"/>
                        </a:lnTo>
                        <a:lnTo>
                          <a:pt x="66" y="42"/>
                        </a:lnTo>
                        <a:lnTo>
                          <a:pt x="56" y="36"/>
                        </a:lnTo>
                        <a:lnTo>
                          <a:pt x="48" y="28"/>
                        </a:lnTo>
                        <a:lnTo>
                          <a:pt x="40" y="20"/>
                        </a:lnTo>
                        <a:lnTo>
                          <a:pt x="34" y="10"/>
                        </a:lnTo>
                        <a:lnTo>
                          <a:pt x="30" y="2"/>
                        </a:lnTo>
                        <a:lnTo>
                          <a:pt x="28" y="0"/>
                        </a:lnTo>
                        <a:lnTo>
                          <a:pt x="22" y="4"/>
                        </a:lnTo>
                        <a:lnTo>
                          <a:pt x="18" y="8"/>
                        </a:lnTo>
                        <a:lnTo>
                          <a:pt x="14" y="12"/>
                        </a:lnTo>
                        <a:lnTo>
                          <a:pt x="8" y="18"/>
                        </a:lnTo>
                        <a:lnTo>
                          <a:pt x="2" y="26"/>
                        </a:lnTo>
                        <a:lnTo>
                          <a:pt x="0" y="60"/>
                        </a:lnTo>
                        <a:lnTo>
                          <a:pt x="104" y="102"/>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6" name="Freeform 500"/>
                  <p:cNvSpPr>
                    <a:spLocks/>
                  </p:cNvSpPr>
                  <p:nvPr/>
                </p:nvSpPr>
                <p:spPr bwMode="auto">
                  <a:xfrm>
                    <a:off x="4900" y="3924"/>
                    <a:ext cx="53" cy="47"/>
                  </a:xfrm>
                  <a:custGeom>
                    <a:avLst/>
                    <a:gdLst>
                      <a:gd name="T0" fmla="*/ 0 w 120"/>
                      <a:gd name="T1" fmla="*/ 0 h 106"/>
                      <a:gd name="T2" fmla="*/ 0 w 120"/>
                      <a:gd name="T3" fmla="*/ 0 h 106"/>
                      <a:gd name="T4" fmla="*/ 0 w 120"/>
                      <a:gd name="T5" fmla="*/ 0 h 106"/>
                      <a:gd name="T6" fmla="*/ 0 w 120"/>
                      <a:gd name="T7" fmla="*/ 0 h 106"/>
                      <a:gd name="T8" fmla="*/ 0 w 120"/>
                      <a:gd name="T9" fmla="*/ 0 h 106"/>
                      <a:gd name="T10" fmla="*/ 0 w 120"/>
                      <a:gd name="T11" fmla="*/ 0 h 106"/>
                      <a:gd name="T12" fmla="*/ 0 w 120"/>
                      <a:gd name="T13" fmla="*/ 0 h 106"/>
                      <a:gd name="T14" fmla="*/ 0 w 120"/>
                      <a:gd name="T15" fmla="*/ 0 h 106"/>
                      <a:gd name="T16" fmla="*/ 0 w 120"/>
                      <a:gd name="T17" fmla="*/ 0 h 106"/>
                      <a:gd name="T18" fmla="*/ 0 w 120"/>
                      <a:gd name="T19" fmla="*/ 0 h 106"/>
                      <a:gd name="T20" fmla="*/ 0 w 120"/>
                      <a:gd name="T21" fmla="*/ 0 h 106"/>
                      <a:gd name="T22" fmla="*/ 0 w 120"/>
                      <a:gd name="T23" fmla="*/ 0 h 106"/>
                      <a:gd name="T24" fmla="*/ 0 w 120"/>
                      <a:gd name="T25" fmla="*/ 0 h 106"/>
                      <a:gd name="T26" fmla="*/ 0 w 120"/>
                      <a:gd name="T27" fmla="*/ 0 h 106"/>
                      <a:gd name="T28" fmla="*/ 0 w 120"/>
                      <a:gd name="T29" fmla="*/ 0 h 106"/>
                      <a:gd name="T30" fmla="*/ 0 w 120"/>
                      <a:gd name="T31" fmla="*/ 0 h 106"/>
                      <a:gd name="T32" fmla="*/ 0 w 120"/>
                      <a:gd name="T33" fmla="*/ 0 h 106"/>
                      <a:gd name="T34" fmla="*/ 0 w 120"/>
                      <a:gd name="T35" fmla="*/ 0 h 106"/>
                      <a:gd name="T36" fmla="*/ 0 w 120"/>
                      <a:gd name="T37" fmla="*/ 0 h 106"/>
                      <a:gd name="T38" fmla="*/ 0 w 120"/>
                      <a:gd name="T39" fmla="*/ 0 h 106"/>
                      <a:gd name="T40" fmla="*/ 0 w 120"/>
                      <a:gd name="T41" fmla="*/ 0 h 106"/>
                      <a:gd name="T42" fmla="*/ 0 w 120"/>
                      <a:gd name="T43" fmla="*/ 0 h 106"/>
                      <a:gd name="T44" fmla="*/ 0 w 120"/>
                      <a:gd name="T45" fmla="*/ 0 h 106"/>
                      <a:gd name="T46" fmla="*/ 0 w 120"/>
                      <a:gd name="T47" fmla="*/ 0 h 106"/>
                      <a:gd name="T48" fmla="*/ 0 w 120"/>
                      <a:gd name="T49" fmla="*/ 0 h 106"/>
                      <a:gd name="T50" fmla="*/ 0 w 120"/>
                      <a:gd name="T51" fmla="*/ 0 h 106"/>
                      <a:gd name="T52" fmla="*/ 0 w 120"/>
                      <a:gd name="T53" fmla="*/ 0 h 106"/>
                      <a:gd name="T54" fmla="*/ 0 w 120"/>
                      <a:gd name="T55" fmla="*/ 0 h 106"/>
                      <a:gd name="T56" fmla="*/ 0 w 120"/>
                      <a:gd name="T57" fmla="*/ 0 h 106"/>
                      <a:gd name="T58" fmla="*/ 0 w 120"/>
                      <a:gd name="T59" fmla="*/ 0 h 106"/>
                      <a:gd name="T60" fmla="*/ 0 w 120"/>
                      <a:gd name="T61" fmla="*/ 0 h 106"/>
                      <a:gd name="T62" fmla="*/ 0 w 120"/>
                      <a:gd name="T63" fmla="*/ 0 h 106"/>
                      <a:gd name="T64" fmla="*/ 0 w 120"/>
                      <a:gd name="T65" fmla="*/ 0 h 106"/>
                      <a:gd name="T66" fmla="*/ 0 w 120"/>
                      <a:gd name="T67" fmla="*/ 0 h 106"/>
                      <a:gd name="T68" fmla="*/ 0 w 120"/>
                      <a:gd name="T69" fmla="*/ 0 h 106"/>
                      <a:gd name="T70" fmla="*/ 0 w 120"/>
                      <a:gd name="T71" fmla="*/ 0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0" h="106">
                        <a:moveTo>
                          <a:pt x="118" y="40"/>
                        </a:moveTo>
                        <a:lnTo>
                          <a:pt x="118" y="40"/>
                        </a:lnTo>
                        <a:lnTo>
                          <a:pt x="112" y="34"/>
                        </a:lnTo>
                        <a:lnTo>
                          <a:pt x="104" y="26"/>
                        </a:lnTo>
                        <a:lnTo>
                          <a:pt x="94" y="18"/>
                        </a:lnTo>
                        <a:lnTo>
                          <a:pt x="82" y="12"/>
                        </a:lnTo>
                        <a:lnTo>
                          <a:pt x="62" y="4"/>
                        </a:lnTo>
                        <a:lnTo>
                          <a:pt x="52" y="0"/>
                        </a:lnTo>
                        <a:lnTo>
                          <a:pt x="48" y="0"/>
                        </a:lnTo>
                        <a:lnTo>
                          <a:pt x="46" y="10"/>
                        </a:lnTo>
                        <a:lnTo>
                          <a:pt x="40" y="20"/>
                        </a:lnTo>
                        <a:lnTo>
                          <a:pt x="28" y="38"/>
                        </a:lnTo>
                        <a:lnTo>
                          <a:pt x="14" y="54"/>
                        </a:lnTo>
                        <a:lnTo>
                          <a:pt x="0" y="66"/>
                        </a:lnTo>
                        <a:lnTo>
                          <a:pt x="2" y="66"/>
                        </a:lnTo>
                        <a:lnTo>
                          <a:pt x="4" y="74"/>
                        </a:lnTo>
                        <a:lnTo>
                          <a:pt x="10" y="82"/>
                        </a:lnTo>
                        <a:lnTo>
                          <a:pt x="18" y="88"/>
                        </a:lnTo>
                        <a:lnTo>
                          <a:pt x="30" y="94"/>
                        </a:lnTo>
                        <a:lnTo>
                          <a:pt x="42" y="98"/>
                        </a:lnTo>
                        <a:lnTo>
                          <a:pt x="56" y="102"/>
                        </a:lnTo>
                        <a:lnTo>
                          <a:pt x="70" y="104"/>
                        </a:lnTo>
                        <a:lnTo>
                          <a:pt x="82" y="106"/>
                        </a:lnTo>
                        <a:lnTo>
                          <a:pt x="94" y="104"/>
                        </a:lnTo>
                        <a:lnTo>
                          <a:pt x="104" y="98"/>
                        </a:lnTo>
                        <a:lnTo>
                          <a:pt x="112" y="90"/>
                        </a:lnTo>
                        <a:lnTo>
                          <a:pt x="116" y="80"/>
                        </a:lnTo>
                        <a:lnTo>
                          <a:pt x="120" y="70"/>
                        </a:lnTo>
                        <a:lnTo>
                          <a:pt x="120" y="60"/>
                        </a:lnTo>
                        <a:lnTo>
                          <a:pt x="120" y="50"/>
                        </a:lnTo>
                        <a:lnTo>
                          <a:pt x="118" y="40"/>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807" name="Group 501"/>
                  <p:cNvGrpSpPr>
                    <a:grpSpLocks/>
                  </p:cNvGrpSpPr>
                  <p:nvPr/>
                </p:nvGrpSpPr>
                <p:grpSpPr bwMode="auto">
                  <a:xfrm>
                    <a:off x="4751" y="3680"/>
                    <a:ext cx="171" cy="277"/>
                    <a:chOff x="4214" y="2866"/>
                    <a:chExt cx="171" cy="277"/>
                  </a:xfrm>
                </p:grpSpPr>
                <p:sp>
                  <p:nvSpPr>
                    <p:cNvPr id="813" name="Freeform 502"/>
                    <p:cNvSpPr>
                      <a:spLocks/>
                    </p:cNvSpPr>
                    <p:nvPr/>
                  </p:nvSpPr>
                  <p:spPr bwMode="auto">
                    <a:xfrm>
                      <a:off x="4243" y="2899"/>
                      <a:ext cx="142" cy="244"/>
                    </a:xfrm>
                    <a:custGeom>
                      <a:avLst/>
                      <a:gdLst>
                        <a:gd name="T0" fmla="*/ 0 w 320"/>
                        <a:gd name="T1" fmla="*/ 0 h 550"/>
                        <a:gd name="T2" fmla="*/ 0 w 320"/>
                        <a:gd name="T3" fmla="*/ 0 h 550"/>
                        <a:gd name="T4" fmla="*/ 0 w 320"/>
                        <a:gd name="T5" fmla="*/ 0 h 550"/>
                        <a:gd name="T6" fmla="*/ 0 w 320"/>
                        <a:gd name="T7" fmla="*/ 0 h 550"/>
                        <a:gd name="T8" fmla="*/ 0 w 320"/>
                        <a:gd name="T9" fmla="*/ 0 h 550"/>
                        <a:gd name="T10" fmla="*/ 0 w 320"/>
                        <a:gd name="T11" fmla="*/ 0 h 550"/>
                        <a:gd name="T12" fmla="*/ 0 w 320"/>
                        <a:gd name="T13" fmla="*/ 0 h 550"/>
                        <a:gd name="T14" fmla="*/ 0 w 320"/>
                        <a:gd name="T15" fmla="*/ 0 h 550"/>
                        <a:gd name="T16" fmla="*/ 0 w 320"/>
                        <a:gd name="T17" fmla="*/ 0 h 550"/>
                        <a:gd name="T18" fmla="*/ 0 w 320"/>
                        <a:gd name="T19" fmla="*/ 0 h 550"/>
                        <a:gd name="T20" fmla="*/ 0 w 320"/>
                        <a:gd name="T21" fmla="*/ 0 h 550"/>
                        <a:gd name="T22" fmla="*/ 0 w 320"/>
                        <a:gd name="T23" fmla="*/ 0 h 550"/>
                        <a:gd name="T24" fmla="*/ 0 w 320"/>
                        <a:gd name="T25" fmla="*/ 0 h 550"/>
                        <a:gd name="T26" fmla="*/ 0 w 320"/>
                        <a:gd name="T27" fmla="*/ 0 h 550"/>
                        <a:gd name="T28" fmla="*/ 0 w 320"/>
                        <a:gd name="T29" fmla="*/ 0 h 550"/>
                        <a:gd name="T30" fmla="*/ 0 w 320"/>
                        <a:gd name="T31" fmla="*/ 0 h 550"/>
                        <a:gd name="T32" fmla="*/ 0 w 320"/>
                        <a:gd name="T33" fmla="*/ 0 h 550"/>
                        <a:gd name="T34" fmla="*/ 0 w 320"/>
                        <a:gd name="T35" fmla="*/ 0 h 550"/>
                        <a:gd name="T36" fmla="*/ 0 w 320"/>
                        <a:gd name="T37" fmla="*/ 0 h 550"/>
                        <a:gd name="T38" fmla="*/ 0 w 320"/>
                        <a:gd name="T39" fmla="*/ 0 h 550"/>
                        <a:gd name="T40" fmla="*/ 0 w 320"/>
                        <a:gd name="T41" fmla="*/ 0 h 550"/>
                        <a:gd name="T42" fmla="*/ 0 w 320"/>
                        <a:gd name="T43" fmla="*/ 0 h 550"/>
                        <a:gd name="T44" fmla="*/ 0 w 320"/>
                        <a:gd name="T45" fmla="*/ 0 h 550"/>
                        <a:gd name="T46" fmla="*/ 0 w 320"/>
                        <a:gd name="T47" fmla="*/ 0 h 550"/>
                        <a:gd name="T48" fmla="*/ 0 w 320"/>
                        <a:gd name="T49" fmla="*/ 0 h 550"/>
                        <a:gd name="T50" fmla="*/ 0 w 320"/>
                        <a:gd name="T51" fmla="*/ 0 h 550"/>
                        <a:gd name="T52" fmla="*/ 0 w 320"/>
                        <a:gd name="T53" fmla="*/ 0 h 550"/>
                        <a:gd name="T54" fmla="*/ 0 w 320"/>
                        <a:gd name="T55" fmla="*/ 0 h 550"/>
                        <a:gd name="T56" fmla="*/ 0 w 320"/>
                        <a:gd name="T57" fmla="*/ 0 h 550"/>
                        <a:gd name="T58" fmla="*/ 0 w 320"/>
                        <a:gd name="T59" fmla="*/ 0 h 550"/>
                        <a:gd name="T60" fmla="*/ 0 w 320"/>
                        <a:gd name="T61" fmla="*/ 0 h 550"/>
                        <a:gd name="T62" fmla="*/ 0 w 320"/>
                        <a:gd name="T63" fmla="*/ 0 h 550"/>
                        <a:gd name="T64" fmla="*/ 0 w 320"/>
                        <a:gd name="T65" fmla="*/ 0 h 550"/>
                        <a:gd name="T66" fmla="*/ 0 w 320"/>
                        <a:gd name="T67" fmla="*/ 0 h 550"/>
                        <a:gd name="T68" fmla="*/ 0 w 320"/>
                        <a:gd name="T69" fmla="*/ 0 h 550"/>
                        <a:gd name="T70" fmla="*/ 0 w 320"/>
                        <a:gd name="T71" fmla="*/ 0 h 550"/>
                        <a:gd name="T72" fmla="*/ 0 w 320"/>
                        <a:gd name="T73" fmla="*/ 0 h 550"/>
                        <a:gd name="T74" fmla="*/ 0 w 320"/>
                        <a:gd name="T75" fmla="*/ 0 h 550"/>
                        <a:gd name="T76" fmla="*/ 0 w 320"/>
                        <a:gd name="T77" fmla="*/ 0 h 550"/>
                        <a:gd name="T78" fmla="*/ 0 w 320"/>
                        <a:gd name="T79" fmla="*/ 0 h 550"/>
                        <a:gd name="T80" fmla="*/ 0 w 320"/>
                        <a:gd name="T81" fmla="*/ 0 h 550"/>
                        <a:gd name="T82" fmla="*/ 0 w 320"/>
                        <a:gd name="T83" fmla="*/ 0 h 550"/>
                        <a:gd name="T84" fmla="*/ 0 w 320"/>
                        <a:gd name="T85" fmla="*/ 0 h 550"/>
                        <a:gd name="T86" fmla="*/ 0 w 320"/>
                        <a:gd name="T87" fmla="*/ 0 h 550"/>
                        <a:gd name="T88" fmla="*/ 0 w 320"/>
                        <a:gd name="T89" fmla="*/ 0 h 550"/>
                        <a:gd name="T90" fmla="*/ 0 w 320"/>
                        <a:gd name="T91" fmla="*/ 0 h 550"/>
                        <a:gd name="T92" fmla="*/ 0 w 320"/>
                        <a:gd name="T93" fmla="*/ 0 h 550"/>
                        <a:gd name="T94" fmla="*/ 0 w 320"/>
                        <a:gd name="T95" fmla="*/ 0 h 550"/>
                        <a:gd name="T96" fmla="*/ 0 w 320"/>
                        <a:gd name="T97" fmla="*/ 0 h 550"/>
                        <a:gd name="T98" fmla="*/ 0 w 320"/>
                        <a:gd name="T99" fmla="*/ 0 h 550"/>
                        <a:gd name="T100" fmla="*/ 0 w 320"/>
                        <a:gd name="T101" fmla="*/ 0 h 550"/>
                        <a:gd name="T102" fmla="*/ 0 w 320"/>
                        <a:gd name="T103" fmla="*/ 0 h 550"/>
                        <a:gd name="T104" fmla="*/ 0 w 320"/>
                        <a:gd name="T105" fmla="*/ 0 h 550"/>
                        <a:gd name="T106" fmla="*/ 0 w 320"/>
                        <a:gd name="T107" fmla="*/ 0 h 5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0" h="550">
                          <a:moveTo>
                            <a:pt x="78" y="2"/>
                          </a:moveTo>
                          <a:lnTo>
                            <a:pt x="78" y="2"/>
                          </a:lnTo>
                          <a:lnTo>
                            <a:pt x="62" y="0"/>
                          </a:lnTo>
                          <a:lnTo>
                            <a:pt x="48" y="0"/>
                          </a:lnTo>
                          <a:lnTo>
                            <a:pt x="36" y="6"/>
                          </a:lnTo>
                          <a:lnTo>
                            <a:pt x="26" y="12"/>
                          </a:lnTo>
                          <a:lnTo>
                            <a:pt x="20" y="22"/>
                          </a:lnTo>
                          <a:lnTo>
                            <a:pt x="12" y="34"/>
                          </a:lnTo>
                          <a:lnTo>
                            <a:pt x="2" y="62"/>
                          </a:lnTo>
                          <a:lnTo>
                            <a:pt x="0" y="70"/>
                          </a:lnTo>
                          <a:lnTo>
                            <a:pt x="0" y="84"/>
                          </a:lnTo>
                          <a:lnTo>
                            <a:pt x="4" y="116"/>
                          </a:lnTo>
                          <a:lnTo>
                            <a:pt x="12" y="154"/>
                          </a:lnTo>
                          <a:lnTo>
                            <a:pt x="24" y="196"/>
                          </a:lnTo>
                          <a:lnTo>
                            <a:pt x="36" y="236"/>
                          </a:lnTo>
                          <a:lnTo>
                            <a:pt x="46" y="270"/>
                          </a:lnTo>
                          <a:lnTo>
                            <a:pt x="56" y="296"/>
                          </a:lnTo>
                          <a:lnTo>
                            <a:pt x="62" y="308"/>
                          </a:lnTo>
                          <a:lnTo>
                            <a:pt x="262" y="550"/>
                          </a:lnTo>
                          <a:lnTo>
                            <a:pt x="274" y="540"/>
                          </a:lnTo>
                          <a:lnTo>
                            <a:pt x="286" y="528"/>
                          </a:lnTo>
                          <a:lnTo>
                            <a:pt x="298" y="516"/>
                          </a:lnTo>
                          <a:lnTo>
                            <a:pt x="310" y="500"/>
                          </a:lnTo>
                          <a:lnTo>
                            <a:pt x="318" y="484"/>
                          </a:lnTo>
                          <a:lnTo>
                            <a:pt x="320" y="476"/>
                          </a:lnTo>
                          <a:lnTo>
                            <a:pt x="320" y="468"/>
                          </a:lnTo>
                          <a:lnTo>
                            <a:pt x="318" y="460"/>
                          </a:lnTo>
                          <a:lnTo>
                            <a:pt x="314" y="452"/>
                          </a:lnTo>
                          <a:lnTo>
                            <a:pt x="302" y="434"/>
                          </a:lnTo>
                          <a:lnTo>
                            <a:pt x="282" y="412"/>
                          </a:lnTo>
                          <a:lnTo>
                            <a:pt x="234" y="356"/>
                          </a:lnTo>
                          <a:lnTo>
                            <a:pt x="188" y="304"/>
                          </a:lnTo>
                          <a:lnTo>
                            <a:pt x="170" y="282"/>
                          </a:lnTo>
                          <a:lnTo>
                            <a:pt x="160" y="268"/>
                          </a:lnTo>
                          <a:lnTo>
                            <a:pt x="154" y="254"/>
                          </a:lnTo>
                          <a:lnTo>
                            <a:pt x="148" y="234"/>
                          </a:lnTo>
                          <a:lnTo>
                            <a:pt x="146" y="212"/>
                          </a:lnTo>
                          <a:lnTo>
                            <a:pt x="144" y="188"/>
                          </a:lnTo>
                          <a:lnTo>
                            <a:pt x="140" y="138"/>
                          </a:lnTo>
                          <a:lnTo>
                            <a:pt x="136" y="98"/>
                          </a:lnTo>
                          <a:lnTo>
                            <a:pt x="130" y="66"/>
                          </a:lnTo>
                          <a:lnTo>
                            <a:pt x="126" y="52"/>
                          </a:lnTo>
                          <a:lnTo>
                            <a:pt x="120" y="38"/>
                          </a:lnTo>
                          <a:lnTo>
                            <a:pt x="114" y="26"/>
                          </a:lnTo>
                          <a:lnTo>
                            <a:pt x="104" y="14"/>
                          </a:lnTo>
                          <a:lnTo>
                            <a:pt x="92" y="6"/>
                          </a:lnTo>
                          <a:lnTo>
                            <a:pt x="78" y="2"/>
                          </a:lnTo>
                          <a:close/>
                        </a:path>
                      </a:pathLst>
                    </a:custGeom>
                    <a:solidFill>
                      <a:srgbClr val="FFFF59"/>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4" name="Freeform 503"/>
                    <p:cNvSpPr>
                      <a:spLocks/>
                    </p:cNvSpPr>
                    <p:nvPr/>
                  </p:nvSpPr>
                  <p:spPr bwMode="auto">
                    <a:xfrm>
                      <a:off x="4214" y="2866"/>
                      <a:ext cx="120" cy="239"/>
                    </a:xfrm>
                    <a:custGeom>
                      <a:avLst/>
                      <a:gdLst>
                        <a:gd name="T0" fmla="*/ 0 w 270"/>
                        <a:gd name="T1" fmla="*/ 0 h 538"/>
                        <a:gd name="T2" fmla="*/ 0 w 270"/>
                        <a:gd name="T3" fmla="*/ 0 h 538"/>
                        <a:gd name="T4" fmla="*/ 0 w 270"/>
                        <a:gd name="T5" fmla="*/ 0 h 538"/>
                        <a:gd name="T6" fmla="*/ 0 w 270"/>
                        <a:gd name="T7" fmla="*/ 0 h 538"/>
                        <a:gd name="T8" fmla="*/ 0 w 270"/>
                        <a:gd name="T9" fmla="*/ 0 h 538"/>
                        <a:gd name="T10" fmla="*/ 0 w 270"/>
                        <a:gd name="T11" fmla="*/ 0 h 538"/>
                        <a:gd name="T12" fmla="*/ 0 w 270"/>
                        <a:gd name="T13" fmla="*/ 0 h 538"/>
                        <a:gd name="T14" fmla="*/ 0 w 270"/>
                        <a:gd name="T15" fmla="*/ 0 h 538"/>
                        <a:gd name="T16" fmla="*/ 0 w 270"/>
                        <a:gd name="T17" fmla="*/ 0 h 538"/>
                        <a:gd name="T18" fmla="*/ 0 w 270"/>
                        <a:gd name="T19" fmla="*/ 0 h 538"/>
                        <a:gd name="T20" fmla="*/ 0 w 270"/>
                        <a:gd name="T21" fmla="*/ 0 h 538"/>
                        <a:gd name="T22" fmla="*/ 0 w 270"/>
                        <a:gd name="T23" fmla="*/ 0 h 538"/>
                        <a:gd name="T24" fmla="*/ 0 w 270"/>
                        <a:gd name="T25" fmla="*/ 0 h 538"/>
                        <a:gd name="T26" fmla="*/ 0 w 270"/>
                        <a:gd name="T27" fmla="*/ 0 h 538"/>
                        <a:gd name="T28" fmla="*/ 0 w 270"/>
                        <a:gd name="T29" fmla="*/ 0 h 538"/>
                        <a:gd name="T30" fmla="*/ 0 w 270"/>
                        <a:gd name="T31" fmla="*/ 0 h 538"/>
                        <a:gd name="T32" fmla="*/ 0 w 270"/>
                        <a:gd name="T33" fmla="*/ 0 h 538"/>
                        <a:gd name="T34" fmla="*/ 0 w 270"/>
                        <a:gd name="T35" fmla="*/ 0 h 538"/>
                        <a:gd name="T36" fmla="*/ 0 w 270"/>
                        <a:gd name="T37" fmla="*/ 0 h 538"/>
                        <a:gd name="T38" fmla="*/ 0 w 270"/>
                        <a:gd name="T39" fmla="*/ 0 h 538"/>
                        <a:gd name="T40" fmla="*/ 0 w 270"/>
                        <a:gd name="T41" fmla="*/ 0 h 538"/>
                        <a:gd name="T42" fmla="*/ 0 w 270"/>
                        <a:gd name="T43" fmla="*/ 0 h 538"/>
                        <a:gd name="T44" fmla="*/ 0 w 270"/>
                        <a:gd name="T45" fmla="*/ 0 h 538"/>
                        <a:gd name="T46" fmla="*/ 0 w 270"/>
                        <a:gd name="T47" fmla="*/ 0 h 538"/>
                        <a:gd name="T48" fmla="*/ 0 w 270"/>
                        <a:gd name="T49" fmla="*/ 0 h 538"/>
                        <a:gd name="T50" fmla="*/ 0 w 270"/>
                        <a:gd name="T51" fmla="*/ 0 h 538"/>
                        <a:gd name="T52" fmla="*/ 0 w 270"/>
                        <a:gd name="T53" fmla="*/ 0 h 538"/>
                        <a:gd name="T54" fmla="*/ 0 w 270"/>
                        <a:gd name="T55" fmla="*/ 0 h 538"/>
                        <a:gd name="T56" fmla="*/ 0 w 270"/>
                        <a:gd name="T57" fmla="*/ 0 h 538"/>
                        <a:gd name="T58" fmla="*/ 0 w 270"/>
                        <a:gd name="T59" fmla="*/ 0 h 538"/>
                        <a:gd name="T60" fmla="*/ 0 w 270"/>
                        <a:gd name="T61" fmla="*/ 0 h 538"/>
                        <a:gd name="T62" fmla="*/ 0 w 270"/>
                        <a:gd name="T63" fmla="*/ 0 h 538"/>
                        <a:gd name="T64" fmla="*/ 0 w 270"/>
                        <a:gd name="T65" fmla="*/ 0 h 538"/>
                        <a:gd name="T66" fmla="*/ 0 w 270"/>
                        <a:gd name="T67" fmla="*/ 0 h 538"/>
                        <a:gd name="T68" fmla="*/ 0 w 270"/>
                        <a:gd name="T69" fmla="*/ 0 h 538"/>
                        <a:gd name="T70" fmla="*/ 0 w 270"/>
                        <a:gd name="T71" fmla="*/ 0 h 538"/>
                        <a:gd name="T72" fmla="*/ 0 w 270"/>
                        <a:gd name="T73" fmla="*/ 0 h 538"/>
                        <a:gd name="T74" fmla="*/ 0 w 270"/>
                        <a:gd name="T75" fmla="*/ 0 h 538"/>
                        <a:gd name="T76" fmla="*/ 0 w 270"/>
                        <a:gd name="T77" fmla="*/ 0 h 538"/>
                        <a:gd name="T78" fmla="*/ 0 w 270"/>
                        <a:gd name="T79" fmla="*/ 0 h 538"/>
                        <a:gd name="T80" fmla="*/ 0 w 270"/>
                        <a:gd name="T81" fmla="*/ 0 h 538"/>
                        <a:gd name="T82" fmla="*/ 0 w 270"/>
                        <a:gd name="T83" fmla="*/ 0 h 5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0" h="538">
                          <a:moveTo>
                            <a:pt x="126" y="382"/>
                          </a:moveTo>
                          <a:lnTo>
                            <a:pt x="126" y="382"/>
                          </a:lnTo>
                          <a:lnTo>
                            <a:pt x="120" y="370"/>
                          </a:lnTo>
                          <a:lnTo>
                            <a:pt x="110" y="344"/>
                          </a:lnTo>
                          <a:lnTo>
                            <a:pt x="100" y="310"/>
                          </a:lnTo>
                          <a:lnTo>
                            <a:pt x="88" y="270"/>
                          </a:lnTo>
                          <a:lnTo>
                            <a:pt x="76" y="228"/>
                          </a:lnTo>
                          <a:lnTo>
                            <a:pt x="68" y="190"/>
                          </a:lnTo>
                          <a:lnTo>
                            <a:pt x="64" y="158"/>
                          </a:lnTo>
                          <a:lnTo>
                            <a:pt x="64" y="144"/>
                          </a:lnTo>
                          <a:lnTo>
                            <a:pt x="66" y="136"/>
                          </a:lnTo>
                          <a:lnTo>
                            <a:pt x="76" y="108"/>
                          </a:lnTo>
                          <a:lnTo>
                            <a:pt x="84" y="96"/>
                          </a:lnTo>
                          <a:lnTo>
                            <a:pt x="90" y="86"/>
                          </a:lnTo>
                          <a:lnTo>
                            <a:pt x="100" y="80"/>
                          </a:lnTo>
                          <a:lnTo>
                            <a:pt x="112" y="74"/>
                          </a:lnTo>
                          <a:lnTo>
                            <a:pt x="126" y="74"/>
                          </a:lnTo>
                          <a:lnTo>
                            <a:pt x="142" y="76"/>
                          </a:lnTo>
                          <a:lnTo>
                            <a:pt x="156" y="80"/>
                          </a:lnTo>
                          <a:lnTo>
                            <a:pt x="168" y="88"/>
                          </a:lnTo>
                          <a:lnTo>
                            <a:pt x="178" y="100"/>
                          </a:lnTo>
                          <a:lnTo>
                            <a:pt x="184" y="112"/>
                          </a:lnTo>
                          <a:lnTo>
                            <a:pt x="190" y="126"/>
                          </a:lnTo>
                          <a:lnTo>
                            <a:pt x="194" y="140"/>
                          </a:lnTo>
                          <a:lnTo>
                            <a:pt x="200" y="172"/>
                          </a:lnTo>
                          <a:lnTo>
                            <a:pt x="204" y="212"/>
                          </a:lnTo>
                          <a:lnTo>
                            <a:pt x="208" y="262"/>
                          </a:lnTo>
                          <a:lnTo>
                            <a:pt x="210" y="286"/>
                          </a:lnTo>
                          <a:lnTo>
                            <a:pt x="212" y="308"/>
                          </a:lnTo>
                          <a:lnTo>
                            <a:pt x="218" y="328"/>
                          </a:lnTo>
                          <a:lnTo>
                            <a:pt x="224" y="342"/>
                          </a:lnTo>
                          <a:lnTo>
                            <a:pt x="238" y="362"/>
                          </a:lnTo>
                          <a:lnTo>
                            <a:pt x="262" y="390"/>
                          </a:lnTo>
                          <a:lnTo>
                            <a:pt x="266" y="334"/>
                          </a:lnTo>
                          <a:lnTo>
                            <a:pt x="268" y="304"/>
                          </a:lnTo>
                          <a:lnTo>
                            <a:pt x="270" y="270"/>
                          </a:lnTo>
                          <a:lnTo>
                            <a:pt x="266" y="232"/>
                          </a:lnTo>
                          <a:lnTo>
                            <a:pt x="264" y="210"/>
                          </a:lnTo>
                          <a:lnTo>
                            <a:pt x="258" y="188"/>
                          </a:lnTo>
                          <a:lnTo>
                            <a:pt x="252" y="166"/>
                          </a:lnTo>
                          <a:lnTo>
                            <a:pt x="242" y="146"/>
                          </a:lnTo>
                          <a:lnTo>
                            <a:pt x="232" y="124"/>
                          </a:lnTo>
                          <a:lnTo>
                            <a:pt x="216" y="106"/>
                          </a:lnTo>
                          <a:lnTo>
                            <a:pt x="200" y="90"/>
                          </a:lnTo>
                          <a:lnTo>
                            <a:pt x="180" y="76"/>
                          </a:lnTo>
                          <a:lnTo>
                            <a:pt x="140" y="50"/>
                          </a:lnTo>
                          <a:lnTo>
                            <a:pt x="112" y="32"/>
                          </a:lnTo>
                          <a:lnTo>
                            <a:pt x="80" y="6"/>
                          </a:lnTo>
                          <a:lnTo>
                            <a:pt x="72" y="0"/>
                          </a:lnTo>
                          <a:lnTo>
                            <a:pt x="68" y="0"/>
                          </a:lnTo>
                          <a:lnTo>
                            <a:pt x="66" y="0"/>
                          </a:lnTo>
                          <a:lnTo>
                            <a:pt x="58" y="4"/>
                          </a:lnTo>
                          <a:lnTo>
                            <a:pt x="48" y="14"/>
                          </a:lnTo>
                          <a:lnTo>
                            <a:pt x="38" y="28"/>
                          </a:lnTo>
                          <a:lnTo>
                            <a:pt x="26" y="48"/>
                          </a:lnTo>
                          <a:lnTo>
                            <a:pt x="16" y="70"/>
                          </a:lnTo>
                          <a:lnTo>
                            <a:pt x="10" y="94"/>
                          </a:lnTo>
                          <a:lnTo>
                            <a:pt x="4" y="120"/>
                          </a:lnTo>
                          <a:lnTo>
                            <a:pt x="0" y="148"/>
                          </a:lnTo>
                          <a:lnTo>
                            <a:pt x="0" y="174"/>
                          </a:lnTo>
                          <a:lnTo>
                            <a:pt x="4" y="200"/>
                          </a:lnTo>
                          <a:lnTo>
                            <a:pt x="8" y="230"/>
                          </a:lnTo>
                          <a:lnTo>
                            <a:pt x="14" y="272"/>
                          </a:lnTo>
                          <a:lnTo>
                            <a:pt x="26" y="372"/>
                          </a:lnTo>
                          <a:lnTo>
                            <a:pt x="36" y="460"/>
                          </a:lnTo>
                          <a:lnTo>
                            <a:pt x="42" y="490"/>
                          </a:lnTo>
                          <a:lnTo>
                            <a:pt x="44" y="500"/>
                          </a:lnTo>
                          <a:lnTo>
                            <a:pt x="46" y="504"/>
                          </a:lnTo>
                          <a:lnTo>
                            <a:pt x="58" y="508"/>
                          </a:lnTo>
                          <a:lnTo>
                            <a:pt x="84" y="514"/>
                          </a:lnTo>
                          <a:lnTo>
                            <a:pt x="156" y="526"/>
                          </a:lnTo>
                          <a:lnTo>
                            <a:pt x="254" y="538"/>
                          </a:lnTo>
                          <a:lnTo>
                            <a:pt x="126" y="382"/>
                          </a:lnTo>
                          <a:close/>
                        </a:path>
                      </a:pathLst>
                    </a:custGeom>
                    <a:solidFill>
                      <a:srgbClr val="FFFF59"/>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sp>
                <p:nvSpPr>
                  <p:cNvPr id="808" name="Freeform 504"/>
                  <p:cNvSpPr>
                    <a:spLocks/>
                  </p:cNvSpPr>
                  <p:nvPr/>
                </p:nvSpPr>
                <p:spPr bwMode="auto">
                  <a:xfrm>
                    <a:off x="4741" y="3899"/>
                    <a:ext cx="145" cy="163"/>
                  </a:xfrm>
                  <a:custGeom>
                    <a:avLst/>
                    <a:gdLst>
                      <a:gd name="T0" fmla="*/ 0 w 326"/>
                      <a:gd name="T1" fmla="*/ 0 h 366"/>
                      <a:gd name="T2" fmla="*/ 0 w 326"/>
                      <a:gd name="T3" fmla="*/ 0 h 366"/>
                      <a:gd name="T4" fmla="*/ 0 w 326"/>
                      <a:gd name="T5" fmla="*/ 0 h 366"/>
                      <a:gd name="T6" fmla="*/ 0 w 326"/>
                      <a:gd name="T7" fmla="*/ 0 h 366"/>
                      <a:gd name="T8" fmla="*/ 0 w 326"/>
                      <a:gd name="T9" fmla="*/ 0 h 366"/>
                      <a:gd name="T10" fmla="*/ 0 w 326"/>
                      <a:gd name="T11" fmla="*/ 0 h 366"/>
                      <a:gd name="T12" fmla="*/ 0 w 326"/>
                      <a:gd name="T13" fmla="*/ 0 h 366"/>
                      <a:gd name="T14" fmla="*/ 0 w 326"/>
                      <a:gd name="T15" fmla="*/ 0 h 366"/>
                      <a:gd name="T16" fmla="*/ 0 w 326"/>
                      <a:gd name="T17" fmla="*/ 0 h 366"/>
                      <a:gd name="T18" fmla="*/ 0 w 326"/>
                      <a:gd name="T19" fmla="*/ 0 h 366"/>
                      <a:gd name="T20" fmla="*/ 0 w 326"/>
                      <a:gd name="T21" fmla="*/ 0 h 366"/>
                      <a:gd name="T22" fmla="*/ 0 w 326"/>
                      <a:gd name="T23" fmla="*/ 0 h 366"/>
                      <a:gd name="T24" fmla="*/ 0 w 326"/>
                      <a:gd name="T25" fmla="*/ 0 h 366"/>
                      <a:gd name="T26" fmla="*/ 0 w 326"/>
                      <a:gd name="T27" fmla="*/ 0 h 366"/>
                      <a:gd name="T28" fmla="*/ 0 w 326"/>
                      <a:gd name="T29" fmla="*/ 0 h 366"/>
                      <a:gd name="T30" fmla="*/ 0 w 326"/>
                      <a:gd name="T31" fmla="*/ 0 h 366"/>
                      <a:gd name="T32" fmla="*/ 0 w 326"/>
                      <a:gd name="T33" fmla="*/ 0 h 366"/>
                      <a:gd name="T34" fmla="*/ 0 w 326"/>
                      <a:gd name="T35" fmla="*/ 0 h 366"/>
                      <a:gd name="T36" fmla="*/ 0 w 326"/>
                      <a:gd name="T37" fmla="*/ 0 h 366"/>
                      <a:gd name="T38" fmla="*/ 0 w 326"/>
                      <a:gd name="T39" fmla="*/ 0 h 366"/>
                      <a:gd name="T40" fmla="*/ 0 w 326"/>
                      <a:gd name="T41" fmla="*/ 0 h 366"/>
                      <a:gd name="T42" fmla="*/ 0 w 326"/>
                      <a:gd name="T43" fmla="*/ 0 h 366"/>
                      <a:gd name="T44" fmla="*/ 0 w 326"/>
                      <a:gd name="T45" fmla="*/ 0 h 366"/>
                      <a:gd name="T46" fmla="*/ 0 w 326"/>
                      <a:gd name="T47" fmla="*/ 0 h 366"/>
                      <a:gd name="T48" fmla="*/ 0 w 326"/>
                      <a:gd name="T49" fmla="*/ 0 h 366"/>
                      <a:gd name="T50" fmla="*/ 0 w 326"/>
                      <a:gd name="T51" fmla="*/ 0 h 366"/>
                      <a:gd name="T52" fmla="*/ 0 w 326"/>
                      <a:gd name="T53" fmla="*/ 0 h 366"/>
                      <a:gd name="T54" fmla="*/ 0 w 326"/>
                      <a:gd name="T55" fmla="*/ 0 h 366"/>
                      <a:gd name="T56" fmla="*/ 0 w 326"/>
                      <a:gd name="T57" fmla="*/ 0 h 366"/>
                      <a:gd name="T58" fmla="*/ 0 w 326"/>
                      <a:gd name="T59" fmla="*/ 0 h 366"/>
                      <a:gd name="T60" fmla="*/ 0 w 326"/>
                      <a:gd name="T61" fmla="*/ 0 h 366"/>
                      <a:gd name="T62" fmla="*/ 0 w 326"/>
                      <a:gd name="T63" fmla="*/ 0 h 366"/>
                      <a:gd name="T64" fmla="*/ 0 w 326"/>
                      <a:gd name="T65" fmla="*/ 0 h 366"/>
                      <a:gd name="T66" fmla="*/ 0 w 326"/>
                      <a:gd name="T67" fmla="*/ 0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6" h="366">
                        <a:moveTo>
                          <a:pt x="270" y="44"/>
                        </a:moveTo>
                        <a:lnTo>
                          <a:pt x="270" y="44"/>
                        </a:lnTo>
                        <a:lnTo>
                          <a:pt x="162" y="28"/>
                        </a:lnTo>
                        <a:lnTo>
                          <a:pt x="100" y="18"/>
                        </a:lnTo>
                        <a:lnTo>
                          <a:pt x="78" y="14"/>
                        </a:lnTo>
                        <a:lnTo>
                          <a:pt x="68" y="10"/>
                        </a:lnTo>
                        <a:lnTo>
                          <a:pt x="64" y="0"/>
                        </a:lnTo>
                        <a:lnTo>
                          <a:pt x="58" y="10"/>
                        </a:lnTo>
                        <a:lnTo>
                          <a:pt x="50" y="22"/>
                        </a:lnTo>
                        <a:lnTo>
                          <a:pt x="42" y="34"/>
                        </a:lnTo>
                        <a:lnTo>
                          <a:pt x="30" y="56"/>
                        </a:lnTo>
                        <a:lnTo>
                          <a:pt x="20" y="80"/>
                        </a:lnTo>
                        <a:lnTo>
                          <a:pt x="12" y="104"/>
                        </a:lnTo>
                        <a:lnTo>
                          <a:pt x="10" y="118"/>
                        </a:lnTo>
                        <a:lnTo>
                          <a:pt x="8" y="130"/>
                        </a:lnTo>
                        <a:lnTo>
                          <a:pt x="4" y="266"/>
                        </a:lnTo>
                        <a:lnTo>
                          <a:pt x="0" y="352"/>
                        </a:lnTo>
                        <a:lnTo>
                          <a:pt x="212" y="366"/>
                        </a:lnTo>
                        <a:lnTo>
                          <a:pt x="218" y="336"/>
                        </a:lnTo>
                        <a:lnTo>
                          <a:pt x="220" y="324"/>
                        </a:lnTo>
                        <a:lnTo>
                          <a:pt x="326" y="324"/>
                        </a:lnTo>
                        <a:lnTo>
                          <a:pt x="316" y="292"/>
                        </a:lnTo>
                        <a:lnTo>
                          <a:pt x="310" y="262"/>
                        </a:lnTo>
                        <a:lnTo>
                          <a:pt x="304" y="230"/>
                        </a:lnTo>
                        <a:lnTo>
                          <a:pt x="288" y="142"/>
                        </a:lnTo>
                        <a:lnTo>
                          <a:pt x="270" y="44"/>
                        </a:lnTo>
                        <a:close/>
                      </a:path>
                    </a:pathLst>
                  </a:custGeom>
                  <a:solidFill>
                    <a:srgbClr val="4161AB"/>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09" name="Freeform 505"/>
                  <p:cNvSpPr>
                    <a:spLocks/>
                  </p:cNvSpPr>
                  <p:nvPr/>
                </p:nvSpPr>
                <p:spPr bwMode="auto">
                  <a:xfrm>
                    <a:off x="4695" y="3732"/>
                    <a:ext cx="63" cy="190"/>
                  </a:xfrm>
                  <a:custGeom>
                    <a:avLst/>
                    <a:gdLst>
                      <a:gd name="T0" fmla="*/ 0 w 142"/>
                      <a:gd name="T1" fmla="*/ 0 h 428"/>
                      <a:gd name="T2" fmla="*/ 0 w 142"/>
                      <a:gd name="T3" fmla="*/ 0 h 428"/>
                      <a:gd name="T4" fmla="*/ 0 w 142"/>
                      <a:gd name="T5" fmla="*/ 0 h 428"/>
                      <a:gd name="T6" fmla="*/ 0 w 142"/>
                      <a:gd name="T7" fmla="*/ 0 h 428"/>
                      <a:gd name="T8" fmla="*/ 0 w 142"/>
                      <a:gd name="T9" fmla="*/ 0 h 428"/>
                      <a:gd name="T10" fmla="*/ 0 w 142"/>
                      <a:gd name="T11" fmla="*/ 0 h 428"/>
                      <a:gd name="T12" fmla="*/ 0 w 142"/>
                      <a:gd name="T13" fmla="*/ 0 h 428"/>
                      <a:gd name="T14" fmla="*/ 0 w 142"/>
                      <a:gd name="T15" fmla="*/ 0 h 428"/>
                      <a:gd name="T16" fmla="*/ 0 w 142"/>
                      <a:gd name="T17" fmla="*/ 0 h 428"/>
                      <a:gd name="T18" fmla="*/ 0 w 142"/>
                      <a:gd name="T19" fmla="*/ 0 h 428"/>
                      <a:gd name="T20" fmla="*/ 0 w 142"/>
                      <a:gd name="T21" fmla="*/ 0 h 428"/>
                      <a:gd name="T22" fmla="*/ 0 w 142"/>
                      <a:gd name="T23" fmla="*/ 0 h 428"/>
                      <a:gd name="T24" fmla="*/ 0 w 142"/>
                      <a:gd name="T25" fmla="*/ 0 h 428"/>
                      <a:gd name="T26" fmla="*/ 0 w 142"/>
                      <a:gd name="T27" fmla="*/ 0 h 428"/>
                      <a:gd name="T28" fmla="*/ 0 w 142"/>
                      <a:gd name="T29" fmla="*/ 0 h 428"/>
                      <a:gd name="T30" fmla="*/ 0 w 142"/>
                      <a:gd name="T31" fmla="*/ 0 h 428"/>
                      <a:gd name="T32" fmla="*/ 0 w 142"/>
                      <a:gd name="T33" fmla="*/ 0 h 428"/>
                      <a:gd name="T34" fmla="*/ 0 w 142"/>
                      <a:gd name="T35" fmla="*/ 0 h 428"/>
                      <a:gd name="T36" fmla="*/ 0 w 142"/>
                      <a:gd name="T37" fmla="*/ 0 h 428"/>
                      <a:gd name="T38" fmla="*/ 0 w 142"/>
                      <a:gd name="T39" fmla="*/ 0 h 428"/>
                      <a:gd name="T40" fmla="*/ 0 w 142"/>
                      <a:gd name="T41" fmla="*/ 0 h 428"/>
                      <a:gd name="T42" fmla="*/ 0 w 142"/>
                      <a:gd name="T43" fmla="*/ 0 h 428"/>
                      <a:gd name="T44" fmla="*/ 0 w 142"/>
                      <a:gd name="T45" fmla="*/ 0 h 428"/>
                      <a:gd name="T46" fmla="*/ 0 w 142"/>
                      <a:gd name="T47" fmla="*/ 0 h 428"/>
                      <a:gd name="T48" fmla="*/ 0 w 142"/>
                      <a:gd name="T49" fmla="*/ 0 h 428"/>
                      <a:gd name="T50" fmla="*/ 0 w 142"/>
                      <a:gd name="T51" fmla="*/ 0 h 428"/>
                      <a:gd name="T52" fmla="*/ 0 w 142"/>
                      <a:gd name="T53" fmla="*/ 0 h 428"/>
                      <a:gd name="T54" fmla="*/ 0 w 142"/>
                      <a:gd name="T55" fmla="*/ 0 h 428"/>
                      <a:gd name="T56" fmla="*/ 0 w 142"/>
                      <a:gd name="T57" fmla="*/ 0 h 428"/>
                      <a:gd name="T58" fmla="*/ 0 w 142"/>
                      <a:gd name="T59" fmla="*/ 0 h 428"/>
                      <a:gd name="T60" fmla="*/ 0 w 142"/>
                      <a:gd name="T61" fmla="*/ 0 h 428"/>
                      <a:gd name="T62" fmla="*/ 0 w 142"/>
                      <a:gd name="T63" fmla="*/ 0 h 428"/>
                      <a:gd name="T64" fmla="*/ 0 w 142"/>
                      <a:gd name="T65" fmla="*/ 0 h 428"/>
                      <a:gd name="T66" fmla="*/ 0 w 142"/>
                      <a:gd name="T67" fmla="*/ 0 h 428"/>
                      <a:gd name="T68" fmla="*/ 0 w 142"/>
                      <a:gd name="T69" fmla="*/ 0 h 428"/>
                      <a:gd name="T70" fmla="*/ 0 w 142"/>
                      <a:gd name="T71" fmla="*/ 0 h 428"/>
                      <a:gd name="T72" fmla="*/ 0 w 142"/>
                      <a:gd name="T73" fmla="*/ 0 h 4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2" h="428">
                        <a:moveTo>
                          <a:pt x="130" y="82"/>
                        </a:moveTo>
                        <a:lnTo>
                          <a:pt x="130" y="82"/>
                        </a:lnTo>
                        <a:lnTo>
                          <a:pt x="126" y="62"/>
                        </a:lnTo>
                        <a:lnTo>
                          <a:pt x="126" y="42"/>
                        </a:lnTo>
                        <a:lnTo>
                          <a:pt x="126" y="22"/>
                        </a:lnTo>
                        <a:lnTo>
                          <a:pt x="130" y="0"/>
                        </a:lnTo>
                        <a:lnTo>
                          <a:pt x="100" y="42"/>
                        </a:lnTo>
                        <a:lnTo>
                          <a:pt x="72" y="82"/>
                        </a:lnTo>
                        <a:lnTo>
                          <a:pt x="54" y="112"/>
                        </a:lnTo>
                        <a:lnTo>
                          <a:pt x="46" y="128"/>
                        </a:lnTo>
                        <a:lnTo>
                          <a:pt x="0" y="384"/>
                        </a:lnTo>
                        <a:lnTo>
                          <a:pt x="12" y="394"/>
                        </a:lnTo>
                        <a:lnTo>
                          <a:pt x="24" y="406"/>
                        </a:lnTo>
                        <a:lnTo>
                          <a:pt x="38" y="416"/>
                        </a:lnTo>
                        <a:lnTo>
                          <a:pt x="54" y="424"/>
                        </a:lnTo>
                        <a:lnTo>
                          <a:pt x="62" y="428"/>
                        </a:lnTo>
                        <a:lnTo>
                          <a:pt x="70" y="428"/>
                        </a:lnTo>
                        <a:lnTo>
                          <a:pt x="76" y="428"/>
                        </a:lnTo>
                        <a:lnTo>
                          <a:pt x="82" y="426"/>
                        </a:lnTo>
                        <a:lnTo>
                          <a:pt x="86" y="422"/>
                        </a:lnTo>
                        <a:lnTo>
                          <a:pt x="90" y="416"/>
                        </a:lnTo>
                        <a:lnTo>
                          <a:pt x="96" y="394"/>
                        </a:lnTo>
                        <a:lnTo>
                          <a:pt x="102" y="364"/>
                        </a:lnTo>
                        <a:lnTo>
                          <a:pt x="114" y="294"/>
                        </a:lnTo>
                        <a:lnTo>
                          <a:pt x="128" y="224"/>
                        </a:lnTo>
                        <a:lnTo>
                          <a:pt x="132" y="198"/>
                        </a:lnTo>
                        <a:lnTo>
                          <a:pt x="138" y="178"/>
                        </a:lnTo>
                        <a:lnTo>
                          <a:pt x="142" y="170"/>
                        </a:lnTo>
                        <a:lnTo>
                          <a:pt x="136" y="118"/>
                        </a:lnTo>
                        <a:lnTo>
                          <a:pt x="130" y="82"/>
                        </a:lnTo>
                        <a:close/>
                      </a:path>
                    </a:pathLst>
                  </a:custGeom>
                  <a:solidFill>
                    <a:srgbClr val="E3E34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0" name="Freeform 506"/>
                  <p:cNvSpPr>
                    <a:spLocks/>
                  </p:cNvSpPr>
                  <p:nvPr/>
                </p:nvSpPr>
                <p:spPr bwMode="auto">
                  <a:xfrm>
                    <a:off x="4687" y="3904"/>
                    <a:ext cx="40" cy="50"/>
                  </a:xfrm>
                  <a:custGeom>
                    <a:avLst/>
                    <a:gdLst>
                      <a:gd name="T0" fmla="*/ 0 w 90"/>
                      <a:gd name="T1" fmla="*/ 0 h 114"/>
                      <a:gd name="T2" fmla="*/ 0 w 90"/>
                      <a:gd name="T3" fmla="*/ 0 h 114"/>
                      <a:gd name="T4" fmla="*/ 0 w 90"/>
                      <a:gd name="T5" fmla="*/ 0 h 114"/>
                      <a:gd name="T6" fmla="*/ 0 w 90"/>
                      <a:gd name="T7" fmla="*/ 0 h 114"/>
                      <a:gd name="T8" fmla="*/ 0 w 90"/>
                      <a:gd name="T9" fmla="*/ 0 h 114"/>
                      <a:gd name="T10" fmla="*/ 0 w 90"/>
                      <a:gd name="T11" fmla="*/ 0 h 114"/>
                      <a:gd name="T12" fmla="*/ 0 w 90"/>
                      <a:gd name="T13" fmla="*/ 0 h 114"/>
                      <a:gd name="T14" fmla="*/ 0 w 90"/>
                      <a:gd name="T15" fmla="*/ 0 h 114"/>
                      <a:gd name="T16" fmla="*/ 0 w 90"/>
                      <a:gd name="T17" fmla="*/ 0 h 114"/>
                      <a:gd name="T18" fmla="*/ 0 w 90"/>
                      <a:gd name="T19" fmla="*/ 0 h 114"/>
                      <a:gd name="T20" fmla="*/ 0 w 90"/>
                      <a:gd name="T21" fmla="*/ 0 h 114"/>
                      <a:gd name="T22" fmla="*/ 0 w 90"/>
                      <a:gd name="T23" fmla="*/ 0 h 114"/>
                      <a:gd name="T24" fmla="*/ 0 w 90"/>
                      <a:gd name="T25" fmla="*/ 0 h 114"/>
                      <a:gd name="T26" fmla="*/ 0 w 90"/>
                      <a:gd name="T27" fmla="*/ 0 h 114"/>
                      <a:gd name="T28" fmla="*/ 0 w 90"/>
                      <a:gd name="T29" fmla="*/ 0 h 114"/>
                      <a:gd name="T30" fmla="*/ 0 w 90"/>
                      <a:gd name="T31" fmla="*/ 0 h 114"/>
                      <a:gd name="T32" fmla="*/ 0 w 90"/>
                      <a:gd name="T33" fmla="*/ 0 h 114"/>
                      <a:gd name="T34" fmla="*/ 0 w 90"/>
                      <a:gd name="T35" fmla="*/ 0 h 114"/>
                      <a:gd name="T36" fmla="*/ 0 w 90"/>
                      <a:gd name="T37" fmla="*/ 0 h 114"/>
                      <a:gd name="T38" fmla="*/ 0 w 90"/>
                      <a:gd name="T39" fmla="*/ 0 h 114"/>
                      <a:gd name="T40" fmla="*/ 0 w 90"/>
                      <a:gd name="T41" fmla="*/ 0 h 114"/>
                      <a:gd name="T42" fmla="*/ 0 w 90"/>
                      <a:gd name="T43" fmla="*/ 0 h 114"/>
                      <a:gd name="T44" fmla="*/ 0 w 90"/>
                      <a:gd name="T45" fmla="*/ 0 h 114"/>
                      <a:gd name="T46" fmla="*/ 0 w 90"/>
                      <a:gd name="T47" fmla="*/ 0 h 114"/>
                      <a:gd name="T48" fmla="*/ 0 w 90"/>
                      <a:gd name="T49" fmla="*/ 0 h 114"/>
                      <a:gd name="T50" fmla="*/ 0 w 90"/>
                      <a:gd name="T51" fmla="*/ 0 h 114"/>
                      <a:gd name="T52" fmla="*/ 0 w 90"/>
                      <a:gd name="T53" fmla="*/ 0 h 114"/>
                      <a:gd name="T54" fmla="*/ 0 w 90"/>
                      <a:gd name="T55" fmla="*/ 0 h 114"/>
                      <a:gd name="T56" fmla="*/ 0 w 90"/>
                      <a:gd name="T57" fmla="*/ 0 h 114"/>
                      <a:gd name="T58" fmla="*/ 0 w 90"/>
                      <a:gd name="T59" fmla="*/ 0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14">
                        <a:moveTo>
                          <a:pt x="20" y="0"/>
                        </a:moveTo>
                        <a:lnTo>
                          <a:pt x="20" y="0"/>
                        </a:lnTo>
                        <a:lnTo>
                          <a:pt x="10" y="16"/>
                        </a:lnTo>
                        <a:lnTo>
                          <a:pt x="4" y="24"/>
                        </a:lnTo>
                        <a:lnTo>
                          <a:pt x="2" y="34"/>
                        </a:lnTo>
                        <a:lnTo>
                          <a:pt x="0" y="44"/>
                        </a:lnTo>
                        <a:lnTo>
                          <a:pt x="0" y="52"/>
                        </a:lnTo>
                        <a:lnTo>
                          <a:pt x="4" y="62"/>
                        </a:lnTo>
                        <a:lnTo>
                          <a:pt x="8" y="70"/>
                        </a:lnTo>
                        <a:lnTo>
                          <a:pt x="22" y="84"/>
                        </a:lnTo>
                        <a:lnTo>
                          <a:pt x="36" y="96"/>
                        </a:lnTo>
                        <a:lnTo>
                          <a:pt x="48" y="104"/>
                        </a:lnTo>
                        <a:lnTo>
                          <a:pt x="62" y="110"/>
                        </a:lnTo>
                        <a:lnTo>
                          <a:pt x="72" y="114"/>
                        </a:lnTo>
                        <a:lnTo>
                          <a:pt x="82" y="114"/>
                        </a:lnTo>
                        <a:lnTo>
                          <a:pt x="86" y="112"/>
                        </a:lnTo>
                        <a:lnTo>
                          <a:pt x="88" y="108"/>
                        </a:lnTo>
                        <a:lnTo>
                          <a:pt x="90" y="104"/>
                        </a:lnTo>
                        <a:lnTo>
                          <a:pt x="90" y="98"/>
                        </a:lnTo>
                        <a:lnTo>
                          <a:pt x="90" y="72"/>
                        </a:lnTo>
                        <a:lnTo>
                          <a:pt x="88" y="42"/>
                        </a:lnTo>
                        <a:lnTo>
                          <a:pt x="78" y="40"/>
                        </a:lnTo>
                        <a:lnTo>
                          <a:pt x="68" y="36"/>
                        </a:lnTo>
                        <a:lnTo>
                          <a:pt x="48" y="24"/>
                        </a:lnTo>
                        <a:lnTo>
                          <a:pt x="32" y="10"/>
                        </a:lnTo>
                        <a:lnTo>
                          <a:pt x="20" y="0"/>
                        </a:lnTo>
                        <a:close/>
                      </a:path>
                    </a:pathLst>
                  </a:custGeom>
                  <a:solidFill>
                    <a:srgbClr val="CFA18A"/>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1" name="Freeform 507"/>
                  <p:cNvSpPr>
                    <a:spLocks/>
                  </p:cNvSpPr>
                  <p:nvPr/>
                </p:nvSpPr>
                <p:spPr bwMode="auto">
                  <a:xfrm>
                    <a:off x="4839" y="3971"/>
                    <a:ext cx="12" cy="72"/>
                  </a:xfrm>
                  <a:custGeom>
                    <a:avLst/>
                    <a:gdLst>
                      <a:gd name="T0" fmla="*/ 0 w 26"/>
                      <a:gd name="T1" fmla="*/ 0 h 162"/>
                      <a:gd name="T2" fmla="*/ 0 w 26"/>
                      <a:gd name="T3" fmla="*/ 0 h 162"/>
                      <a:gd name="T4" fmla="*/ 0 w 26"/>
                      <a:gd name="T5" fmla="*/ 0 h 162"/>
                      <a:gd name="T6" fmla="*/ 0 60000 65536"/>
                      <a:gd name="T7" fmla="*/ 0 60000 65536"/>
                      <a:gd name="T8" fmla="*/ 0 60000 65536"/>
                    </a:gdLst>
                    <a:ahLst/>
                    <a:cxnLst>
                      <a:cxn ang="T6">
                        <a:pos x="T0" y="T1"/>
                      </a:cxn>
                      <a:cxn ang="T7">
                        <a:pos x="T2" y="T3"/>
                      </a:cxn>
                      <a:cxn ang="T8">
                        <a:pos x="T4" y="T5"/>
                      </a:cxn>
                    </a:cxnLst>
                    <a:rect l="0" t="0" r="r" b="b"/>
                    <a:pathLst>
                      <a:path w="26" h="162">
                        <a:moveTo>
                          <a:pt x="26" y="0"/>
                        </a:moveTo>
                        <a:lnTo>
                          <a:pt x="0" y="162"/>
                        </a:lnTo>
                        <a:lnTo>
                          <a:pt x="26" y="0"/>
                        </a:lnTo>
                        <a:close/>
                      </a:path>
                    </a:pathLst>
                  </a:custGeom>
                  <a:solidFill>
                    <a:srgbClr val="4161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12" name="Line 508"/>
                  <p:cNvSpPr>
                    <a:spLocks noChangeShapeType="1"/>
                  </p:cNvSpPr>
                  <p:nvPr/>
                </p:nvSpPr>
                <p:spPr bwMode="auto">
                  <a:xfrm flipH="1">
                    <a:off x="4839" y="3971"/>
                    <a:ext cx="12" cy="7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607" name="グループ化 606"/>
              <p:cNvGrpSpPr/>
              <p:nvPr/>
            </p:nvGrpSpPr>
            <p:grpSpPr>
              <a:xfrm>
                <a:off x="2533009" y="3912782"/>
                <a:ext cx="1882823" cy="1166613"/>
                <a:chOff x="2695404" y="4106840"/>
                <a:chExt cx="2285246" cy="1415957"/>
              </a:xfrm>
            </p:grpSpPr>
            <p:sp>
              <p:nvSpPr>
                <p:cNvPr id="700" name="正方形/長方形 699"/>
                <p:cNvSpPr/>
                <p:nvPr/>
              </p:nvSpPr>
              <p:spPr bwMode="auto">
                <a:xfrm>
                  <a:off x="2695404" y="4106840"/>
                  <a:ext cx="2285246" cy="1415957"/>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01" name="フリーフォーム 700"/>
                <p:cNvSpPr/>
                <p:nvPr/>
              </p:nvSpPr>
              <p:spPr bwMode="auto">
                <a:xfrm>
                  <a:off x="2802946" y="4517705"/>
                  <a:ext cx="2088088" cy="99613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702" name="Group 79"/>
                <p:cNvGrpSpPr>
                  <a:grpSpLocks/>
                </p:cNvGrpSpPr>
                <p:nvPr/>
              </p:nvGrpSpPr>
              <p:grpSpPr bwMode="auto">
                <a:xfrm>
                  <a:off x="3302138" y="4256598"/>
                  <a:ext cx="1208854" cy="445059"/>
                  <a:chOff x="3878" y="572"/>
                  <a:chExt cx="1035" cy="308"/>
                </a:xfrm>
              </p:grpSpPr>
              <p:sp>
                <p:nvSpPr>
                  <p:cNvPr id="724" name="Freeform 80"/>
                  <p:cNvSpPr>
                    <a:spLocks/>
                  </p:cNvSpPr>
                  <p:nvPr/>
                </p:nvSpPr>
                <p:spPr bwMode="auto">
                  <a:xfrm>
                    <a:off x="4912" y="712"/>
                    <a:ext cx="1" cy="24"/>
                  </a:xfrm>
                  <a:custGeom>
                    <a:avLst/>
                    <a:gdLst>
                      <a:gd name="T0" fmla="*/ 0 w 1"/>
                      <a:gd name="T1" fmla="*/ 0 h 24"/>
                      <a:gd name="T2" fmla="*/ 0 w 1"/>
                      <a:gd name="T3" fmla="*/ 24 h 24"/>
                      <a:gd name="T4" fmla="*/ 0 w 1"/>
                      <a:gd name="T5" fmla="*/ 0 h 24"/>
                      <a:gd name="T6" fmla="*/ 0 60000 65536"/>
                      <a:gd name="T7" fmla="*/ 0 60000 65536"/>
                      <a:gd name="T8" fmla="*/ 0 60000 65536"/>
                    </a:gdLst>
                    <a:ahLst/>
                    <a:cxnLst>
                      <a:cxn ang="T6">
                        <a:pos x="T0" y="T1"/>
                      </a:cxn>
                      <a:cxn ang="T7">
                        <a:pos x="T2" y="T3"/>
                      </a:cxn>
                      <a:cxn ang="T8">
                        <a:pos x="T4" y="T5"/>
                      </a:cxn>
                    </a:cxnLst>
                    <a:rect l="0" t="0" r="r" b="b"/>
                    <a:pathLst>
                      <a:path w="1" h="24">
                        <a:moveTo>
                          <a:pt x="0" y="0"/>
                        </a:moveTo>
                        <a:lnTo>
                          <a:pt x="0"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5" name="AutoShape 81"/>
                  <p:cNvSpPr>
                    <a:spLocks noChangeAspect="1" noChangeArrowheads="1" noTextEdit="1"/>
                  </p:cNvSpPr>
                  <p:nvPr/>
                </p:nvSpPr>
                <p:spPr bwMode="auto">
                  <a:xfrm>
                    <a:off x="3878" y="572"/>
                    <a:ext cx="68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6" name="Freeform 82"/>
                  <p:cNvSpPr>
                    <a:spLocks/>
                  </p:cNvSpPr>
                  <p:nvPr/>
                </p:nvSpPr>
                <p:spPr bwMode="auto">
                  <a:xfrm>
                    <a:off x="3994" y="576"/>
                    <a:ext cx="560" cy="92"/>
                  </a:xfrm>
                  <a:custGeom>
                    <a:avLst/>
                    <a:gdLst>
                      <a:gd name="T0" fmla="*/ 560 w 560"/>
                      <a:gd name="T1" fmla="*/ 46 h 92"/>
                      <a:gd name="T2" fmla="*/ 560 w 560"/>
                      <a:gd name="T3" fmla="*/ 46 h 92"/>
                      <a:gd name="T4" fmla="*/ 558 w 560"/>
                      <a:gd name="T5" fmla="*/ 50 h 92"/>
                      <a:gd name="T6" fmla="*/ 554 w 560"/>
                      <a:gd name="T7" fmla="*/ 54 h 92"/>
                      <a:gd name="T8" fmla="*/ 546 w 560"/>
                      <a:gd name="T9" fmla="*/ 58 h 92"/>
                      <a:gd name="T10" fmla="*/ 538 w 560"/>
                      <a:gd name="T11" fmla="*/ 62 h 92"/>
                      <a:gd name="T12" fmla="*/ 512 w 560"/>
                      <a:gd name="T13" fmla="*/ 70 h 92"/>
                      <a:gd name="T14" fmla="*/ 478 w 560"/>
                      <a:gd name="T15" fmla="*/ 78 h 92"/>
                      <a:gd name="T16" fmla="*/ 436 w 560"/>
                      <a:gd name="T17" fmla="*/ 84 h 92"/>
                      <a:gd name="T18" fmla="*/ 388 w 560"/>
                      <a:gd name="T19" fmla="*/ 88 h 92"/>
                      <a:gd name="T20" fmla="*/ 336 w 560"/>
                      <a:gd name="T21" fmla="*/ 90 h 92"/>
                      <a:gd name="T22" fmla="*/ 280 w 560"/>
                      <a:gd name="T23" fmla="*/ 92 h 92"/>
                      <a:gd name="T24" fmla="*/ 280 w 560"/>
                      <a:gd name="T25" fmla="*/ 92 h 92"/>
                      <a:gd name="T26" fmla="*/ 224 w 560"/>
                      <a:gd name="T27" fmla="*/ 90 h 92"/>
                      <a:gd name="T28" fmla="*/ 172 w 560"/>
                      <a:gd name="T29" fmla="*/ 88 h 92"/>
                      <a:gd name="T30" fmla="*/ 124 w 560"/>
                      <a:gd name="T31" fmla="*/ 84 h 92"/>
                      <a:gd name="T32" fmla="*/ 82 w 560"/>
                      <a:gd name="T33" fmla="*/ 78 h 92"/>
                      <a:gd name="T34" fmla="*/ 48 w 560"/>
                      <a:gd name="T35" fmla="*/ 70 h 92"/>
                      <a:gd name="T36" fmla="*/ 22 w 560"/>
                      <a:gd name="T37" fmla="*/ 62 h 92"/>
                      <a:gd name="T38" fmla="*/ 14 w 560"/>
                      <a:gd name="T39" fmla="*/ 58 h 92"/>
                      <a:gd name="T40" fmla="*/ 6 w 560"/>
                      <a:gd name="T41" fmla="*/ 54 h 92"/>
                      <a:gd name="T42" fmla="*/ 2 w 560"/>
                      <a:gd name="T43" fmla="*/ 50 h 92"/>
                      <a:gd name="T44" fmla="*/ 0 w 560"/>
                      <a:gd name="T45" fmla="*/ 46 h 92"/>
                      <a:gd name="T46" fmla="*/ 0 w 560"/>
                      <a:gd name="T47" fmla="*/ 46 h 92"/>
                      <a:gd name="T48" fmla="*/ 2 w 560"/>
                      <a:gd name="T49" fmla="*/ 40 h 92"/>
                      <a:gd name="T50" fmla="*/ 6 w 560"/>
                      <a:gd name="T51" fmla="*/ 36 h 92"/>
                      <a:gd name="T52" fmla="*/ 14 w 560"/>
                      <a:gd name="T53" fmla="*/ 32 h 92"/>
                      <a:gd name="T54" fmla="*/ 22 w 560"/>
                      <a:gd name="T55" fmla="*/ 28 h 92"/>
                      <a:gd name="T56" fmla="*/ 48 w 560"/>
                      <a:gd name="T57" fmla="*/ 20 h 92"/>
                      <a:gd name="T58" fmla="*/ 82 w 560"/>
                      <a:gd name="T59" fmla="*/ 12 h 92"/>
                      <a:gd name="T60" fmla="*/ 124 w 560"/>
                      <a:gd name="T61" fmla="*/ 6 h 92"/>
                      <a:gd name="T62" fmla="*/ 172 w 560"/>
                      <a:gd name="T63" fmla="*/ 2 h 92"/>
                      <a:gd name="T64" fmla="*/ 224 w 560"/>
                      <a:gd name="T65" fmla="*/ 0 h 92"/>
                      <a:gd name="T66" fmla="*/ 280 w 560"/>
                      <a:gd name="T67" fmla="*/ 0 h 92"/>
                      <a:gd name="T68" fmla="*/ 280 w 560"/>
                      <a:gd name="T69" fmla="*/ 0 h 92"/>
                      <a:gd name="T70" fmla="*/ 336 w 560"/>
                      <a:gd name="T71" fmla="*/ 0 h 92"/>
                      <a:gd name="T72" fmla="*/ 388 w 560"/>
                      <a:gd name="T73" fmla="*/ 2 h 92"/>
                      <a:gd name="T74" fmla="*/ 436 w 560"/>
                      <a:gd name="T75" fmla="*/ 6 h 92"/>
                      <a:gd name="T76" fmla="*/ 478 w 560"/>
                      <a:gd name="T77" fmla="*/ 12 h 92"/>
                      <a:gd name="T78" fmla="*/ 512 w 560"/>
                      <a:gd name="T79" fmla="*/ 20 h 92"/>
                      <a:gd name="T80" fmla="*/ 538 w 560"/>
                      <a:gd name="T81" fmla="*/ 28 h 92"/>
                      <a:gd name="T82" fmla="*/ 546 w 560"/>
                      <a:gd name="T83" fmla="*/ 32 h 92"/>
                      <a:gd name="T84" fmla="*/ 554 w 560"/>
                      <a:gd name="T85" fmla="*/ 36 h 92"/>
                      <a:gd name="T86" fmla="*/ 558 w 560"/>
                      <a:gd name="T87" fmla="*/ 40 h 92"/>
                      <a:gd name="T88" fmla="*/ 560 w 560"/>
                      <a:gd name="T89" fmla="*/ 46 h 92"/>
                      <a:gd name="T90" fmla="*/ 560 w 560"/>
                      <a:gd name="T91" fmla="*/ 46 h 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0" h="92">
                        <a:moveTo>
                          <a:pt x="560" y="46"/>
                        </a:moveTo>
                        <a:lnTo>
                          <a:pt x="560" y="46"/>
                        </a:lnTo>
                        <a:lnTo>
                          <a:pt x="558" y="50"/>
                        </a:lnTo>
                        <a:lnTo>
                          <a:pt x="554" y="54"/>
                        </a:lnTo>
                        <a:lnTo>
                          <a:pt x="546" y="58"/>
                        </a:lnTo>
                        <a:lnTo>
                          <a:pt x="538" y="62"/>
                        </a:lnTo>
                        <a:lnTo>
                          <a:pt x="512" y="70"/>
                        </a:lnTo>
                        <a:lnTo>
                          <a:pt x="478" y="78"/>
                        </a:lnTo>
                        <a:lnTo>
                          <a:pt x="436" y="84"/>
                        </a:lnTo>
                        <a:lnTo>
                          <a:pt x="388" y="88"/>
                        </a:lnTo>
                        <a:lnTo>
                          <a:pt x="336" y="90"/>
                        </a:lnTo>
                        <a:lnTo>
                          <a:pt x="280" y="92"/>
                        </a:lnTo>
                        <a:lnTo>
                          <a:pt x="224" y="90"/>
                        </a:lnTo>
                        <a:lnTo>
                          <a:pt x="172" y="88"/>
                        </a:lnTo>
                        <a:lnTo>
                          <a:pt x="124" y="84"/>
                        </a:lnTo>
                        <a:lnTo>
                          <a:pt x="82" y="78"/>
                        </a:lnTo>
                        <a:lnTo>
                          <a:pt x="48" y="70"/>
                        </a:lnTo>
                        <a:lnTo>
                          <a:pt x="22" y="62"/>
                        </a:lnTo>
                        <a:lnTo>
                          <a:pt x="14" y="58"/>
                        </a:lnTo>
                        <a:lnTo>
                          <a:pt x="6" y="54"/>
                        </a:lnTo>
                        <a:lnTo>
                          <a:pt x="2" y="50"/>
                        </a:lnTo>
                        <a:lnTo>
                          <a:pt x="0" y="46"/>
                        </a:lnTo>
                        <a:lnTo>
                          <a:pt x="2" y="40"/>
                        </a:lnTo>
                        <a:lnTo>
                          <a:pt x="6" y="36"/>
                        </a:lnTo>
                        <a:lnTo>
                          <a:pt x="14" y="32"/>
                        </a:lnTo>
                        <a:lnTo>
                          <a:pt x="22" y="28"/>
                        </a:lnTo>
                        <a:lnTo>
                          <a:pt x="48" y="20"/>
                        </a:lnTo>
                        <a:lnTo>
                          <a:pt x="82" y="12"/>
                        </a:lnTo>
                        <a:lnTo>
                          <a:pt x="124" y="6"/>
                        </a:lnTo>
                        <a:lnTo>
                          <a:pt x="172" y="2"/>
                        </a:lnTo>
                        <a:lnTo>
                          <a:pt x="224" y="0"/>
                        </a:lnTo>
                        <a:lnTo>
                          <a:pt x="280" y="0"/>
                        </a:lnTo>
                        <a:lnTo>
                          <a:pt x="336" y="0"/>
                        </a:lnTo>
                        <a:lnTo>
                          <a:pt x="388" y="2"/>
                        </a:lnTo>
                        <a:lnTo>
                          <a:pt x="436" y="6"/>
                        </a:lnTo>
                        <a:lnTo>
                          <a:pt x="478" y="12"/>
                        </a:lnTo>
                        <a:lnTo>
                          <a:pt x="512" y="20"/>
                        </a:lnTo>
                        <a:lnTo>
                          <a:pt x="538" y="28"/>
                        </a:lnTo>
                        <a:lnTo>
                          <a:pt x="546" y="32"/>
                        </a:lnTo>
                        <a:lnTo>
                          <a:pt x="554" y="36"/>
                        </a:lnTo>
                        <a:lnTo>
                          <a:pt x="558" y="40"/>
                        </a:lnTo>
                        <a:lnTo>
                          <a:pt x="560" y="46"/>
                        </a:lnTo>
                        <a:close/>
                      </a:path>
                    </a:pathLst>
                  </a:custGeom>
                  <a:solidFill>
                    <a:srgbClr val="6EA4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7" name="Freeform 83"/>
                  <p:cNvSpPr>
                    <a:spLocks/>
                  </p:cNvSpPr>
                  <p:nvPr/>
                </p:nvSpPr>
                <p:spPr bwMode="auto">
                  <a:xfrm>
                    <a:off x="4004" y="576"/>
                    <a:ext cx="540" cy="90"/>
                  </a:xfrm>
                  <a:custGeom>
                    <a:avLst/>
                    <a:gdLst>
                      <a:gd name="T0" fmla="*/ 540 w 540"/>
                      <a:gd name="T1" fmla="*/ 46 h 90"/>
                      <a:gd name="T2" fmla="*/ 540 w 540"/>
                      <a:gd name="T3" fmla="*/ 46 h 90"/>
                      <a:gd name="T4" fmla="*/ 538 w 540"/>
                      <a:gd name="T5" fmla="*/ 50 h 90"/>
                      <a:gd name="T6" fmla="*/ 534 w 540"/>
                      <a:gd name="T7" fmla="*/ 54 h 90"/>
                      <a:gd name="T8" fmla="*/ 528 w 540"/>
                      <a:gd name="T9" fmla="*/ 58 h 90"/>
                      <a:gd name="T10" fmla="*/ 518 w 540"/>
                      <a:gd name="T11" fmla="*/ 62 h 90"/>
                      <a:gd name="T12" fmla="*/ 494 w 540"/>
                      <a:gd name="T13" fmla="*/ 70 h 90"/>
                      <a:gd name="T14" fmla="*/ 460 w 540"/>
                      <a:gd name="T15" fmla="*/ 76 h 90"/>
                      <a:gd name="T16" fmla="*/ 420 w 540"/>
                      <a:gd name="T17" fmla="*/ 82 h 90"/>
                      <a:gd name="T18" fmla="*/ 376 w 540"/>
                      <a:gd name="T19" fmla="*/ 86 h 90"/>
                      <a:gd name="T20" fmla="*/ 324 w 540"/>
                      <a:gd name="T21" fmla="*/ 88 h 90"/>
                      <a:gd name="T22" fmla="*/ 270 w 540"/>
                      <a:gd name="T23" fmla="*/ 90 h 90"/>
                      <a:gd name="T24" fmla="*/ 270 w 540"/>
                      <a:gd name="T25" fmla="*/ 90 h 90"/>
                      <a:gd name="T26" fmla="*/ 216 w 540"/>
                      <a:gd name="T27" fmla="*/ 88 h 90"/>
                      <a:gd name="T28" fmla="*/ 166 w 540"/>
                      <a:gd name="T29" fmla="*/ 86 h 90"/>
                      <a:gd name="T30" fmla="*/ 120 w 540"/>
                      <a:gd name="T31" fmla="*/ 82 h 90"/>
                      <a:gd name="T32" fmla="*/ 80 w 540"/>
                      <a:gd name="T33" fmla="*/ 76 h 90"/>
                      <a:gd name="T34" fmla="*/ 46 w 540"/>
                      <a:gd name="T35" fmla="*/ 70 h 90"/>
                      <a:gd name="T36" fmla="*/ 22 w 540"/>
                      <a:gd name="T37" fmla="*/ 62 h 90"/>
                      <a:gd name="T38" fmla="*/ 14 w 540"/>
                      <a:gd name="T39" fmla="*/ 58 h 90"/>
                      <a:gd name="T40" fmla="*/ 6 w 540"/>
                      <a:gd name="T41" fmla="*/ 54 h 90"/>
                      <a:gd name="T42" fmla="*/ 2 w 540"/>
                      <a:gd name="T43" fmla="*/ 50 h 90"/>
                      <a:gd name="T44" fmla="*/ 0 w 540"/>
                      <a:gd name="T45" fmla="*/ 46 h 90"/>
                      <a:gd name="T46" fmla="*/ 0 w 540"/>
                      <a:gd name="T47" fmla="*/ 46 h 90"/>
                      <a:gd name="T48" fmla="*/ 2 w 540"/>
                      <a:gd name="T49" fmla="*/ 40 h 90"/>
                      <a:gd name="T50" fmla="*/ 6 w 540"/>
                      <a:gd name="T51" fmla="*/ 36 h 90"/>
                      <a:gd name="T52" fmla="*/ 14 w 540"/>
                      <a:gd name="T53" fmla="*/ 32 h 90"/>
                      <a:gd name="T54" fmla="*/ 22 w 540"/>
                      <a:gd name="T55" fmla="*/ 28 h 90"/>
                      <a:gd name="T56" fmla="*/ 46 w 540"/>
                      <a:gd name="T57" fmla="*/ 20 h 90"/>
                      <a:gd name="T58" fmla="*/ 80 w 540"/>
                      <a:gd name="T59" fmla="*/ 14 h 90"/>
                      <a:gd name="T60" fmla="*/ 120 w 540"/>
                      <a:gd name="T61" fmla="*/ 8 h 90"/>
                      <a:gd name="T62" fmla="*/ 166 w 540"/>
                      <a:gd name="T63" fmla="*/ 4 h 90"/>
                      <a:gd name="T64" fmla="*/ 216 w 540"/>
                      <a:gd name="T65" fmla="*/ 2 h 90"/>
                      <a:gd name="T66" fmla="*/ 270 w 540"/>
                      <a:gd name="T67" fmla="*/ 0 h 90"/>
                      <a:gd name="T68" fmla="*/ 270 w 540"/>
                      <a:gd name="T69" fmla="*/ 0 h 90"/>
                      <a:gd name="T70" fmla="*/ 324 w 540"/>
                      <a:gd name="T71" fmla="*/ 2 h 90"/>
                      <a:gd name="T72" fmla="*/ 376 w 540"/>
                      <a:gd name="T73" fmla="*/ 4 h 90"/>
                      <a:gd name="T74" fmla="*/ 420 w 540"/>
                      <a:gd name="T75" fmla="*/ 8 h 90"/>
                      <a:gd name="T76" fmla="*/ 460 w 540"/>
                      <a:gd name="T77" fmla="*/ 14 h 90"/>
                      <a:gd name="T78" fmla="*/ 494 w 540"/>
                      <a:gd name="T79" fmla="*/ 20 h 90"/>
                      <a:gd name="T80" fmla="*/ 518 w 540"/>
                      <a:gd name="T81" fmla="*/ 28 h 90"/>
                      <a:gd name="T82" fmla="*/ 528 w 540"/>
                      <a:gd name="T83" fmla="*/ 32 h 90"/>
                      <a:gd name="T84" fmla="*/ 534 w 540"/>
                      <a:gd name="T85" fmla="*/ 36 h 90"/>
                      <a:gd name="T86" fmla="*/ 538 w 540"/>
                      <a:gd name="T87" fmla="*/ 40 h 90"/>
                      <a:gd name="T88" fmla="*/ 540 w 540"/>
                      <a:gd name="T89" fmla="*/ 46 h 90"/>
                      <a:gd name="T90" fmla="*/ 540 w 540"/>
                      <a:gd name="T91" fmla="*/ 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40" h="90">
                        <a:moveTo>
                          <a:pt x="540" y="46"/>
                        </a:moveTo>
                        <a:lnTo>
                          <a:pt x="540" y="46"/>
                        </a:lnTo>
                        <a:lnTo>
                          <a:pt x="538" y="50"/>
                        </a:lnTo>
                        <a:lnTo>
                          <a:pt x="534" y="54"/>
                        </a:lnTo>
                        <a:lnTo>
                          <a:pt x="528" y="58"/>
                        </a:lnTo>
                        <a:lnTo>
                          <a:pt x="518" y="62"/>
                        </a:lnTo>
                        <a:lnTo>
                          <a:pt x="494" y="70"/>
                        </a:lnTo>
                        <a:lnTo>
                          <a:pt x="460" y="76"/>
                        </a:lnTo>
                        <a:lnTo>
                          <a:pt x="420" y="82"/>
                        </a:lnTo>
                        <a:lnTo>
                          <a:pt x="376" y="86"/>
                        </a:lnTo>
                        <a:lnTo>
                          <a:pt x="324" y="88"/>
                        </a:lnTo>
                        <a:lnTo>
                          <a:pt x="270" y="90"/>
                        </a:lnTo>
                        <a:lnTo>
                          <a:pt x="216" y="88"/>
                        </a:lnTo>
                        <a:lnTo>
                          <a:pt x="166" y="86"/>
                        </a:lnTo>
                        <a:lnTo>
                          <a:pt x="120" y="82"/>
                        </a:lnTo>
                        <a:lnTo>
                          <a:pt x="80" y="76"/>
                        </a:lnTo>
                        <a:lnTo>
                          <a:pt x="46" y="70"/>
                        </a:lnTo>
                        <a:lnTo>
                          <a:pt x="22" y="62"/>
                        </a:lnTo>
                        <a:lnTo>
                          <a:pt x="14" y="58"/>
                        </a:lnTo>
                        <a:lnTo>
                          <a:pt x="6" y="54"/>
                        </a:lnTo>
                        <a:lnTo>
                          <a:pt x="2" y="50"/>
                        </a:lnTo>
                        <a:lnTo>
                          <a:pt x="0" y="46"/>
                        </a:lnTo>
                        <a:lnTo>
                          <a:pt x="2" y="40"/>
                        </a:lnTo>
                        <a:lnTo>
                          <a:pt x="6" y="36"/>
                        </a:lnTo>
                        <a:lnTo>
                          <a:pt x="14" y="32"/>
                        </a:lnTo>
                        <a:lnTo>
                          <a:pt x="22" y="28"/>
                        </a:lnTo>
                        <a:lnTo>
                          <a:pt x="46" y="20"/>
                        </a:lnTo>
                        <a:lnTo>
                          <a:pt x="80" y="14"/>
                        </a:lnTo>
                        <a:lnTo>
                          <a:pt x="120" y="8"/>
                        </a:lnTo>
                        <a:lnTo>
                          <a:pt x="166" y="4"/>
                        </a:lnTo>
                        <a:lnTo>
                          <a:pt x="216" y="2"/>
                        </a:lnTo>
                        <a:lnTo>
                          <a:pt x="270" y="0"/>
                        </a:lnTo>
                        <a:lnTo>
                          <a:pt x="324" y="2"/>
                        </a:lnTo>
                        <a:lnTo>
                          <a:pt x="376" y="4"/>
                        </a:lnTo>
                        <a:lnTo>
                          <a:pt x="420" y="8"/>
                        </a:lnTo>
                        <a:lnTo>
                          <a:pt x="460" y="14"/>
                        </a:lnTo>
                        <a:lnTo>
                          <a:pt x="494" y="20"/>
                        </a:lnTo>
                        <a:lnTo>
                          <a:pt x="518" y="28"/>
                        </a:lnTo>
                        <a:lnTo>
                          <a:pt x="528" y="32"/>
                        </a:lnTo>
                        <a:lnTo>
                          <a:pt x="534" y="36"/>
                        </a:lnTo>
                        <a:lnTo>
                          <a:pt x="538" y="40"/>
                        </a:lnTo>
                        <a:lnTo>
                          <a:pt x="540" y="46"/>
                        </a:lnTo>
                        <a:close/>
                      </a:path>
                    </a:pathLst>
                  </a:custGeom>
                  <a:solidFill>
                    <a:srgbClr val="72A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8" name="Freeform 84"/>
                  <p:cNvSpPr>
                    <a:spLocks/>
                  </p:cNvSpPr>
                  <p:nvPr/>
                </p:nvSpPr>
                <p:spPr bwMode="auto">
                  <a:xfrm>
                    <a:off x="4014" y="578"/>
                    <a:ext cx="520" cy="86"/>
                  </a:xfrm>
                  <a:custGeom>
                    <a:avLst/>
                    <a:gdLst>
                      <a:gd name="T0" fmla="*/ 520 w 520"/>
                      <a:gd name="T1" fmla="*/ 44 h 86"/>
                      <a:gd name="T2" fmla="*/ 520 w 520"/>
                      <a:gd name="T3" fmla="*/ 44 h 86"/>
                      <a:gd name="T4" fmla="*/ 518 w 520"/>
                      <a:gd name="T5" fmla="*/ 48 h 86"/>
                      <a:gd name="T6" fmla="*/ 514 w 520"/>
                      <a:gd name="T7" fmla="*/ 52 h 86"/>
                      <a:gd name="T8" fmla="*/ 508 w 520"/>
                      <a:gd name="T9" fmla="*/ 56 h 86"/>
                      <a:gd name="T10" fmla="*/ 500 w 520"/>
                      <a:gd name="T11" fmla="*/ 60 h 86"/>
                      <a:gd name="T12" fmla="*/ 476 w 520"/>
                      <a:gd name="T13" fmla="*/ 66 h 86"/>
                      <a:gd name="T14" fmla="*/ 444 w 520"/>
                      <a:gd name="T15" fmla="*/ 74 h 86"/>
                      <a:gd name="T16" fmla="*/ 406 w 520"/>
                      <a:gd name="T17" fmla="*/ 78 h 86"/>
                      <a:gd name="T18" fmla="*/ 362 w 520"/>
                      <a:gd name="T19" fmla="*/ 82 h 86"/>
                      <a:gd name="T20" fmla="*/ 312 w 520"/>
                      <a:gd name="T21" fmla="*/ 84 h 86"/>
                      <a:gd name="T22" fmla="*/ 260 w 520"/>
                      <a:gd name="T23" fmla="*/ 86 h 86"/>
                      <a:gd name="T24" fmla="*/ 260 w 520"/>
                      <a:gd name="T25" fmla="*/ 86 h 86"/>
                      <a:gd name="T26" fmla="*/ 208 w 520"/>
                      <a:gd name="T27" fmla="*/ 84 h 86"/>
                      <a:gd name="T28" fmla="*/ 160 w 520"/>
                      <a:gd name="T29" fmla="*/ 82 h 86"/>
                      <a:gd name="T30" fmla="*/ 116 w 520"/>
                      <a:gd name="T31" fmla="*/ 78 h 86"/>
                      <a:gd name="T32" fmla="*/ 76 w 520"/>
                      <a:gd name="T33" fmla="*/ 74 h 86"/>
                      <a:gd name="T34" fmla="*/ 46 w 520"/>
                      <a:gd name="T35" fmla="*/ 66 h 86"/>
                      <a:gd name="T36" fmla="*/ 22 w 520"/>
                      <a:gd name="T37" fmla="*/ 60 h 86"/>
                      <a:gd name="T38" fmla="*/ 12 w 520"/>
                      <a:gd name="T39" fmla="*/ 56 h 86"/>
                      <a:gd name="T40" fmla="*/ 6 w 520"/>
                      <a:gd name="T41" fmla="*/ 52 h 86"/>
                      <a:gd name="T42" fmla="*/ 2 w 520"/>
                      <a:gd name="T43" fmla="*/ 48 h 86"/>
                      <a:gd name="T44" fmla="*/ 0 w 520"/>
                      <a:gd name="T45" fmla="*/ 44 h 86"/>
                      <a:gd name="T46" fmla="*/ 0 w 520"/>
                      <a:gd name="T47" fmla="*/ 44 h 86"/>
                      <a:gd name="T48" fmla="*/ 2 w 520"/>
                      <a:gd name="T49" fmla="*/ 38 h 86"/>
                      <a:gd name="T50" fmla="*/ 6 w 520"/>
                      <a:gd name="T51" fmla="*/ 34 h 86"/>
                      <a:gd name="T52" fmla="*/ 12 w 520"/>
                      <a:gd name="T53" fmla="*/ 30 h 86"/>
                      <a:gd name="T54" fmla="*/ 22 w 520"/>
                      <a:gd name="T55" fmla="*/ 26 h 86"/>
                      <a:gd name="T56" fmla="*/ 46 w 520"/>
                      <a:gd name="T57" fmla="*/ 20 h 86"/>
                      <a:gd name="T58" fmla="*/ 76 w 520"/>
                      <a:gd name="T59" fmla="*/ 12 h 86"/>
                      <a:gd name="T60" fmla="*/ 116 w 520"/>
                      <a:gd name="T61" fmla="*/ 8 h 86"/>
                      <a:gd name="T62" fmla="*/ 160 w 520"/>
                      <a:gd name="T63" fmla="*/ 4 h 86"/>
                      <a:gd name="T64" fmla="*/ 208 w 520"/>
                      <a:gd name="T65" fmla="*/ 2 h 86"/>
                      <a:gd name="T66" fmla="*/ 260 w 520"/>
                      <a:gd name="T67" fmla="*/ 0 h 86"/>
                      <a:gd name="T68" fmla="*/ 260 w 520"/>
                      <a:gd name="T69" fmla="*/ 0 h 86"/>
                      <a:gd name="T70" fmla="*/ 312 w 520"/>
                      <a:gd name="T71" fmla="*/ 2 h 86"/>
                      <a:gd name="T72" fmla="*/ 362 w 520"/>
                      <a:gd name="T73" fmla="*/ 4 h 86"/>
                      <a:gd name="T74" fmla="*/ 406 w 520"/>
                      <a:gd name="T75" fmla="*/ 8 h 86"/>
                      <a:gd name="T76" fmla="*/ 444 w 520"/>
                      <a:gd name="T77" fmla="*/ 12 h 86"/>
                      <a:gd name="T78" fmla="*/ 476 w 520"/>
                      <a:gd name="T79" fmla="*/ 20 h 86"/>
                      <a:gd name="T80" fmla="*/ 500 w 520"/>
                      <a:gd name="T81" fmla="*/ 26 h 86"/>
                      <a:gd name="T82" fmla="*/ 508 w 520"/>
                      <a:gd name="T83" fmla="*/ 30 h 86"/>
                      <a:gd name="T84" fmla="*/ 514 w 520"/>
                      <a:gd name="T85" fmla="*/ 34 h 86"/>
                      <a:gd name="T86" fmla="*/ 518 w 520"/>
                      <a:gd name="T87" fmla="*/ 38 h 86"/>
                      <a:gd name="T88" fmla="*/ 520 w 520"/>
                      <a:gd name="T89" fmla="*/ 44 h 86"/>
                      <a:gd name="T90" fmla="*/ 520 w 520"/>
                      <a:gd name="T91" fmla="*/ 44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20" h="86">
                        <a:moveTo>
                          <a:pt x="520" y="44"/>
                        </a:moveTo>
                        <a:lnTo>
                          <a:pt x="520" y="44"/>
                        </a:lnTo>
                        <a:lnTo>
                          <a:pt x="518" y="48"/>
                        </a:lnTo>
                        <a:lnTo>
                          <a:pt x="514" y="52"/>
                        </a:lnTo>
                        <a:lnTo>
                          <a:pt x="508" y="56"/>
                        </a:lnTo>
                        <a:lnTo>
                          <a:pt x="500" y="60"/>
                        </a:lnTo>
                        <a:lnTo>
                          <a:pt x="476" y="66"/>
                        </a:lnTo>
                        <a:lnTo>
                          <a:pt x="444" y="74"/>
                        </a:lnTo>
                        <a:lnTo>
                          <a:pt x="406" y="78"/>
                        </a:lnTo>
                        <a:lnTo>
                          <a:pt x="362" y="82"/>
                        </a:lnTo>
                        <a:lnTo>
                          <a:pt x="312" y="84"/>
                        </a:lnTo>
                        <a:lnTo>
                          <a:pt x="260" y="86"/>
                        </a:lnTo>
                        <a:lnTo>
                          <a:pt x="208" y="84"/>
                        </a:lnTo>
                        <a:lnTo>
                          <a:pt x="160" y="82"/>
                        </a:lnTo>
                        <a:lnTo>
                          <a:pt x="116" y="78"/>
                        </a:lnTo>
                        <a:lnTo>
                          <a:pt x="76" y="74"/>
                        </a:lnTo>
                        <a:lnTo>
                          <a:pt x="46" y="66"/>
                        </a:lnTo>
                        <a:lnTo>
                          <a:pt x="22" y="60"/>
                        </a:lnTo>
                        <a:lnTo>
                          <a:pt x="12" y="56"/>
                        </a:lnTo>
                        <a:lnTo>
                          <a:pt x="6" y="52"/>
                        </a:lnTo>
                        <a:lnTo>
                          <a:pt x="2" y="48"/>
                        </a:lnTo>
                        <a:lnTo>
                          <a:pt x="0" y="44"/>
                        </a:lnTo>
                        <a:lnTo>
                          <a:pt x="2" y="38"/>
                        </a:lnTo>
                        <a:lnTo>
                          <a:pt x="6" y="34"/>
                        </a:lnTo>
                        <a:lnTo>
                          <a:pt x="12" y="30"/>
                        </a:lnTo>
                        <a:lnTo>
                          <a:pt x="22" y="26"/>
                        </a:lnTo>
                        <a:lnTo>
                          <a:pt x="46" y="20"/>
                        </a:lnTo>
                        <a:lnTo>
                          <a:pt x="76" y="12"/>
                        </a:lnTo>
                        <a:lnTo>
                          <a:pt x="116" y="8"/>
                        </a:lnTo>
                        <a:lnTo>
                          <a:pt x="160" y="4"/>
                        </a:lnTo>
                        <a:lnTo>
                          <a:pt x="208" y="2"/>
                        </a:lnTo>
                        <a:lnTo>
                          <a:pt x="260" y="0"/>
                        </a:lnTo>
                        <a:lnTo>
                          <a:pt x="312" y="2"/>
                        </a:lnTo>
                        <a:lnTo>
                          <a:pt x="362" y="4"/>
                        </a:lnTo>
                        <a:lnTo>
                          <a:pt x="406" y="8"/>
                        </a:lnTo>
                        <a:lnTo>
                          <a:pt x="444" y="12"/>
                        </a:lnTo>
                        <a:lnTo>
                          <a:pt x="476" y="20"/>
                        </a:lnTo>
                        <a:lnTo>
                          <a:pt x="500" y="26"/>
                        </a:lnTo>
                        <a:lnTo>
                          <a:pt x="508" y="30"/>
                        </a:lnTo>
                        <a:lnTo>
                          <a:pt x="514" y="34"/>
                        </a:lnTo>
                        <a:lnTo>
                          <a:pt x="518" y="38"/>
                        </a:lnTo>
                        <a:lnTo>
                          <a:pt x="520" y="44"/>
                        </a:lnTo>
                        <a:close/>
                      </a:path>
                    </a:pathLst>
                  </a:custGeom>
                  <a:solidFill>
                    <a:srgbClr val="76A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9" name="Freeform 85"/>
                  <p:cNvSpPr>
                    <a:spLocks/>
                  </p:cNvSpPr>
                  <p:nvPr/>
                </p:nvSpPr>
                <p:spPr bwMode="auto">
                  <a:xfrm>
                    <a:off x="4024" y="580"/>
                    <a:ext cx="500" cy="82"/>
                  </a:xfrm>
                  <a:custGeom>
                    <a:avLst/>
                    <a:gdLst>
                      <a:gd name="T0" fmla="*/ 500 w 500"/>
                      <a:gd name="T1" fmla="*/ 42 h 82"/>
                      <a:gd name="T2" fmla="*/ 500 w 500"/>
                      <a:gd name="T3" fmla="*/ 42 h 82"/>
                      <a:gd name="T4" fmla="*/ 498 w 500"/>
                      <a:gd name="T5" fmla="*/ 46 h 82"/>
                      <a:gd name="T6" fmla="*/ 494 w 500"/>
                      <a:gd name="T7" fmla="*/ 50 h 82"/>
                      <a:gd name="T8" fmla="*/ 488 w 500"/>
                      <a:gd name="T9" fmla="*/ 54 h 82"/>
                      <a:gd name="T10" fmla="*/ 480 w 500"/>
                      <a:gd name="T11" fmla="*/ 58 h 82"/>
                      <a:gd name="T12" fmla="*/ 456 w 500"/>
                      <a:gd name="T13" fmla="*/ 64 h 82"/>
                      <a:gd name="T14" fmla="*/ 426 w 500"/>
                      <a:gd name="T15" fmla="*/ 70 h 82"/>
                      <a:gd name="T16" fmla="*/ 390 w 500"/>
                      <a:gd name="T17" fmla="*/ 76 h 82"/>
                      <a:gd name="T18" fmla="*/ 348 w 500"/>
                      <a:gd name="T19" fmla="*/ 78 h 82"/>
                      <a:gd name="T20" fmla="*/ 300 w 500"/>
                      <a:gd name="T21" fmla="*/ 82 h 82"/>
                      <a:gd name="T22" fmla="*/ 250 w 500"/>
                      <a:gd name="T23" fmla="*/ 82 h 82"/>
                      <a:gd name="T24" fmla="*/ 250 w 500"/>
                      <a:gd name="T25" fmla="*/ 82 h 82"/>
                      <a:gd name="T26" fmla="*/ 200 w 500"/>
                      <a:gd name="T27" fmla="*/ 82 h 82"/>
                      <a:gd name="T28" fmla="*/ 154 w 500"/>
                      <a:gd name="T29" fmla="*/ 78 h 82"/>
                      <a:gd name="T30" fmla="*/ 110 w 500"/>
                      <a:gd name="T31" fmla="*/ 76 h 82"/>
                      <a:gd name="T32" fmla="*/ 74 w 500"/>
                      <a:gd name="T33" fmla="*/ 70 h 82"/>
                      <a:gd name="T34" fmla="*/ 44 w 500"/>
                      <a:gd name="T35" fmla="*/ 64 h 82"/>
                      <a:gd name="T36" fmla="*/ 20 w 500"/>
                      <a:gd name="T37" fmla="*/ 58 h 82"/>
                      <a:gd name="T38" fmla="*/ 12 w 500"/>
                      <a:gd name="T39" fmla="*/ 54 h 82"/>
                      <a:gd name="T40" fmla="*/ 6 w 500"/>
                      <a:gd name="T41" fmla="*/ 50 h 82"/>
                      <a:gd name="T42" fmla="*/ 2 w 500"/>
                      <a:gd name="T43" fmla="*/ 46 h 82"/>
                      <a:gd name="T44" fmla="*/ 0 w 500"/>
                      <a:gd name="T45" fmla="*/ 42 h 82"/>
                      <a:gd name="T46" fmla="*/ 0 w 500"/>
                      <a:gd name="T47" fmla="*/ 42 h 82"/>
                      <a:gd name="T48" fmla="*/ 2 w 500"/>
                      <a:gd name="T49" fmla="*/ 36 h 82"/>
                      <a:gd name="T50" fmla="*/ 6 w 500"/>
                      <a:gd name="T51" fmla="*/ 32 h 82"/>
                      <a:gd name="T52" fmla="*/ 12 w 500"/>
                      <a:gd name="T53" fmla="*/ 28 h 82"/>
                      <a:gd name="T54" fmla="*/ 20 w 500"/>
                      <a:gd name="T55" fmla="*/ 26 h 82"/>
                      <a:gd name="T56" fmla="*/ 44 w 500"/>
                      <a:gd name="T57" fmla="*/ 18 h 82"/>
                      <a:gd name="T58" fmla="*/ 74 w 500"/>
                      <a:gd name="T59" fmla="*/ 12 h 82"/>
                      <a:gd name="T60" fmla="*/ 110 w 500"/>
                      <a:gd name="T61" fmla="*/ 8 h 82"/>
                      <a:gd name="T62" fmla="*/ 154 w 500"/>
                      <a:gd name="T63" fmla="*/ 4 h 82"/>
                      <a:gd name="T64" fmla="*/ 200 w 500"/>
                      <a:gd name="T65" fmla="*/ 0 h 82"/>
                      <a:gd name="T66" fmla="*/ 250 w 500"/>
                      <a:gd name="T67" fmla="*/ 0 h 82"/>
                      <a:gd name="T68" fmla="*/ 250 w 500"/>
                      <a:gd name="T69" fmla="*/ 0 h 82"/>
                      <a:gd name="T70" fmla="*/ 300 w 500"/>
                      <a:gd name="T71" fmla="*/ 0 h 82"/>
                      <a:gd name="T72" fmla="*/ 348 w 500"/>
                      <a:gd name="T73" fmla="*/ 4 h 82"/>
                      <a:gd name="T74" fmla="*/ 390 w 500"/>
                      <a:gd name="T75" fmla="*/ 8 h 82"/>
                      <a:gd name="T76" fmla="*/ 426 w 500"/>
                      <a:gd name="T77" fmla="*/ 12 h 82"/>
                      <a:gd name="T78" fmla="*/ 456 w 500"/>
                      <a:gd name="T79" fmla="*/ 18 h 82"/>
                      <a:gd name="T80" fmla="*/ 480 w 500"/>
                      <a:gd name="T81" fmla="*/ 26 h 82"/>
                      <a:gd name="T82" fmla="*/ 488 w 500"/>
                      <a:gd name="T83" fmla="*/ 28 h 82"/>
                      <a:gd name="T84" fmla="*/ 494 w 500"/>
                      <a:gd name="T85" fmla="*/ 32 h 82"/>
                      <a:gd name="T86" fmla="*/ 498 w 500"/>
                      <a:gd name="T87" fmla="*/ 36 h 82"/>
                      <a:gd name="T88" fmla="*/ 500 w 500"/>
                      <a:gd name="T89" fmla="*/ 42 h 82"/>
                      <a:gd name="T90" fmla="*/ 500 w 500"/>
                      <a:gd name="T91" fmla="*/ 42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0" h="82">
                        <a:moveTo>
                          <a:pt x="500" y="42"/>
                        </a:moveTo>
                        <a:lnTo>
                          <a:pt x="500" y="42"/>
                        </a:lnTo>
                        <a:lnTo>
                          <a:pt x="498" y="46"/>
                        </a:lnTo>
                        <a:lnTo>
                          <a:pt x="494" y="50"/>
                        </a:lnTo>
                        <a:lnTo>
                          <a:pt x="488" y="54"/>
                        </a:lnTo>
                        <a:lnTo>
                          <a:pt x="480" y="58"/>
                        </a:lnTo>
                        <a:lnTo>
                          <a:pt x="456" y="64"/>
                        </a:lnTo>
                        <a:lnTo>
                          <a:pt x="426" y="70"/>
                        </a:lnTo>
                        <a:lnTo>
                          <a:pt x="390" y="76"/>
                        </a:lnTo>
                        <a:lnTo>
                          <a:pt x="348" y="78"/>
                        </a:lnTo>
                        <a:lnTo>
                          <a:pt x="300" y="82"/>
                        </a:lnTo>
                        <a:lnTo>
                          <a:pt x="250" y="82"/>
                        </a:lnTo>
                        <a:lnTo>
                          <a:pt x="200" y="82"/>
                        </a:lnTo>
                        <a:lnTo>
                          <a:pt x="154" y="78"/>
                        </a:lnTo>
                        <a:lnTo>
                          <a:pt x="110" y="76"/>
                        </a:lnTo>
                        <a:lnTo>
                          <a:pt x="74" y="70"/>
                        </a:lnTo>
                        <a:lnTo>
                          <a:pt x="44" y="64"/>
                        </a:lnTo>
                        <a:lnTo>
                          <a:pt x="20" y="58"/>
                        </a:lnTo>
                        <a:lnTo>
                          <a:pt x="12" y="54"/>
                        </a:lnTo>
                        <a:lnTo>
                          <a:pt x="6" y="50"/>
                        </a:lnTo>
                        <a:lnTo>
                          <a:pt x="2" y="46"/>
                        </a:lnTo>
                        <a:lnTo>
                          <a:pt x="0" y="42"/>
                        </a:lnTo>
                        <a:lnTo>
                          <a:pt x="2" y="36"/>
                        </a:lnTo>
                        <a:lnTo>
                          <a:pt x="6" y="32"/>
                        </a:lnTo>
                        <a:lnTo>
                          <a:pt x="12" y="28"/>
                        </a:lnTo>
                        <a:lnTo>
                          <a:pt x="20" y="26"/>
                        </a:lnTo>
                        <a:lnTo>
                          <a:pt x="44" y="18"/>
                        </a:lnTo>
                        <a:lnTo>
                          <a:pt x="74" y="12"/>
                        </a:lnTo>
                        <a:lnTo>
                          <a:pt x="110" y="8"/>
                        </a:lnTo>
                        <a:lnTo>
                          <a:pt x="154" y="4"/>
                        </a:lnTo>
                        <a:lnTo>
                          <a:pt x="200" y="0"/>
                        </a:lnTo>
                        <a:lnTo>
                          <a:pt x="250" y="0"/>
                        </a:lnTo>
                        <a:lnTo>
                          <a:pt x="300" y="0"/>
                        </a:lnTo>
                        <a:lnTo>
                          <a:pt x="348" y="4"/>
                        </a:lnTo>
                        <a:lnTo>
                          <a:pt x="390" y="8"/>
                        </a:lnTo>
                        <a:lnTo>
                          <a:pt x="426" y="12"/>
                        </a:lnTo>
                        <a:lnTo>
                          <a:pt x="456" y="18"/>
                        </a:lnTo>
                        <a:lnTo>
                          <a:pt x="480" y="26"/>
                        </a:lnTo>
                        <a:lnTo>
                          <a:pt x="488" y="28"/>
                        </a:lnTo>
                        <a:lnTo>
                          <a:pt x="494" y="32"/>
                        </a:lnTo>
                        <a:lnTo>
                          <a:pt x="498" y="36"/>
                        </a:lnTo>
                        <a:lnTo>
                          <a:pt x="500" y="42"/>
                        </a:lnTo>
                        <a:close/>
                      </a:path>
                    </a:pathLst>
                  </a:custGeom>
                  <a:solidFill>
                    <a:srgbClr val="7AA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0" name="Freeform 86"/>
                  <p:cNvSpPr>
                    <a:spLocks/>
                  </p:cNvSpPr>
                  <p:nvPr/>
                </p:nvSpPr>
                <p:spPr bwMode="auto">
                  <a:xfrm>
                    <a:off x="4034" y="582"/>
                    <a:ext cx="480" cy="78"/>
                  </a:xfrm>
                  <a:custGeom>
                    <a:avLst/>
                    <a:gdLst>
                      <a:gd name="T0" fmla="*/ 480 w 480"/>
                      <a:gd name="T1" fmla="*/ 40 h 78"/>
                      <a:gd name="T2" fmla="*/ 480 w 480"/>
                      <a:gd name="T3" fmla="*/ 40 h 78"/>
                      <a:gd name="T4" fmla="*/ 478 w 480"/>
                      <a:gd name="T5" fmla="*/ 44 h 78"/>
                      <a:gd name="T6" fmla="*/ 474 w 480"/>
                      <a:gd name="T7" fmla="*/ 48 h 78"/>
                      <a:gd name="T8" fmla="*/ 460 w 480"/>
                      <a:gd name="T9" fmla="*/ 54 h 78"/>
                      <a:gd name="T10" fmla="*/ 438 w 480"/>
                      <a:gd name="T11" fmla="*/ 62 h 78"/>
                      <a:gd name="T12" fmla="*/ 410 w 480"/>
                      <a:gd name="T13" fmla="*/ 66 h 78"/>
                      <a:gd name="T14" fmla="*/ 374 w 480"/>
                      <a:gd name="T15" fmla="*/ 72 h 78"/>
                      <a:gd name="T16" fmla="*/ 334 w 480"/>
                      <a:gd name="T17" fmla="*/ 76 h 78"/>
                      <a:gd name="T18" fmla="*/ 288 w 480"/>
                      <a:gd name="T19" fmla="*/ 78 h 78"/>
                      <a:gd name="T20" fmla="*/ 240 w 480"/>
                      <a:gd name="T21" fmla="*/ 78 h 78"/>
                      <a:gd name="T22" fmla="*/ 240 w 480"/>
                      <a:gd name="T23" fmla="*/ 78 h 78"/>
                      <a:gd name="T24" fmla="*/ 192 w 480"/>
                      <a:gd name="T25" fmla="*/ 78 h 78"/>
                      <a:gd name="T26" fmla="*/ 148 w 480"/>
                      <a:gd name="T27" fmla="*/ 76 h 78"/>
                      <a:gd name="T28" fmla="*/ 106 w 480"/>
                      <a:gd name="T29" fmla="*/ 72 h 78"/>
                      <a:gd name="T30" fmla="*/ 70 w 480"/>
                      <a:gd name="T31" fmla="*/ 66 h 78"/>
                      <a:gd name="T32" fmla="*/ 42 w 480"/>
                      <a:gd name="T33" fmla="*/ 62 h 78"/>
                      <a:gd name="T34" fmla="*/ 20 w 480"/>
                      <a:gd name="T35" fmla="*/ 54 h 78"/>
                      <a:gd name="T36" fmla="*/ 6 w 480"/>
                      <a:gd name="T37" fmla="*/ 48 h 78"/>
                      <a:gd name="T38" fmla="*/ 2 w 480"/>
                      <a:gd name="T39" fmla="*/ 44 h 78"/>
                      <a:gd name="T40" fmla="*/ 0 w 480"/>
                      <a:gd name="T41" fmla="*/ 40 h 78"/>
                      <a:gd name="T42" fmla="*/ 0 w 480"/>
                      <a:gd name="T43" fmla="*/ 40 h 78"/>
                      <a:gd name="T44" fmla="*/ 2 w 480"/>
                      <a:gd name="T45" fmla="*/ 36 h 78"/>
                      <a:gd name="T46" fmla="*/ 6 w 480"/>
                      <a:gd name="T47" fmla="*/ 32 h 78"/>
                      <a:gd name="T48" fmla="*/ 20 w 480"/>
                      <a:gd name="T49" fmla="*/ 24 h 78"/>
                      <a:gd name="T50" fmla="*/ 42 w 480"/>
                      <a:gd name="T51" fmla="*/ 18 h 78"/>
                      <a:gd name="T52" fmla="*/ 70 w 480"/>
                      <a:gd name="T53" fmla="*/ 12 h 78"/>
                      <a:gd name="T54" fmla="*/ 106 w 480"/>
                      <a:gd name="T55" fmla="*/ 6 h 78"/>
                      <a:gd name="T56" fmla="*/ 148 w 480"/>
                      <a:gd name="T57" fmla="*/ 2 h 78"/>
                      <a:gd name="T58" fmla="*/ 192 w 480"/>
                      <a:gd name="T59" fmla="*/ 0 h 78"/>
                      <a:gd name="T60" fmla="*/ 240 w 480"/>
                      <a:gd name="T61" fmla="*/ 0 h 78"/>
                      <a:gd name="T62" fmla="*/ 240 w 480"/>
                      <a:gd name="T63" fmla="*/ 0 h 78"/>
                      <a:gd name="T64" fmla="*/ 288 w 480"/>
                      <a:gd name="T65" fmla="*/ 0 h 78"/>
                      <a:gd name="T66" fmla="*/ 334 w 480"/>
                      <a:gd name="T67" fmla="*/ 2 h 78"/>
                      <a:gd name="T68" fmla="*/ 374 w 480"/>
                      <a:gd name="T69" fmla="*/ 6 h 78"/>
                      <a:gd name="T70" fmla="*/ 410 w 480"/>
                      <a:gd name="T71" fmla="*/ 12 h 78"/>
                      <a:gd name="T72" fmla="*/ 438 w 480"/>
                      <a:gd name="T73" fmla="*/ 18 h 78"/>
                      <a:gd name="T74" fmla="*/ 460 w 480"/>
                      <a:gd name="T75" fmla="*/ 24 h 78"/>
                      <a:gd name="T76" fmla="*/ 474 w 480"/>
                      <a:gd name="T77" fmla="*/ 32 h 78"/>
                      <a:gd name="T78" fmla="*/ 478 w 480"/>
                      <a:gd name="T79" fmla="*/ 36 h 78"/>
                      <a:gd name="T80" fmla="*/ 480 w 480"/>
                      <a:gd name="T81" fmla="*/ 40 h 78"/>
                      <a:gd name="T82" fmla="*/ 480 w 480"/>
                      <a:gd name="T83" fmla="*/ 40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0" h="78">
                        <a:moveTo>
                          <a:pt x="480" y="40"/>
                        </a:moveTo>
                        <a:lnTo>
                          <a:pt x="480" y="40"/>
                        </a:lnTo>
                        <a:lnTo>
                          <a:pt x="478" y="44"/>
                        </a:lnTo>
                        <a:lnTo>
                          <a:pt x="474" y="48"/>
                        </a:lnTo>
                        <a:lnTo>
                          <a:pt x="460" y="54"/>
                        </a:lnTo>
                        <a:lnTo>
                          <a:pt x="438" y="62"/>
                        </a:lnTo>
                        <a:lnTo>
                          <a:pt x="410" y="66"/>
                        </a:lnTo>
                        <a:lnTo>
                          <a:pt x="374" y="72"/>
                        </a:lnTo>
                        <a:lnTo>
                          <a:pt x="334" y="76"/>
                        </a:lnTo>
                        <a:lnTo>
                          <a:pt x="288" y="78"/>
                        </a:lnTo>
                        <a:lnTo>
                          <a:pt x="240" y="78"/>
                        </a:lnTo>
                        <a:lnTo>
                          <a:pt x="192" y="78"/>
                        </a:lnTo>
                        <a:lnTo>
                          <a:pt x="148" y="76"/>
                        </a:lnTo>
                        <a:lnTo>
                          <a:pt x="106" y="72"/>
                        </a:lnTo>
                        <a:lnTo>
                          <a:pt x="70" y="66"/>
                        </a:lnTo>
                        <a:lnTo>
                          <a:pt x="42" y="62"/>
                        </a:lnTo>
                        <a:lnTo>
                          <a:pt x="20" y="54"/>
                        </a:lnTo>
                        <a:lnTo>
                          <a:pt x="6" y="48"/>
                        </a:lnTo>
                        <a:lnTo>
                          <a:pt x="2" y="44"/>
                        </a:lnTo>
                        <a:lnTo>
                          <a:pt x="0" y="40"/>
                        </a:lnTo>
                        <a:lnTo>
                          <a:pt x="2" y="36"/>
                        </a:lnTo>
                        <a:lnTo>
                          <a:pt x="6" y="32"/>
                        </a:lnTo>
                        <a:lnTo>
                          <a:pt x="20" y="24"/>
                        </a:lnTo>
                        <a:lnTo>
                          <a:pt x="42" y="18"/>
                        </a:lnTo>
                        <a:lnTo>
                          <a:pt x="70" y="12"/>
                        </a:lnTo>
                        <a:lnTo>
                          <a:pt x="106" y="6"/>
                        </a:lnTo>
                        <a:lnTo>
                          <a:pt x="148" y="2"/>
                        </a:lnTo>
                        <a:lnTo>
                          <a:pt x="192" y="0"/>
                        </a:lnTo>
                        <a:lnTo>
                          <a:pt x="240" y="0"/>
                        </a:lnTo>
                        <a:lnTo>
                          <a:pt x="288" y="0"/>
                        </a:lnTo>
                        <a:lnTo>
                          <a:pt x="334" y="2"/>
                        </a:lnTo>
                        <a:lnTo>
                          <a:pt x="374" y="6"/>
                        </a:lnTo>
                        <a:lnTo>
                          <a:pt x="410" y="12"/>
                        </a:lnTo>
                        <a:lnTo>
                          <a:pt x="438" y="18"/>
                        </a:lnTo>
                        <a:lnTo>
                          <a:pt x="460" y="24"/>
                        </a:lnTo>
                        <a:lnTo>
                          <a:pt x="474" y="32"/>
                        </a:lnTo>
                        <a:lnTo>
                          <a:pt x="478" y="36"/>
                        </a:lnTo>
                        <a:lnTo>
                          <a:pt x="480" y="40"/>
                        </a:lnTo>
                        <a:close/>
                      </a:path>
                    </a:pathLst>
                  </a:custGeom>
                  <a:solidFill>
                    <a:srgbClr val="7FAF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1" name="Freeform 87"/>
                  <p:cNvSpPr>
                    <a:spLocks/>
                  </p:cNvSpPr>
                  <p:nvPr/>
                </p:nvSpPr>
                <p:spPr bwMode="auto">
                  <a:xfrm>
                    <a:off x="4044" y="584"/>
                    <a:ext cx="460" cy="74"/>
                  </a:xfrm>
                  <a:custGeom>
                    <a:avLst/>
                    <a:gdLst>
                      <a:gd name="T0" fmla="*/ 460 w 460"/>
                      <a:gd name="T1" fmla="*/ 38 h 74"/>
                      <a:gd name="T2" fmla="*/ 460 w 460"/>
                      <a:gd name="T3" fmla="*/ 38 h 74"/>
                      <a:gd name="T4" fmla="*/ 458 w 460"/>
                      <a:gd name="T5" fmla="*/ 40 h 74"/>
                      <a:gd name="T6" fmla="*/ 454 w 460"/>
                      <a:gd name="T7" fmla="*/ 44 h 74"/>
                      <a:gd name="T8" fmla="*/ 442 w 460"/>
                      <a:gd name="T9" fmla="*/ 52 h 74"/>
                      <a:gd name="T10" fmla="*/ 420 w 460"/>
                      <a:gd name="T11" fmla="*/ 58 h 74"/>
                      <a:gd name="T12" fmla="*/ 392 w 460"/>
                      <a:gd name="T13" fmla="*/ 64 h 74"/>
                      <a:gd name="T14" fmla="*/ 358 w 460"/>
                      <a:gd name="T15" fmla="*/ 68 h 74"/>
                      <a:gd name="T16" fmla="*/ 320 w 460"/>
                      <a:gd name="T17" fmla="*/ 72 h 74"/>
                      <a:gd name="T18" fmla="*/ 276 w 460"/>
                      <a:gd name="T19" fmla="*/ 74 h 74"/>
                      <a:gd name="T20" fmla="*/ 230 w 460"/>
                      <a:gd name="T21" fmla="*/ 74 h 74"/>
                      <a:gd name="T22" fmla="*/ 230 w 460"/>
                      <a:gd name="T23" fmla="*/ 74 h 74"/>
                      <a:gd name="T24" fmla="*/ 184 w 460"/>
                      <a:gd name="T25" fmla="*/ 74 h 74"/>
                      <a:gd name="T26" fmla="*/ 140 w 460"/>
                      <a:gd name="T27" fmla="*/ 72 h 74"/>
                      <a:gd name="T28" fmla="*/ 102 w 460"/>
                      <a:gd name="T29" fmla="*/ 68 h 74"/>
                      <a:gd name="T30" fmla="*/ 68 w 460"/>
                      <a:gd name="T31" fmla="*/ 64 h 74"/>
                      <a:gd name="T32" fmla="*/ 40 w 460"/>
                      <a:gd name="T33" fmla="*/ 58 h 74"/>
                      <a:gd name="T34" fmla="*/ 18 w 460"/>
                      <a:gd name="T35" fmla="*/ 52 h 74"/>
                      <a:gd name="T36" fmla="*/ 6 w 460"/>
                      <a:gd name="T37" fmla="*/ 44 h 74"/>
                      <a:gd name="T38" fmla="*/ 2 w 460"/>
                      <a:gd name="T39" fmla="*/ 40 h 74"/>
                      <a:gd name="T40" fmla="*/ 0 w 460"/>
                      <a:gd name="T41" fmla="*/ 38 h 74"/>
                      <a:gd name="T42" fmla="*/ 0 w 460"/>
                      <a:gd name="T43" fmla="*/ 38 h 74"/>
                      <a:gd name="T44" fmla="*/ 2 w 460"/>
                      <a:gd name="T45" fmla="*/ 34 h 74"/>
                      <a:gd name="T46" fmla="*/ 6 w 460"/>
                      <a:gd name="T47" fmla="*/ 30 h 74"/>
                      <a:gd name="T48" fmla="*/ 18 w 460"/>
                      <a:gd name="T49" fmla="*/ 22 h 74"/>
                      <a:gd name="T50" fmla="*/ 40 w 460"/>
                      <a:gd name="T51" fmla="*/ 16 h 74"/>
                      <a:gd name="T52" fmla="*/ 68 w 460"/>
                      <a:gd name="T53" fmla="*/ 10 h 74"/>
                      <a:gd name="T54" fmla="*/ 102 w 460"/>
                      <a:gd name="T55" fmla="*/ 6 h 74"/>
                      <a:gd name="T56" fmla="*/ 140 w 460"/>
                      <a:gd name="T57" fmla="*/ 2 h 74"/>
                      <a:gd name="T58" fmla="*/ 184 w 460"/>
                      <a:gd name="T59" fmla="*/ 0 h 74"/>
                      <a:gd name="T60" fmla="*/ 230 w 460"/>
                      <a:gd name="T61" fmla="*/ 0 h 74"/>
                      <a:gd name="T62" fmla="*/ 230 w 460"/>
                      <a:gd name="T63" fmla="*/ 0 h 74"/>
                      <a:gd name="T64" fmla="*/ 276 w 460"/>
                      <a:gd name="T65" fmla="*/ 0 h 74"/>
                      <a:gd name="T66" fmla="*/ 320 w 460"/>
                      <a:gd name="T67" fmla="*/ 2 h 74"/>
                      <a:gd name="T68" fmla="*/ 358 w 460"/>
                      <a:gd name="T69" fmla="*/ 6 h 74"/>
                      <a:gd name="T70" fmla="*/ 392 w 460"/>
                      <a:gd name="T71" fmla="*/ 10 h 74"/>
                      <a:gd name="T72" fmla="*/ 420 w 460"/>
                      <a:gd name="T73" fmla="*/ 16 h 74"/>
                      <a:gd name="T74" fmla="*/ 442 w 460"/>
                      <a:gd name="T75" fmla="*/ 22 h 74"/>
                      <a:gd name="T76" fmla="*/ 454 w 460"/>
                      <a:gd name="T77" fmla="*/ 30 h 74"/>
                      <a:gd name="T78" fmla="*/ 458 w 460"/>
                      <a:gd name="T79" fmla="*/ 34 h 74"/>
                      <a:gd name="T80" fmla="*/ 460 w 460"/>
                      <a:gd name="T81" fmla="*/ 38 h 74"/>
                      <a:gd name="T82" fmla="*/ 460 w 460"/>
                      <a:gd name="T83" fmla="*/ 38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0" h="74">
                        <a:moveTo>
                          <a:pt x="460" y="38"/>
                        </a:moveTo>
                        <a:lnTo>
                          <a:pt x="460" y="38"/>
                        </a:lnTo>
                        <a:lnTo>
                          <a:pt x="458" y="40"/>
                        </a:lnTo>
                        <a:lnTo>
                          <a:pt x="454" y="44"/>
                        </a:lnTo>
                        <a:lnTo>
                          <a:pt x="442" y="52"/>
                        </a:lnTo>
                        <a:lnTo>
                          <a:pt x="420" y="58"/>
                        </a:lnTo>
                        <a:lnTo>
                          <a:pt x="392" y="64"/>
                        </a:lnTo>
                        <a:lnTo>
                          <a:pt x="358" y="68"/>
                        </a:lnTo>
                        <a:lnTo>
                          <a:pt x="320" y="72"/>
                        </a:lnTo>
                        <a:lnTo>
                          <a:pt x="276" y="74"/>
                        </a:lnTo>
                        <a:lnTo>
                          <a:pt x="230" y="74"/>
                        </a:lnTo>
                        <a:lnTo>
                          <a:pt x="184" y="74"/>
                        </a:lnTo>
                        <a:lnTo>
                          <a:pt x="140" y="72"/>
                        </a:lnTo>
                        <a:lnTo>
                          <a:pt x="102" y="68"/>
                        </a:lnTo>
                        <a:lnTo>
                          <a:pt x="68" y="64"/>
                        </a:lnTo>
                        <a:lnTo>
                          <a:pt x="40" y="58"/>
                        </a:lnTo>
                        <a:lnTo>
                          <a:pt x="18" y="52"/>
                        </a:lnTo>
                        <a:lnTo>
                          <a:pt x="6" y="44"/>
                        </a:lnTo>
                        <a:lnTo>
                          <a:pt x="2" y="40"/>
                        </a:lnTo>
                        <a:lnTo>
                          <a:pt x="0" y="38"/>
                        </a:lnTo>
                        <a:lnTo>
                          <a:pt x="2" y="34"/>
                        </a:lnTo>
                        <a:lnTo>
                          <a:pt x="6" y="30"/>
                        </a:lnTo>
                        <a:lnTo>
                          <a:pt x="18" y="22"/>
                        </a:lnTo>
                        <a:lnTo>
                          <a:pt x="40" y="16"/>
                        </a:lnTo>
                        <a:lnTo>
                          <a:pt x="68" y="10"/>
                        </a:lnTo>
                        <a:lnTo>
                          <a:pt x="102" y="6"/>
                        </a:lnTo>
                        <a:lnTo>
                          <a:pt x="140" y="2"/>
                        </a:lnTo>
                        <a:lnTo>
                          <a:pt x="184" y="0"/>
                        </a:lnTo>
                        <a:lnTo>
                          <a:pt x="230" y="0"/>
                        </a:lnTo>
                        <a:lnTo>
                          <a:pt x="276" y="0"/>
                        </a:lnTo>
                        <a:lnTo>
                          <a:pt x="320" y="2"/>
                        </a:lnTo>
                        <a:lnTo>
                          <a:pt x="358" y="6"/>
                        </a:lnTo>
                        <a:lnTo>
                          <a:pt x="392" y="10"/>
                        </a:lnTo>
                        <a:lnTo>
                          <a:pt x="420" y="16"/>
                        </a:lnTo>
                        <a:lnTo>
                          <a:pt x="442" y="22"/>
                        </a:lnTo>
                        <a:lnTo>
                          <a:pt x="454" y="30"/>
                        </a:lnTo>
                        <a:lnTo>
                          <a:pt x="458" y="34"/>
                        </a:lnTo>
                        <a:lnTo>
                          <a:pt x="460" y="38"/>
                        </a:lnTo>
                        <a:close/>
                      </a:path>
                    </a:pathLst>
                  </a:custGeom>
                  <a:solidFill>
                    <a:srgbClr val="83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2" name="Freeform 88"/>
                  <p:cNvSpPr>
                    <a:spLocks/>
                  </p:cNvSpPr>
                  <p:nvPr/>
                </p:nvSpPr>
                <p:spPr bwMode="auto">
                  <a:xfrm>
                    <a:off x="4054" y="584"/>
                    <a:ext cx="440" cy="74"/>
                  </a:xfrm>
                  <a:custGeom>
                    <a:avLst/>
                    <a:gdLst>
                      <a:gd name="T0" fmla="*/ 440 w 440"/>
                      <a:gd name="T1" fmla="*/ 38 h 74"/>
                      <a:gd name="T2" fmla="*/ 440 w 440"/>
                      <a:gd name="T3" fmla="*/ 38 h 74"/>
                      <a:gd name="T4" fmla="*/ 438 w 440"/>
                      <a:gd name="T5" fmla="*/ 40 h 74"/>
                      <a:gd name="T6" fmla="*/ 436 w 440"/>
                      <a:gd name="T7" fmla="*/ 44 h 74"/>
                      <a:gd name="T8" fmla="*/ 422 w 440"/>
                      <a:gd name="T9" fmla="*/ 52 h 74"/>
                      <a:gd name="T10" fmla="*/ 402 w 440"/>
                      <a:gd name="T11" fmla="*/ 58 h 74"/>
                      <a:gd name="T12" fmla="*/ 376 w 440"/>
                      <a:gd name="T13" fmla="*/ 62 h 74"/>
                      <a:gd name="T14" fmla="*/ 342 w 440"/>
                      <a:gd name="T15" fmla="*/ 68 h 74"/>
                      <a:gd name="T16" fmla="*/ 306 w 440"/>
                      <a:gd name="T17" fmla="*/ 70 h 74"/>
                      <a:gd name="T18" fmla="*/ 264 w 440"/>
                      <a:gd name="T19" fmla="*/ 72 h 74"/>
                      <a:gd name="T20" fmla="*/ 220 w 440"/>
                      <a:gd name="T21" fmla="*/ 74 h 74"/>
                      <a:gd name="T22" fmla="*/ 220 w 440"/>
                      <a:gd name="T23" fmla="*/ 74 h 74"/>
                      <a:gd name="T24" fmla="*/ 176 w 440"/>
                      <a:gd name="T25" fmla="*/ 72 h 74"/>
                      <a:gd name="T26" fmla="*/ 134 w 440"/>
                      <a:gd name="T27" fmla="*/ 70 h 74"/>
                      <a:gd name="T28" fmla="*/ 98 w 440"/>
                      <a:gd name="T29" fmla="*/ 68 h 74"/>
                      <a:gd name="T30" fmla="*/ 66 w 440"/>
                      <a:gd name="T31" fmla="*/ 62 h 74"/>
                      <a:gd name="T32" fmla="*/ 38 w 440"/>
                      <a:gd name="T33" fmla="*/ 58 h 74"/>
                      <a:gd name="T34" fmla="*/ 18 w 440"/>
                      <a:gd name="T35" fmla="*/ 52 h 74"/>
                      <a:gd name="T36" fmla="*/ 6 w 440"/>
                      <a:gd name="T37" fmla="*/ 44 h 74"/>
                      <a:gd name="T38" fmla="*/ 2 w 440"/>
                      <a:gd name="T39" fmla="*/ 40 h 74"/>
                      <a:gd name="T40" fmla="*/ 0 w 440"/>
                      <a:gd name="T41" fmla="*/ 38 h 74"/>
                      <a:gd name="T42" fmla="*/ 0 w 440"/>
                      <a:gd name="T43" fmla="*/ 38 h 74"/>
                      <a:gd name="T44" fmla="*/ 2 w 440"/>
                      <a:gd name="T45" fmla="*/ 34 h 74"/>
                      <a:gd name="T46" fmla="*/ 6 w 440"/>
                      <a:gd name="T47" fmla="*/ 30 h 74"/>
                      <a:gd name="T48" fmla="*/ 18 w 440"/>
                      <a:gd name="T49" fmla="*/ 24 h 74"/>
                      <a:gd name="T50" fmla="*/ 38 w 440"/>
                      <a:gd name="T51" fmla="*/ 16 h 74"/>
                      <a:gd name="T52" fmla="*/ 66 w 440"/>
                      <a:gd name="T53" fmla="*/ 12 h 74"/>
                      <a:gd name="T54" fmla="*/ 98 w 440"/>
                      <a:gd name="T55" fmla="*/ 8 h 74"/>
                      <a:gd name="T56" fmla="*/ 134 w 440"/>
                      <a:gd name="T57" fmla="*/ 4 h 74"/>
                      <a:gd name="T58" fmla="*/ 176 w 440"/>
                      <a:gd name="T59" fmla="*/ 2 h 74"/>
                      <a:gd name="T60" fmla="*/ 220 w 440"/>
                      <a:gd name="T61" fmla="*/ 0 h 74"/>
                      <a:gd name="T62" fmla="*/ 220 w 440"/>
                      <a:gd name="T63" fmla="*/ 0 h 74"/>
                      <a:gd name="T64" fmla="*/ 264 w 440"/>
                      <a:gd name="T65" fmla="*/ 2 h 74"/>
                      <a:gd name="T66" fmla="*/ 306 w 440"/>
                      <a:gd name="T67" fmla="*/ 4 h 74"/>
                      <a:gd name="T68" fmla="*/ 342 w 440"/>
                      <a:gd name="T69" fmla="*/ 8 h 74"/>
                      <a:gd name="T70" fmla="*/ 376 w 440"/>
                      <a:gd name="T71" fmla="*/ 12 h 74"/>
                      <a:gd name="T72" fmla="*/ 402 w 440"/>
                      <a:gd name="T73" fmla="*/ 16 h 74"/>
                      <a:gd name="T74" fmla="*/ 422 w 440"/>
                      <a:gd name="T75" fmla="*/ 24 h 74"/>
                      <a:gd name="T76" fmla="*/ 436 w 440"/>
                      <a:gd name="T77" fmla="*/ 30 h 74"/>
                      <a:gd name="T78" fmla="*/ 438 w 440"/>
                      <a:gd name="T79" fmla="*/ 34 h 74"/>
                      <a:gd name="T80" fmla="*/ 440 w 440"/>
                      <a:gd name="T81" fmla="*/ 38 h 74"/>
                      <a:gd name="T82" fmla="*/ 440 w 440"/>
                      <a:gd name="T83" fmla="*/ 38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0" h="74">
                        <a:moveTo>
                          <a:pt x="440" y="38"/>
                        </a:moveTo>
                        <a:lnTo>
                          <a:pt x="440" y="38"/>
                        </a:lnTo>
                        <a:lnTo>
                          <a:pt x="438" y="40"/>
                        </a:lnTo>
                        <a:lnTo>
                          <a:pt x="436" y="44"/>
                        </a:lnTo>
                        <a:lnTo>
                          <a:pt x="422" y="52"/>
                        </a:lnTo>
                        <a:lnTo>
                          <a:pt x="402" y="58"/>
                        </a:lnTo>
                        <a:lnTo>
                          <a:pt x="376" y="62"/>
                        </a:lnTo>
                        <a:lnTo>
                          <a:pt x="342" y="68"/>
                        </a:lnTo>
                        <a:lnTo>
                          <a:pt x="306" y="70"/>
                        </a:lnTo>
                        <a:lnTo>
                          <a:pt x="264" y="72"/>
                        </a:lnTo>
                        <a:lnTo>
                          <a:pt x="220" y="74"/>
                        </a:lnTo>
                        <a:lnTo>
                          <a:pt x="176" y="72"/>
                        </a:lnTo>
                        <a:lnTo>
                          <a:pt x="134" y="70"/>
                        </a:lnTo>
                        <a:lnTo>
                          <a:pt x="98" y="68"/>
                        </a:lnTo>
                        <a:lnTo>
                          <a:pt x="66" y="62"/>
                        </a:lnTo>
                        <a:lnTo>
                          <a:pt x="38" y="58"/>
                        </a:lnTo>
                        <a:lnTo>
                          <a:pt x="18" y="52"/>
                        </a:lnTo>
                        <a:lnTo>
                          <a:pt x="6" y="44"/>
                        </a:lnTo>
                        <a:lnTo>
                          <a:pt x="2" y="40"/>
                        </a:lnTo>
                        <a:lnTo>
                          <a:pt x="0" y="38"/>
                        </a:lnTo>
                        <a:lnTo>
                          <a:pt x="2" y="34"/>
                        </a:lnTo>
                        <a:lnTo>
                          <a:pt x="6" y="30"/>
                        </a:lnTo>
                        <a:lnTo>
                          <a:pt x="18" y="24"/>
                        </a:lnTo>
                        <a:lnTo>
                          <a:pt x="38" y="16"/>
                        </a:lnTo>
                        <a:lnTo>
                          <a:pt x="66" y="12"/>
                        </a:lnTo>
                        <a:lnTo>
                          <a:pt x="98" y="8"/>
                        </a:lnTo>
                        <a:lnTo>
                          <a:pt x="134" y="4"/>
                        </a:lnTo>
                        <a:lnTo>
                          <a:pt x="176" y="2"/>
                        </a:lnTo>
                        <a:lnTo>
                          <a:pt x="220" y="0"/>
                        </a:lnTo>
                        <a:lnTo>
                          <a:pt x="264" y="2"/>
                        </a:lnTo>
                        <a:lnTo>
                          <a:pt x="306" y="4"/>
                        </a:lnTo>
                        <a:lnTo>
                          <a:pt x="342" y="8"/>
                        </a:lnTo>
                        <a:lnTo>
                          <a:pt x="376" y="12"/>
                        </a:lnTo>
                        <a:lnTo>
                          <a:pt x="402" y="16"/>
                        </a:lnTo>
                        <a:lnTo>
                          <a:pt x="422" y="24"/>
                        </a:lnTo>
                        <a:lnTo>
                          <a:pt x="436" y="30"/>
                        </a:lnTo>
                        <a:lnTo>
                          <a:pt x="438" y="34"/>
                        </a:lnTo>
                        <a:lnTo>
                          <a:pt x="440" y="38"/>
                        </a:lnTo>
                        <a:close/>
                      </a:path>
                    </a:pathLst>
                  </a:custGeom>
                  <a:solidFill>
                    <a:srgbClr val="88B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3" name="Freeform 89"/>
                  <p:cNvSpPr>
                    <a:spLocks/>
                  </p:cNvSpPr>
                  <p:nvPr/>
                </p:nvSpPr>
                <p:spPr bwMode="auto">
                  <a:xfrm>
                    <a:off x="4064" y="586"/>
                    <a:ext cx="420" cy="70"/>
                  </a:xfrm>
                  <a:custGeom>
                    <a:avLst/>
                    <a:gdLst>
                      <a:gd name="T0" fmla="*/ 420 w 420"/>
                      <a:gd name="T1" fmla="*/ 36 h 70"/>
                      <a:gd name="T2" fmla="*/ 420 w 420"/>
                      <a:gd name="T3" fmla="*/ 36 h 70"/>
                      <a:gd name="T4" fmla="*/ 418 w 420"/>
                      <a:gd name="T5" fmla="*/ 38 h 70"/>
                      <a:gd name="T6" fmla="*/ 416 w 420"/>
                      <a:gd name="T7" fmla="*/ 42 h 70"/>
                      <a:gd name="T8" fmla="*/ 404 w 420"/>
                      <a:gd name="T9" fmla="*/ 48 h 70"/>
                      <a:gd name="T10" fmla="*/ 384 w 420"/>
                      <a:gd name="T11" fmla="*/ 54 h 70"/>
                      <a:gd name="T12" fmla="*/ 358 w 420"/>
                      <a:gd name="T13" fmla="*/ 60 h 70"/>
                      <a:gd name="T14" fmla="*/ 328 w 420"/>
                      <a:gd name="T15" fmla="*/ 64 h 70"/>
                      <a:gd name="T16" fmla="*/ 292 w 420"/>
                      <a:gd name="T17" fmla="*/ 66 h 70"/>
                      <a:gd name="T18" fmla="*/ 252 w 420"/>
                      <a:gd name="T19" fmla="*/ 68 h 70"/>
                      <a:gd name="T20" fmla="*/ 210 w 420"/>
                      <a:gd name="T21" fmla="*/ 70 h 70"/>
                      <a:gd name="T22" fmla="*/ 210 w 420"/>
                      <a:gd name="T23" fmla="*/ 70 h 70"/>
                      <a:gd name="T24" fmla="*/ 168 w 420"/>
                      <a:gd name="T25" fmla="*/ 68 h 70"/>
                      <a:gd name="T26" fmla="*/ 128 w 420"/>
                      <a:gd name="T27" fmla="*/ 66 h 70"/>
                      <a:gd name="T28" fmla="*/ 94 w 420"/>
                      <a:gd name="T29" fmla="*/ 64 h 70"/>
                      <a:gd name="T30" fmla="*/ 62 w 420"/>
                      <a:gd name="T31" fmla="*/ 60 h 70"/>
                      <a:gd name="T32" fmla="*/ 36 w 420"/>
                      <a:gd name="T33" fmla="*/ 54 h 70"/>
                      <a:gd name="T34" fmla="*/ 18 w 420"/>
                      <a:gd name="T35" fmla="*/ 48 h 70"/>
                      <a:gd name="T36" fmla="*/ 6 w 420"/>
                      <a:gd name="T37" fmla="*/ 42 h 70"/>
                      <a:gd name="T38" fmla="*/ 2 w 420"/>
                      <a:gd name="T39" fmla="*/ 38 h 70"/>
                      <a:gd name="T40" fmla="*/ 0 w 420"/>
                      <a:gd name="T41" fmla="*/ 36 h 70"/>
                      <a:gd name="T42" fmla="*/ 0 w 420"/>
                      <a:gd name="T43" fmla="*/ 36 h 70"/>
                      <a:gd name="T44" fmla="*/ 2 w 420"/>
                      <a:gd name="T45" fmla="*/ 32 h 70"/>
                      <a:gd name="T46" fmla="*/ 6 w 420"/>
                      <a:gd name="T47" fmla="*/ 28 h 70"/>
                      <a:gd name="T48" fmla="*/ 18 w 420"/>
                      <a:gd name="T49" fmla="*/ 22 h 70"/>
                      <a:gd name="T50" fmla="*/ 36 w 420"/>
                      <a:gd name="T51" fmla="*/ 16 h 70"/>
                      <a:gd name="T52" fmla="*/ 62 w 420"/>
                      <a:gd name="T53" fmla="*/ 10 h 70"/>
                      <a:gd name="T54" fmla="*/ 94 w 420"/>
                      <a:gd name="T55" fmla="*/ 6 h 70"/>
                      <a:gd name="T56" fmla="*/ 128 w 420"/>
                      <a:gd name="T57" fmla="*/ 4 h 70"/>
                      <a:gd name="T58" fmla="*/ 168 w 420"/>
                      <a:gd name="T59" fmla="*/ 2 h 70"/>
                      <a:gd name="T60" fmla="*/ 210 w 420"/>
                      <a:gd name="T61" fmla="*/ 0 h 70"/>
                      <a:gd name="T62" fmla="*/ 210 w 420"/>
                      <a:gd name="T63" fmla="*/ 0 h 70"/>
                      <a:gd name="T64" fmla="*/ 252 w 420"/>
                      <a:gd name="T65" fmla="*/ 2 h 70"/>
                      <a:gd name="T66" fmla="*/ 292 w 420"/>
                      <a:gd name="T67" fmla="*/ 4 h 70"/>
                      <a:gd name="T68" fmla="*/ 328 w 420"/>
                      <a:gd name="T69" fmla="*/ 6 h 70"/>
                      <a:gd name="T70" fmla="*/ 358 w 420"/>
                      <a:gd name="T71" fmla="*/ 10 h 70"/>
                      <a:gd name="T72" fmla="*/ 384 w 420"/>
                      <a:gd name="T73" fmla="*/ 16 h 70"/>
                      <a:gd name="T74" fmla="*/ 404 w 420"/>
                      <a:gd name="T75" fmla="*/ 22 h 70"/>
                      <a:gd name="T76" fmla="*/ 416 w 420"/>
                      <a:gd name="T77" fmla="*/ 28 h 70"/>
                      <a:gd name="T78" fmla="*/ 418 w 420"/>
                      <a:gd name="T79" fmla="*/ 32 h 70"/>
                      <a:gd name="T80" fmla="*/ 420 w 420"/>
                      <a:gd name="T81" fmla="*/ 36 h 70"/>
                      <a:gd name="T82" fmla="*/ 420 w 420"/>
                      <a:gd name="T83" fmla="*/ 36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20" h="70">
                        <a:moveTo>
                          <a:pt x="420" y="36"/>
                        </a:moveTo>
                        <a:lnTo>
                          <a:pt x="420" y="36"/>
                        </a:lnTo>
                        <a:lnTo>
                          <a:pt x="418" y="38"/>
                        </a:lnTo>
                        <a:lnTo>
                          <a:pt x="416" y="42"/>
                        </a:lnTo>
                        <a:lnTo>
                          <a:pt x="404" y="48"/>
                        </a:lnTo>
                        <a:lnTo>
                          <a:pt x="384" y="54"/>
                        </a:lnTo>
                        <a:lnTo>
                          <a:pt x="358" y="60"/>
                        </a:lnTo>
                        <a:lnTo>
                          <a:pt x="328" y="64"/>
                        </a:lnTo>
                        <a:lnTo>
                          <a:pt x="292" y="66"/>
                        </a:lnTo>
                        <a:lnTo>
                          <a:pt x="252" y="68"/>
                        </a:lnTo>
                        <a:lnTo>
                          <a:pt x="210" y="70"/>
                        </a:lnTo>
                        <a:lnTo>
                          <a:pt x="168" y="68"/>
                        </a:lnTo>
                        <a:lnTo>
                          <a:pt x="128" y="66"/>
                        </a:lnTo>
                        <a:lnTo>
                          <a:pt x="94" y="64"/>
                        </a:lnTo>
                        <a:lnTo>
                          <a:pt x="62" y="60"/>
                        </a:lnTo>
                        <a:lnTo>
                          <a:pt x="36" y="54"/>
                        </a:lnTo>
                        <a:lnTo>
                          <a:pt x="18" y="48"/>
                        </a:lnTo>
                        <a:lnTo>
                          <a:pt x="6" y="42"/>
                        </a:lnTo>
                        <a:lnTo>
                          <a:pt x="2" y="38"/>
                        </a:lnTo>
                        <a:lnTo>
                          <a:pt x="0" y="36"/>
                        </a:lnTo>
                        <a:lnTo>
                          <a:pt x="2" y="32"/>
                        </a:lnTo>
                        <a:lnTo>
                          <a:pt x="6" y="28"/>
                        </a:lnTo>
                        <a:lnTo>
                          <a:pt x="18" y="22"/>
                        </a:lnTo>
                        <a:lnTo>
                          <a:pt x="36" y="16"/>
                        </a:lnTo>
                        <a:lnTo>
                          <a:pt x="62" y="10"/>
                        </a:lnTo>
                        <a:lnTo>
                          <a:pt x="94" y="6"/>
                        </a:lnTo>
                        <a:lnTo>
                          <a:pt x="128" y="4"/>
                        </a:lnTo>
                        <a:lnTo>
                          <a:pt x="168" y="2"/>
                        </a:lnTo>
                        <a:lnTo>
                          <a:pt x="210" y="0"/>
                        </a:lnTo>
                        <a:lnTo>
                          <a:pt x="252" y="2"/>
                        </a:lnTo>
                        <a:lnTo>
                          <a:pt x="292" y="4"/>
                        </a:lnTo>
                        <a:lnTo>
                          <a:pt x="328" y="6"/>
                        </a:lnTo>
                        <a:lnTo>
                          <a:pt x="358" y="10"/>
                        </a:lnTo>
                        <a:lnTo>
                          <a:pt x="384" y="16"/>
                        </a:lnTo>
                        <a:lnTo>
                          <a:pt x="404" y="22"/>
                        </a:lnTo>
                        <a:lnTo>
                          <a:pt x="416" y="28"/>
                        </a:lnTo>
                        <a:lnTo>
                          <a:pt x="418" y="32"/>
                        </a:lnTo>
                        <a:lnTo>
                          <a:pt x="420" y="36"/>
                        </a:lnTo>
                        <a:close/>
                      </a:path>
                    </a:pathLst>
                  </a:custGeom>
                  <a:solidFill>
                    <a:srgbClr val="8DB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4" name="Freeform 90"/>
                  <p:cNvSpPr>
                    <a:spLocks/>
                  </p:cNvSpPr>
                  <p:nvPr/>
                </p:nvSpPr>
                <p:spPr bwMode="auto">
                  <a:xfrm>
                    <a:off x="4074" y="588"/>
                    <a:ext cx="400" cy="66"/>
                  </a:xfrm>
                  <a:custGeom>
                    <a:avLst/>
                    <a:gdLst>
                      <a:gd name="T0" fmla="*/ 400 w 400"/>
                      <a:gd name="T1" fmla="*/ 34 h 66"/>
                      <a:gd name="T2" fmla="*/ 400 w 400"/>
                      <a:gd name="T3" fmla="*/ 34 h 66"/>
                      <a:gd name="T4" fmla="*/ 398 w 400"/>
                      <a:gd name="T5" fmla="*/ 36 h 66"/>
                      <a:gd name="T6" fmla="*/ 396 w 400"/>
                      <a:gd name="T7" fmla="*/ 40 h 66"/>
                      <a:gd name="T8" fmla="*/ 384 w 400"/>
                      <a:gd name="T9" fmla="*/ 46 h 66"/>
                      <a:gd name="T10" fmla="*/ 366 w 400"/>
                      <a:gd name="T11" fmla="*/ 52 h 66"/>
                      <a:gd name="T12" fmla="*/ 342 w 400"/>
                      <a:gd name="T13" fmla="*/ 56 h 66"/>
                      <a:gd name="T14" fmla="*/ 312 w 400"/>
                      <a:gd name="T15" fmla="*/ 60 h 66"/>
                      <a:gd name="T16" fmla="*/ 278 w 400"/>
                      <a:gd name="T17" fmla="*/ 64 h 66"/>
                      <a:gd name="T18" fmla="*/ 240 w 400"/>
                      <a:gd name="T19" fmla="*/ 66 h 66"/>
                      <a:gd name="T20" fmla="*/ 200 w 400"/>
                      <a:gd name="T21" fmla="*/ 66 h 66"/>
                      <a:gd name="T22" fmla="*/ 200 w 400"/>
                      <a:gd name="T23" fmla="*/ 66 h 66"/>
                      <a:gd name="T24" fmla="*/ 160 w 400"/>
                      <a:gd name="T25" fmla="*/ 66 h 66"/>
                      <a:gd name="T26" fmla="*/ 122 w 400"/>
                      <a:gd name="T27" fmla="*/ 64 h 66"/>
                      <a:gd name="T28" fmla="*/ 88 w 400"/>
                      <a:gd name="T29" fmla="*/ 60 h 66"/>
                      <a:gd name="T30" fmla="*/ 60 w 400"/>
                      <a:gd name="T31" fmla="*/ 56 h 66"/>
                      <a:gd name="T32" fmla="*/ 34 w 400"/>
                      <a:gd name="T33" fmla="*/ 52 h 66"/>
                      <a:gd name="T34" fmla="*/ 16 w 400"/>
                      <a:gd name="T35" fmla="*/ 46 h 66"/>
                      <a:gd name="T36" fmla="*/ 4 w 400"/>
                      <a:gd name="T37" fmla="*/ 40 h 66"/>
                      <a:gd name="T38" fmla="*/ 2 w 400"/>
                      <a:gd name="T39" fmla="*/ 36 h 66"/>
                      <a:gd name="T40" fmla="*/ 0 w 400"/>
                      <a:gd name="T41" fmla="*/ 34 h 66"/>
                      <a:gd name="T42" fmla="*/ 0 w 400"/>
                      <a:gd name="T43" fmla="*/ 34 h 66"/>
                      <a:gd name="T44" fmla="*/ 2 w 400"/>
                      <a:gd name="T45" fmla="*/ 30 h 66"/>
                      <a:gd name="T46" fmla="*/ 4 w 400"/>
                      <a:gd name="T47" fmla="*/ 26 h 66"/>
                      <a:gd name="T48" fmla="*/ 16 w 400"/>
                      <a:gd name="T49" fmla="*/ 20 h 66"/>
                      <a:gd name="T50" fmla="*/ 34 w 400"/>
                      <a:gd name="T51" fmla="*/ 14 h 66"/>
                      <a:gd name="T52" fmla="*/ 60 w 400"/>
                      <a:gd name="T53" fmla="*/ 10 h 66"/>
                      <a:gd name="T54" fmla="*/ 88 w 400"/>
                      <a:gd name="T55" fmla="*/ 6 h 66"/>
                      <a:gd name="T56" fmla="*/ 122 w 400"/>
                      <a:gd name="T57" fmla="*/ 2 h 66"/>
                      <a:gd name="T58" fmla="*/ 160 w 400"/>
                      <a:gd name="T59" fmla="*/ 0 h 66"/>
                      <a:gd name="T60" fmla="*/ 200 w 400"/>
                      <a:gd name="T61" fmla="*/ 0 h 66"/>
                      <a:gd name="T62" fmla="*/ 200 w 400"/>
                      <a:gd name="T63" fmla="*/ 0 h 66"/>
                      <a:gd name="T64" fmla="*/ 240 w 400"/>
                      <a:gd name="T65" fmla="*/ 0 h 66"/>
                      <a:gd name="T66" fmla="*/ 278 w 400"/>
                      <a:gd name="T67" fmla="*/ 2 h 66"/>
                      <a:gd name="T68" fmla="*/ 312 w 400"/>
                      <a:gd name="T69" fmla="*/ 6 h 66"/>
                      <a:gd name="T70" fmla="*/ 342 w 400"/>
                      <a:gd name="T71" fmla="*/ 10 h 66"/>
                      <a:gd name="T72" fmla="*/ 366 w 400"/>
                      <a:gd name="T73" fmla="*/ 14 h 66"/>
                      <a:gd name="T74" fmla="*/ 384 w 400"/>
                      <a:gd name="T75" fmla="*/ 20 h 66"/>
                      <a:gd name="T76" fmla="*/ 396 w 400"/>
                      <a:gd name="T77" fmla="*/ 26 h 66"/>
                      <a:gd name="T78" fmla="*/ 398 w 400"/>
                      <a:gd name="T79" fmla="*/ 30 h 66"/>
                      <a:gd name="T80" fmla="*/ 400 w 400"/>
                      <a:gd name="T81" fmla="*/ 34 h 66"/>
                      <a:gd name="T82" fmla="*/ 400 w 400"/>
                      <a:gd name="T83" fmla="*/ 34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0" h="66">
                        <a:moveTo>
                          <a:pt x="400" y="34"/>
                        </a:moveTo>
                        <a:lnTo>
                          <a:pt x="400" y="34"/>
                        </a:lnTo>
                        <a:lnTo>
                          <a:pt x="398" y="36"/>
                        </a:lnTo>
                        <a:lnTo>
                          <a:pt x="396" y="40"/>
                        </a:lnTo>
                        <a:lnTo>
                          <a:pt x="384" y="46"/>
                        </a:lnTo>
                        <a:lnTo>
                          <a:pt x="366" y="52"/>
                        </a:lnTo>
                        <a:lnTo>
                          <a:pt x="342" y="56"/>
                        </a:lnTo>
                        <a:lnTo>
                          <a:pt x="312" y="60"/>
                        </a:lnTo>
                        <a:lnTo>
                          <a:pt x="278" y="64"/>
                        </a:lnTo>
                        <a:lnTo>
                          <a:pt x="240" y="66"/>
                        </a:lnTo>
                        <a:lnTo>
                          <a:pt x="200" y="66"/>
                        </a:lnTo>
                        <a:lnTo>
                          <a:pt x="160" y="66"/>
                        </a:lnTo>
                        <a:lnTo>
                          <a:pt x="122" y="64"/>
                        </a:lnTo>
                        <a:lnTo>
                          <a:pt x="88" y="60"/>
                        </a:lnTo>
                        <a:lnTo>
                          <a:pt x="60" y="56"/>
                        </a:lnTo>
                        <a:lnTo>
                          <a:pt x="34" y="52"/>
                        </a:lnTo>
                        <a:lnTo>
                          <a:pt x="16" y="46"/>
                        </a:lnTo>
                        <a:lnTo>
                          <a:pt x="4" y="40"/>
                        </a:lnTo>
                        <a:lnTo>
                          <a:pt x="2" y="36"/>
                        </a:lnTo>
                        <a:lnTo>
                          <a:pt x="0" y="34"/>
                        </a:lnTo>
                        <a:lnTo>
                          <a:pt x="2" y="30"/>
                        </a:lnTo>
                        <a:lnTo>
                          <a:pt x="4" y="26"/>
                        </a:lnTo>
                        <a:lnTo>
                          <a:pt x="16" y="20"/>
                        </a:lnTo>
                        <a:lnTo>
                          <a:pt x="34" y="14"/>
                        </a:lnTo>
                        <a:lnTo>
                          <a:pt x="60" y="10"/>
                        </a:lnTo>
                        <a:lnTo>
                          <a:pt x="88" y="6"/>
                        </a:lnTo>
                        <a:lnTo>
                          <a:pt x="122" y="2"/>
                        </a:lnTo>
                        <a:lnTo>
                          <a:pt x="160" y="0"/>
                        </a:lnTo>
                        <a:lnTo>
                          <a:pt x="200" y="0"/>
                        </a:lnTo>
                        <a:lnTo>
                          <a:pt x="240" y="0"/>
                        </a:lnTo>
                        <a:lnTo>
                          <a:pt x="278" y="2"/>
                        </a:lnTo>
                        <a:lnTo>
                          <a:pt x="312" y="6"/>
                        </a:lnTo>
                        <a:lnTo>
                          <a:pt x="342" y="10"/>
                        </a:lnTo>
                        <a:lnTo>
                          <a:pt x="366" y="14"/>
                        </a:lnTo>
                        <a:lnTo>
                          <a:pt x="384" y="20"/>
                        </a:lnTo>
                        <a:lnTo>
                          <a:pt x="396" y="26"/>
                        </a:lnTo>
                        <a:lnTo>
                          <a:pt x="398" y="30"/>
                        </a:lnTo>
                        <a:lnTo>
                          <a:pt x="400" y="34"/>
                        </a:lnTo>
                        <a:close/>
                      </a:path>
                    </a:pathLst>
                  </a:custGeom>
                  <a:solidFill>
                    <a:srgbClr val="92B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5" name="Freeform 91"/>
                  <p:cNvSpPr>
                    <a:spLocks/>
                  </p:cNvSpPr>
                  <p:nvPr/>
                </p:nvSpPr>
                <p:spPr bwMode="auto">
                  <a:xfrm>
                    <a:off x="4084" y="590"/>
                    <a:ext cx="380" cy="62"/>
                  </a:xfrm>
                  <a:custGeom>
                    <a:avLst/>
                    <a:gdLst>
                      <a:gd name="T0" fmla="*/ 380 w 380"/>
                      <a:gd name="T1" fmla="*/ 32 h 62"/>
                      <a:gd name="T2" fmla="*/ 380 w 380"/>
                      <a:gd name="T3" fmla="*/ 32 h 62"/>
                      <a:gd name="T4" fmla="*/ 378 w 380"/>
                      <a:gd name="T5" fmla="*/ 34 h 62"/>
                      <a:gd name="T6" fmla="*/ 376 w 380"/>
                      <a:gd name="T7" fmla="*/ 38 h 62"/>
                      <a:gd name="T8" fmla="*/ 364 w 380"/>
                      <a:gd name="T9" fmla="*/ 44 h 62"/>
                      <a:gd name="T10" fmla="*/ 348 w 380"/>
                      <a:gd name="T11" fmla="*/ 48 h 62"/>
                      <a:gd name="T12" fmla="*/ 324 w 380"/>
                      <a:gd name="T13" fmla="*/ 54 h 62"/>
                      <a:gd name="T14" fmla="*/ 296 w 380"/>
                      <a:gd name="T15" fmla="*/ 56 h 62"/>
                      <a:gd name="T16" fmla="*/ 264 w 380"/>
                      <a:gd name="T17" fmla="*/ 60 h 62"/>
                      <a:gd name="T18" fmla="*/ 228 w 380"/>
                      <a:gd name="T19" fmla="*/ 62 h 62"/>
                      <a:gd name="T20" fmla="*/ 190 w 380"/>
                      <a:gd name="T21" fmla="*/ 62 h 62"/>
                      <a:gd name="T22" fmla="*/ 190 w 380"/>
                      <a:gd name="T23" fmla="*/ 62 h 62"/>
                      <a:gd name="T24" fmla="*/ 152 w 380"/>
                      <a:gd name="T25" fmla="*/ 62 h 62"/>
                      <a:gd name="T26" fmla="*/ 116 w 380"/>
                      <a:gd name="T27" fmla="*/ 60 h 62"/>
                      <a:gd name="T28" fmla="*/ 84 w 380"/>
                      <a:gd name="T29" fmla="*/ 56 h 62"/>
                      <a:gd name="T30" fmla="*/ 56 w 380"/>
                      <a:gd name="T31" fmla="*/ 54 h 62"/>
                      <a:gd name="T32" fmla="*/ 34 w 380"/>
                      <a:gd name="T33" fmla="*/ 48 h 62"/>
                      <a:gd name="T34" fmla="*/ 16 w 380"/>
                      <a:gd name="T35" fmla="*/ 44 h 62"/>
                      <a:gd name="T36" fmla="*/ 4 w 380"/>
                      <a:gd name="T37" fmla="*/ 38 h 62"/>
                      <a:gd name="T38" fmla="*/ 2 w 380"/>
                      <a:gd name="T39" fmla="*/ 34 h 62"/>
                      <a:gd name="T40" fmla="*/ 0 w 380"/>
                      <a:gd name="T41" fmla="*/ 32 h 62"/>
                      <a:gd name="T42" fmla="*/ 0 w 380"/>
                      <a:gd name="T43" fmla="*/ 32 h 62"/>
                      <a:gd name="T44" fmla="*/ 2 w 380"/>
                      <a:gd name="T45" fmla="*/ 28 h 62"/>
                      <a:gd name="T46" fmla="*/ 4 w 380"/>
                      <a:gd name="T47" fmla="*/ 24 h 62"/>
                      <a:gd name="T48" fmla="*/ 16 w 380"/>
                      <a:gd name="T49" fmla="*/ 18 h 62"/>
                      <a:gd name="T50" fmla="*/ 34 w 380"/>
                      <a:gd name="T51" fmla="*/ 14 h 62"/>
                      <a:gd name="T52" fmla="*/ 56 w 380"/>
                      <a:gd name="T53" fmla="*/ 10 h 62"/>
                      <a:gd name="T54" fmla="*/ 84 w 380"/>
                      <a:gd name="T55" fmla="*/ 6 h 62"/>
                      <a:gd name="T56" fmla="*/ 116 w 380"/>
                      <a:gd name="T57" fmla="*/ 2 h 62"/>
                      <a:gd name="T58" fmla="*/ 152 w 380"/>
                      <a:gd name="T59" fmla="*/ 0 h 62"/>
                      <a:gd name="T60" fmla="*/ 190 w 380"/>
                      <a:gd name="T61" fmla="*/ 0 h 62"/>
                      <a:gd name="T62" fmla="*/ 190 w 380"/>
                      <a:gd name="T63" fmla="*/ 0 h 62"/>
                      <a:gd name="T64" fmla="*/ 228 w 380"/>
                      <a:gd name="T65" fmla="*/ 0 h 62"/>
                      <a:gd name="T66" fmla="*/ 264 w 380"/>
                      <a:gd name="T67" fmla="*/ 2 h 62"/>
                      <a:gd name="T68" fmla="*/ 296 w 380"/>
                      <a:gd name="T69" fmla="*/ 6 h 62"/>
                      <a:gd name="T70" fmla="*/ 324 w 380"/>
                      <a:gd name="T71" fmla="*/ 10 h 62"/>
                      <a:gd name="T72" fmla="*/ 348 w 380"/>
                      <a:gd name="T73" fmla="*/ 14 h 62"/>
                      <a:gd name="T74" fmla="*/ 364 w 380"/>
                      <a:gd name="T75" fmla="*/ 18 h 62"/>
                      <a:gd name="T76" fmla="*/ 376 w 380"/>
                      <a:gd name="T77" fmla="*/ 24 h 62"/>
                      <a:gd name="T78" fmla="*/ 378 w 380"/>
                      <a:gd name="T79" fmla="*/ 28 h 62"/>
                      <a:gd name="T80" fmla="*/ 380 w 380"/>
                      <a:gd name="T81" fmla="*/ 32 h 62"/>
                      <a:gd name="T82" fmla="*/ 380 w 380"/>
                      <a:gd name="T83" fmla="*/ 32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62">
                        <a:moveTo>
                          <a:pt x="380" y="32"/>
                        </a:moveTo>
                        <a:lnTo>
                          <a:pt x="380" y="32"/>
                        </a:lnTo>
                        <a:lnTo>
                          <a:pt x="378" y="34"/>
                        </a:lnTo>
                        <a:lnTo>
                          <a:pt x="376" y="38"/>
                        </a:lnTo>
                        <a:lnTo>
                          <a:pt x="364" y="44"/>
                        </a:lnTo>
                        <a:lnTo>
                          <a:pt x="348" y="48"/>
                        </a:lnTo>
                        <a:lnTo>
                          <a:pt x="324" y="54"/>
                        </a:lnTo>
                        <a:lnTo>
                          <a:pt x="296" y="56"/>
                        </a:lnTo>
                        <a:lnTo>
                          <a:pt x="264" y="60"/>
                        </a:lnTo>
                        <a:lnTo>
                          <a:pt x="228" y="62"/>
                        </a:lnTo>
                        <a:lnTo>
                          <a:pt x="190" y="62"/>
                        </a:lnTo>
                        <a:lnTo>
                          <a:pt x="152" y="62"/>
                        </a:lnTo>
                        <a:lnTo>
                          <a:pt x="116" y="60"/>
                        </a:lnTo>
                        <a:lnTo>
                          <a:pt x="84" y="56"/>
                        </a:lnTo>
                        <a:lnTo>
                          <a:pt x="56" y="54"/>
                        </a:lnTo>
                        <a:lnTo>
                          <a:pt x="34" y="48"/>
                        </a:lnTo>
                        <a:lnTo>
                          <a:pt x="16" y="44"/>
                        </a:lnTo>
                        <a:lnTo>
                          <a:pt x="4" y="38"/>
                        </a:lnTo>
                        <a:lnTo>
                          <a:pt x="2" y="34"/>
                        </a:lnTo>
                        <a:lnTo>
                          <a:pt x="0" y="32"/>
                        </a:lnTo>
                        <a:lnTo>
                          <a:pt x="2" y="28"/>
                        </a:lnTo>
                        <a:lnTo>
                          <a:pt x="4" y="24"/>
                        </a:lnTo>
                        <a:lnTo>
                          <a:pt x="16" y="18"/>
                        </a:lnTo>
                        <a:lnTo>
                          <a:pt x="34" y="14"/>
                        </a:lnTo>
                        <a:lnTo>
                          <a:pt x="56" y="10"/>
                        </a:lnTo>
                        <a:lnTo>
                          <a:pt x="84" y="6"/>
                        </a:lnTo>
                        <a:lnTo>
                          <a:pt x="116" y="2"/>
                        </a:lnTo>
                        <a:lnTo>
                          <a:pt x="152" y="0"/>
                        </a:lnTo>
                        <a:lnTo>
                          <a:pt x="190" y="0"/>
                        </a:lnTo>
                        <a:lnTo>
                          <a:pt x="228" y="0"/>
                        </a:lnTo>
                        <a:lnTo>
                          <a:pt x="264" y="2"/>
                        </a:lnTo>
                        <a:lnTo>
                          <a:pt x="296" y="6"/>
                        </a:lnTo>
                        <a:lnTo>
                          <a:pt x="324" y="10"/>
                        </a:lnTo>
                        <a:lnTo>
                          <a:pt x="348" y="14"/>
                        </a:lnTo>
                        <a:lnTo>
                          <a:pt x="364" y="18"/>
                        </a:lnTo>
                        <a:lnTo>
                          <a:pt x="376" y="24"/>
                        </a:lnTo>
                        <a:lnTo>
                          <a:pt x="378" y="28"/>
                        </a:lnTo>
                        <a:lnTo>
                          <a:pt x="380" y="32"/>
                        </a:lnTo>
                        <a:close/>
                      </a:path>
                    </a:pathLst>
                  </a:custGeom>
                  <a:solidFill>
                    <a:srgbClr val="96BF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6" name="Freeform 92"/>
                  <p:cNvSpPr>
                    <a:spLocks/>
                  </p:cNvSpPr>
                  <p:nvPr/>
                </p:nvSpPr>
                <p:spPr bwMode="auto">
                  <a:xfrm>
                    <a:off x="4094" y="592"/>
                    <a:ext cx="360" cy="58"/>
                  </a:xfrm>
                  <a:custGeom>
                    <a:avLst/>
                    <a:gdLst>
                      <a:gd name="T0" fmla="*/ 360 w 360"/>
                      <a:gd name="T1" fmla="*/ 30 h 58"/>
                      <a:gd name="T2" fmla="*/ 360 w 360"/>
                      <a:gd name="T3" fmla="*/ 30 h 58"/>
                      <a:gd name="T4" fmla="*/ 358 w 360"/>
                      <a:gd name="T5" fmla="*/ 32 h 58"/>
                      <a:gd name="T6" fmla="*/ 356 w 360"/>
                      <a:gd name="T7" fmla="*/ 36 h 58"/>
                      <a:gd name="T8" fmla="*/ 346 w 360"/>
                      <a:gd name="T9" fmla="*/ 40 h 58"/>
                      <a:gd name="T10" fmla="*/ 330 w 360"/>
                      <a:gd name="T11" fmla="*/ 46 h 58"/>
                      <a:gd name="T12" fmla="*/ 308 w 360"/>
                      <a:gd name="T13" fmla="*/ 50 h 58"/>
                      <a:gd name="T14" fmla="*/ 280 w 360"/>
                      <a:gd name="T15" fmla="*/ 54 h 58"/>
                      <a:gd name="T16" fmla="*/ 250 w 360"/>
                      <a:gd name="T17" fmla="*/ 56 h 58"/>
                      <a:gd name="T18" fmla="*/ 216 w 360"/>
                      <a:gd name="T19" fmla="*/ 58 h 58"/>
                      <a:gd name="T20" fmla="*/ 180 w 360"/>
                      <a:gd name="T21" fmla="*/ 58 h 58"/>
                      <a:gd name="T22" fmla="*/ 180 w 360"/>
                      <a:gd name="T23" fmla="*/ 58 h 58"/>
                      <a:gd name="T24" fmla="*/ 144 w 360"/>
                      <a:gd name="T25" fmla="*/ 58 h 58"/>
                      <a:gd name="T26" fmla="*/ 110 w 360"/>
                      <a:gd name="T27" fmla="*/ 56 h 58"/>
                      <a:gd name="T28" fmla="*/ 80 w 360"/>
                      <a:gd name="T29" fmla="*/ 54 h 58"/>
                      <a:gd name="T30" fmla="*/ 54 w 360"/>
                      <a:gd name="T31" fmla="*/ 50 h 58"/>
                      <a:gd name="T32" fmla="*/ 32 w 360"/>
                      <a:gd name="T33" fmla="*/ 46 h 58"/>
                      <a:gd name="T34" fmla="*/ 14 w 360"/>
                      <a:gd name="T35" fmla="*/ 40 h 58"/>
                      <a:gd name="T36" fmla="*/ 4 w 360"/>
                      <a:gd name="T37" fmla="*/ 36 h 58"/>
                      <a:gd name="T38" fmla="*/ 2 w 360"/>
                      <a:gd name="T39" fmla="*/ 32 h 58"/>
                      <a:gd name="T40" fmla="*/ 0 w 360"/>
                      <a:gd name="T41" fmla="*/ 30 h 58"/>
                      <a:gd name="T42" fmla="*/ 0 w 360"/>
                      <a:gd name="T43" fmla="*/ 30 h 58"/>
                      <a:gd name="T44" fmla="*/ 2 w 360"/>
                      <a:gd name="T45" fmla="*/ 26 h 58"/>
                      <a:gd name="T46" fmla="*/ 4 w 360"/>
                      <a:gd name="T47" fmla="*/ 24 h 58"/>
                      <a:gd name="T48" fmla="*/ 14 w 360"/>
                      <a:gd name="T49" fmla="*/ 18 h 58"/>
                      <a:gd name="T50" fmla="*/ 32 w 360"/>
                      <a:gd name="T51" fmla="*/ 12 h 58"/>
                      <a:gd name="T52" fmla="*/ 54 w 360"/>
                      <a:gd name="T53" fmla="*/ 8 h 58"/>
                      <a:gd name="T54" fmla="*/ 80 w 360"/>
                      <a:gd name="T55" fmla="*/ 4 h 58"/>
                      <a:gd name="T56" fmla="*/ 110 w 360"/>
                      <a:gd name="T57" fmla="*/ 2 h 58"/>
                      <a:gd name="T58" fmla="*/ 144 w 360"/>
                      <a:gd name="T59" fmla="*/ 0 h 58"/>
                      <a:gd name="T60" fmla="*/ 180 w 360"/>
                      <a:gd name="T61" fmla="*/ 0 h 58"/>
                      <a:gd name="T62" fmla="*/ 180 w 360"/>
                      <a:gd name="T63" fmla="*/ 0 h 58"/>
                      <a:gd name="T64" fmla="*/ 216 w 360"/>
                      <a:gd name="T65" fmla="*/ 0 h 58"/>
                      <a:gd name="T66" fmla="*/ 250 w 360"/>
                      <a:gd name="T67" fmla="*/ 2 h 58"/>
                      <a:gd name="T68" fmla="*/ 280 w 360"/>
                      <a:gd name="T69" fmla="*/ 4 h 58"/>
                      <a:gd name="T70" fmla="*/ 308 w 360"/>
                      <a:gd name="T71" fmla="*/ 8 h 58"/>
                      <a:gd name="T72" fmla="*/ 330 w 360"/>
                      <a:gd name="T73" fmla="*/ 12 h 58"/>
                      <a:gd name="T74" fmla="*/ 346 w 360"/>
                      <a:gd name="T75" fmla="*/ 18 h 58"/>
                      <a:gd name="T76" fmla="*/ 356 w 360"/>
                      <a:gd name="T77" fmla="*/ 24 h 58"/>
                      <a:gd name="T78" fmla="*/ 358 w 360"/>
                      <a:gd name="T79" fmla="*/ 26 h 58"/>
                      <a:gd name="T80" fmla="*/ 360 w 360"/>
                      <a:gd name="T81" fmla="*/ 30 h 58"/>
                      <a:gd name="T82" fmla="*/ 360 w 360"/>
                      <a:gd name="T83" fmla="*/ 30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0" h="58">
                        <a:moveTo>
                          <a:pt x="360" y="30"/>
                        </a:moveTo>
                        <a:lnTo>
                          <a:pt x="360" y="30"/>
                        </a:lnTo>
                        <a:lnTo>
                          <a:pt x="358" y="32"/>
                        </a:lnTo>
                        <a:lnTo>
                          <a:pt x="356" y="36"/>
                        </a:lnTo>
                        <a:lnTo>
                          <a:pt x="346" y="40"/>
                        </a:lnTo>
                        <a:lnTo>
                          <a:pt x="330" y="46"/>
                        </a:lnTo>
                        <a:lnTo>
                          <a:pt x="308" y="50"/>
                        </a:lnTo>
                        <a:lnTo>
                          <a:pt x="280" y="54"/>
                        </a:lnTo>
                        <a:lnTo>
                          <a:pt x="250" y="56"/>
                        </a:lnTo>
                        <a:lnTo>
                          <a:pt x="216" y="58"/>
                        </a:lnTo>
                        <a:lnTo>
                          <a:pt x="180" y="58"/>
                        </a:lnTo>
                        <a:lnTo>
                          <a:pt x="144" y="58"/>
                        </a:lnTo>
                        <a:lnTo>
                          <a:pt x="110" y="56"/>
                        </a:lnTo>
                        <a:lnTo>
                          <a:pt x="80" y="54"/>
                        </a:lnTo>
                        <a:lnTo>
                          <a:pt x="54" y="50"/>
                        </a:lnTo>
                        <a:lnTo>
                          <a:pt x="32" y="46"/>
                        </a:lnTo>
                        <a:lnTo>
                          <a:pt x="14" y="40"/>
                        </a:lnTo>
                        <a:lnTo>
                          <a:pt x="4" y="36"/>
                        </a:lnTo>
                        <a:lnTo>
                          <a:pt x="2" y="32"/>
                        </a:lnTo>
                        <a:lnTo>
                          <a:pt x="0" y="30"/>
                        </a:lnTo>
                        <a:lnTo>
                          <a:pt x="2" y="26"/>
                        </a:lnTo>
                        <a:lnTo>
                          <a:pt x="4" y="24"/>
                        </a:lnTo>
                        <a:lnTo>
                          <a:pt x="14" y="18"/>
                        </a:lnTo>
                        <a:lnTo>
                          <a:pt x="32" y="12"/>
                        </a:lnTo>
                        <a:lnTo>
                          <a:pt x="54" y="8"/>
                        </a:lnTo>
                        <a:lnTo>
                          <a:pt x="80" y="4"/>
                        </a:lnTo>
                        <a:lnTo>
                          <a:pt x="110" y="2"/>
                        </a:lnTo>
                        <a:lnTo>
                          <a:pt x="144" y="0"/>
                        </a:lnTo>
                        <a:lnTo>
                          <a:pt x="180" y="0"/>
                        </a:lnTo>
                        <a:lnTo>
                          <a:pt x="216" y="0"/>
                        </a:lnTo>
                        <a:lnTo>
                          <a:pt x="250" y="2"/>
                        </a:lnTo>
                        <a:lnTo>
                          <a:pt x="280" y="4"/>
                        </a:lnTo>
                        <a:lnTo>
                          <a:pt x="308" y="8"/>
                        </a:lnTo>
                        <a:lnTo>
                          <a:pt x="330" y="12"/>
                        </a:lnTo>
                        <a:lnTo>
                          <a:pt x="346" y="18"/>
                        </a:lnTo>
                        <a:lnTo>
                          <a:pt x="356" y="24"/>
                        </a:lnTo>
                        <a:lnTo>
                          <a:pt x="358" y="26"/>
                        </a:lnTo>
                        <a:lnTo>
                          <a:pt x="360" y="30"/>
                        </a:lnTo>
                        <a:close/>
                      </a:path>
                    </a:pathLst>
                  </a:custGeom>
                  <a:solidFill>
                    <a:srgbClr val="9BC2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7" name="Freeform 93"/>
                  <p:cNvSpPr>
                    <a:spLocks/>
                  </p:cNvSpPr>
                  <p:nvPr/>
                </p:nvSpPr>
                <p:spPr bwMode="auto">
                  <a:xfrm>
                    <a:off x="4104" y="594"/>
                    <a:ext cx="340" cy="56"/>
                  </a:xfrm>
                  <a:custGeom>
                    <a:avLst/>
                    <a:gdLst>
                      <a:gd name="T0" fmla="*/ 340 w 340"/>
                      <a:gd name="T1" fmla="*/ 28 h 56"/>
                      <a:gd name="T2" fmla="*/ 340 w 340"/>
                      <a:gd name="T3" fmla="*/ 28 h 56"/>
                      <a:gd name="T4" fmla="*/ 338 w 340"/>
                      <a:gd name="T5" fmla="*/ 30 h 56"/>
                      <a:gd name="T6" fmla="*/ 336 w 340"/>
                      <a:gd name="T7" fmla="*/ 32 h 56"/>
                      <a:gd name="T8" fmla="*/ 326 w 340"/>
                      <a:gd name="T9" fmla="*/ 38 h 56"/>
                      <a:gd name="T10" fmla="*/ 310 w 340"/>
                      <a:gd name="T11" fmla="*/ 42 h 56"/>
                      <a:gd name="T12" fmla="*/ 290 w 340"/>
                      <a:gd name="T13" fmla="*/ 46 h 56"/>
                      <a:gd name="T14" fmla="*/ 264 w 340"/>
                      <a:gd name="T15" fmla="*/ 50 h 56"/>
                      <a:gd name="T16" fmla="*/ 236 w 340"/>
                      <a:gd name="T17" fmla="*/ 52 h 56"/>
                      <a:gd name="T18" fmla="*/ 170 w 340"/>
                      <a:gd name="T19" fmla="*/ 56 h 56"/>
                      <a:gd name="T20" fmla="*/ 170 w 340"/>
                      <a:gd name="T21" fmla="*/ 56 h 56"/>
                      <a:gd name="T22" fmla="*/ 104 w 340"/>
                      <a:gd name="T23" fmla="*/ 52 h 56"/>
                      <a:gd name="T24" fmla="*/ 76 w 340"/>
                      <a:gd name="T25" fmla="*/ 50 h 56"/>
                      <a:gd name="T26" fmla="*/ 50 w 340"/>
                      <a:gd name="T27" fmla="*/ 46 h 56"/>
                      <a:gd name="T28" fmla="*/ 30 w 340"/>
                      <a:gd name="T29" fmla="*/ 42 h 56"/>
                      <a:gd name="T30" fmla="*/ 14 w 340"/>
                      <a:gd name="T31" fmla="*/ 38 h 56"/>
                      <a:gd name="T32" fmla="*/ 4 w 340"/>
                      <a:gd name="T33" fmla="*/ 32 h 56"/>
                      <a:gd name="T34" fmla="*/ 2 w 340"/>
                      <a:gd name="T35" fmla="*/ 30 h 56"/>
                      <a:gd name="T36" fmla="*/ 0 w 340"/>
                      <a:gd name="T37" fmla="*/ 28 h 56"/>
                      <a:gd name="T38" fmla="*/ 0 w 340"/>
                      <a:gd name="T39" fmla="*/ 28 h 56"/>
                      <a:gd name="T40" fmla="*/ 2 w 340"/>
                      <a:gd name="T41" fmla="*/ 24 h 56"/>
                      <a:gd name="T42" fmla="*/ 4 w 340"/>
                      <a:gd name="T43" fmla="*/ 22 h 56"/>
                      <a:gd name="T44" fmla="*/ 14 w 340"/>
                      <a:gd name="T45" fmla="*/ 16 h 56"/>
                      <a:gd name="T46" fmla="*/ 30 w 340"/>
                      <a:gd name="T47" fmla="*/ 12 h 56"/>
                      <a:gd name="T48" fmla="*/ 50 w 340"/>
                      <a:gd name="T49" fmla="*/ 8 h 56"/>
                      <a:gd name="T50" fmla="*/ 76 w 340"/>
                      <a:gd name="T51" fmla="*/ 4 h 56"/>
                      <a:gd name="T52" fmla="*/ 104 w 340"/>
                      <a:gd name="T53" fmla="*/ 2 h 56"/>
                      <a:gd name="T54" fmla="*/ 170 w 340"/>
                      <a:gd name="T55" fmla="*/ 0 h 56"/>
                      <a:gd name="T56" fmla="*/ 170 w 340"/>
                      <a:gd name="T57" fmla="*/ 0 h 56"/>
                      <a:gd name="T58" fmla="*/ 236 w 340"/>
                      <a:gd name="T59" fmla="*/ 2 h 56"/>
                      <a:gd name="T60" fmla="*/ 264 w 340"/>
                      <a:gd name="T61" fmla="*/ 4 h 56"/>
                      <a:gd name="T62" fmla="*/ 290 w 340"/>
                      <a:gd name="T63" fmla="*/ 8 h 56"/>
                      <a:gd name="T64" fmla="*/ 310 w 340"/>
                      <a:gd name="T65" fmla="*/ 12 h 56"/>
                      <a:gd name="T66" fmla="*/ 326 w 340"/>
                      <a:gd name="T67" fmla="*/ 16 h 56"/>
                      <a:gd name="T68" fmla="*/ 336 w 340"/>
                      <a:gd name="T69" fmla="*/ 22 h 56"/>
                      <a:gd name="T70" fmla="*/ 338 w 340"/>
                      <a:gd name="T71" fmla="*/ 24 h 56"/>
                      <a:gd name="T72" fmla="*/ 340 w 340"/>
                      <a:gd name="T73" fmla="*/ 28 h 56"/>
                      <a:gd name="T74" fmla="*/ 340 w 340"/>
                      <a:gd name="T75" fmla="*/ 28 h 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0" h="56">
                        <a:moveTo>
                          <a:pt x="340" y="28"/>
                        </a:moveTo>
                        <a:lnTo>
                          <a:pt x="340" y="28"/>
                        </a:lnTo>
                        <a:lnTo>
                          <a:pt x="338" y="30"/>
                        </a:lnTo>
                        <a:lnTo>
                          <a:pt x="336" y="32"/>
                        </a:lnTo>
                        <a:lnTo>
                          <a:pt x="326" y="38"/>
                        </a:lnTo>
                        <a:lnTo>
                          <a:pt x="310" y="42"/>
                        </a:lnTo>
                        <a:lnTo>
                          <a:pt x="290" y="46"/>
                        </a:lnTo>
                        <a:lnTo>
                          <a:pt x="264" y="50"/>
                        </a:lnTo>
                        <a:lnTo>
                          <a:pt x="236" y="52"/>
                        </a:lnTo>
                        <a:lnTo>
                          <a:pt x="170" y="56"/>
                        </a:lnTo>
                        <a:lnTo>
                          <a:pt x="104" y="52"/>
                        </a:lnTo>
                        <a:lnTo>
                          <a:pt x="76" y="50"/>
                        </a:lnTo>
                        <a:lnTo>
                          <a:pt x="50" y="46"/>
                        </a:lnTo>
                        <a:lnTo>
                          <a:pt x="30" y="42"/>
                        </a:lnTo>
                        <a:lnTo>
                          <a:pt x="14" y="38"/>
                        </a:lnTo>
                        <a:lnTo>
                          <a:pt x="4" y="32"/>
                        </a:lnTo>
                        <a:lnTo>
                          <a:pt x="2" y="30"/>
                        </a:lnTo>
                        <a:lnTo>
                          <a:pt x="0" y="28"/>
                        </a:lnTo>
                        <a:lnTo>
                          <a:pt x="2" y="24"/>
                        </a:lnTo>
                        <a:lnTo>
                          <a:pt x="4" y="22"/>
                        </a:lnTo>
                        <a:lnTo>
                          <a:pt x="14" y="16"/>
                        </a:lnTo>
                        <a:lnTo>
                          <a:pt x="30" y="12"/>
                        </a:lnTo>
                        <a:lnTo>
                          <a:pt x="50" y="8"/>
                        </a:lnTo>
                        <a:lnTo>
                          <a:pt x="76" y="4"/>
                        </a:lnTo>
                        <a:lnTo>
                          <a:pt x="104" y="2"/>
                        </a:lnTo>
                        <a:lnTo>
                          <a:pt x="170" y="0"/>
                        </a:lnTo>
                        <a:lnTo>
                          <a:pt x="236" y="2"/>
                        </a:lnTo>
                        <a:lnTo>
                          <a:pt x="264" y="4"/>
                        </a:lnTo>
                        <a:lnTo>
                          <a:pt x="290" y="8"/>
                        </a:lnTo>
                        <a:lnTo>
                          <a:pt x="310" y="12"/>
                        </a:lnTo>
                        <a:lnTo>
                          <a:pt x="326" y="16"/>
                        </a:lnTo>
                        <a:lnTo>
                          <a:pt x="336" y="22"/>
                        </a:lnTo>
                        <a:lnTo>
                          <a:pt x="338" y="24"/>
                        </a:lnTo>
                        <a:lnTo>
                          <a:pt x="340" y="28"/>
                        </a:lnTo>
                        <a:close/>
                      </a:path>
                    </a:pathLst>
                  </a:custGeom>
                  <a:solidFill>
                    <a:srgbClr val="A0C5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8" name="Freeform 94"/>
                  <p:cNvSpPr>
                    <a:spLocks/>
                  </p:cNvSpPr>
                  <p:nvPr/>
                </p:nvSpPr>
                <p:spPr bwMode="auto">
                  <a:xfrm>
                    <a:off x="4114" y="594"/>
                    <a:ext cx="320" cy="54"/>
                  </a:xfrm>
                  <a:custGeom>
                    <a:avLst/>
                    <a:gdLst>
                      <a:gd name="T0" fmla="*/ 320 w 320"/>
                      <a:gd name="T1" fmla="*/ 28 h 54"/>
                      <a:gd name="T2" fmla="*/ 320 w 320"/>
                      <a:gd name="T3" fmla="*/ 28 h 54"/>
                      <a:gd name="T4" fmla="*/ 318 w 320"/>
                      <a:gd name="T5" fmla="*/ 30 h 54"/>
                      <a:gd name="T6" fmla="*/ 316 w 320"/>
                      <a:gd name="T7" fmla="*/ 32 h 54"/>
                      <a:gd name="T8" fmla="*/ 308 w 320"/>
                      <a:gd name="T9" fmla="*/ 38 h 54"/>
                      <a:gd name="T10" fmla="*/ 292 w 320"/>
                      <a:gd name="T11" fmla="*/ 42 h 54"/>
                      <a:gd name="T12" fmla="*/ 274 w 320"/>
                      <a:gd name="T13" fmla="*/ 46 h 54"/>
                      <a:gd name="T14" fmla="*/ 222 w 320"/>
                      <a:gd name="T15" fmla="*/ 52 h 54"/>
                      <a:gd name="T16" fmla="*/ 160 w 320"/>
                      <a:gd name="T17" fmla="*/ 54 h 54"/>
                      <a:gd name="T18" fmla="*/ 160 w 320"/>
                      <a:gd name="T19" fmla="*/ 54 h 54"/>
                      <a:gd name="T20" fmla="*/ 98 w 320"/>
                      <a:gd name="T21" fmla="*/ 52 h 54"/>
                      <a:gd name="T22" fmla="*/ 48 w 320"/>
                      <a:gd name="T23" fmla="*/ 46 h 54"/>
                      <a:gd name="T24" fmla="*/ 28 w 320"/>
                      <a:gd name="T25" fmla="*/ 42 h 54"/>
                      <a:gd name="T26" fmla="*/ 14 w 320"/>
                      <a:gd name="T27" fmla="*/ 38 h 54"/>
                      <a:gd name="T28" fmla="*/ 4 w 320"/>
                      <a:gd name="T29" fmla="*/ 32 h 54"/>
                      <a:gd name="T30" fmla="*/ 2 w 320"/>
                      <a:gd name="T31" fmla="*/ 30 h 54"/>
                      <a:gd name="T32" fmla="*/ 0 w 320"/>
                      <a:gd name="T33" fmla="*/ 28 h 54"/>
                      <a:gd name="T34" fmla="*/ 0 w 320"/>
                      <a:gd name="T35" fmla="*/ 28 h 54"/>
                      <a:gd name="T36" fmla="*/ 2 w 320"/>
                      <a:gd name="T37" fmla="*/ 24 h 54"/>
                      <a:gd name="T38" fmla="*/ 4 w 320"/>
                      <a:gd name="T39" fmla="*/ 22 h 54"/>
                      <a:gd name="T40" fmla="*/ 14 w 320"/>
                      <a:gd name="T41" fmla="*/ 16 h 54"/>
                      <a:gd name="T42" fmla="*/ 28 w 320"/>
                      <a:gd name="T43" fmla="*/ 12 h 54"/>
                      <a:gd name="T44" fmla="*/ 48 w 320"/>
                      <a:gd name="T45" fmla="*/ 8 h 54"/>
                      <a:gd name="T46" fmla="*/ 98 w 320"/>
                      <a:gd name="T47" fmla="*/ 2 h 54"/>
                      <a:gd name="T48" fmla="*/ 160 w 320"/>
                      <a:gd name="T49" fmla="*/ 0 h 54"/>
                      <a:gd name="T50" fmla="*/ 160 w 320"/>
                      <a:gd name="T51" fmla="*/ 0 h 54"/>
                      <a:gd name="T52" fmla="*/ 222 w 320"/>
                      <a:gd name="T53" fmla="*/ 2 h 54"/>
                      <a:gd name="T54" fmla="*/ 274 w 320"/>
                      <a:gd name="T55" fmla="*/ 8 h 54"/>
                      <a:gd name="T56" fmla="*/ 292 w 320"/>
                      <a:gd name="T57" fmla="*/ 12 h 54"/>
                      <a:gd name="T58" fmla="*/ 308 w 320"/>
                      <a:gd name="T59" fmla="*/ 16 h 54"/>
                      <a:gd name="T60" fmla="*/ 316 w 320"/>
                      <a:gd name="T61" fmla="*/ 22 h 54"/>
                      <a:gd name="T62" fmla="*/ 318 w 320"/>
                      <a:gd name="T63" fmla="*/ 24 h 54"/>
                      <a:gd name="T64" fmla="*/ 320 w 320"/>
                      <a:gd name="T65" fmla="*/ 28 h 54"/>
                      <a:gd name="T66" fmla="*/ 320 w 320"/>
                      <a:gd name="T67" fmla="*/ 28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0" h="54">
                        <a:moveTo>
                          <a:pt x="320" y="28"/>
                        </a:moveTo>
                        <a:lnTo>
                          <a:pt x="320" y="28"/>
                        </a:lnTo>
                        <a:lnTo>
                          <a:pt x="318" y="30"/>
                        </a:lnTo>
                        <a:lnTo>
                          <a:pt x="316" y="32"/>
                        </a:lnTo>
                        <a:lnTo>
                          <a:pt x="308" y="38"/>
                        </a:lnTo>
                        <a:lnTo>
                          <a:pt x="292" y="42"/>
                        </a:lnTo>
                        <a:lnTo>
                          <a:pt x="274" y="46"/>
                        </a:lnTo>
                        <a:lnTo>
                          <a:pt x="222" y="52"/>
                        </a:lnTo>
                        <a:lnTo>
                          <a:pt x="160" y="54"/>
                        </a:lnTo>
                        <a:lnTo>
                          <a:pt x="98" y="52"/>
                        </a:lnTo>
                        <a:lnTo>
                          <a:pt x="48" y="46"/>
                        </a:lnTo>
                        <a:lnTo>
                          <a:pt x="28" y="42"/>
                        </a:lnTo>
                        <a:lnTo>
                          <a:pt x="14" y="38"/>
                        </a:lnTo>
                        <a:lnTo>
                          <a:pt x="4" y="32"/>
                        </a:lnTo>
                        <a:lnTo>
                          <a:pt x="2" y="30"/>
                        </a:lnTo>
                        <a:lnTo>
                          <a:pt x="0" y="28"/>
                        </a:lnTo>
                        <a:lnTo>
                          <a:pt x="2" y="24"/>
                        </a:lnTo>
                        <a:lnTo>
                          <a:pt x="4" y="22"/>
                        </a:lnTo>
                        <a:lnTo>
                          <a:pt x="14" y="16"/>
                        </a:lnTo>
                        <a:lnTo>
                          <a:pt x="28" y="12"/>
                        </a:lnTo>
                        <a:lnTo>
                          <a:pt x="48" y="8"/>
                        </a:lnTo>
                        <a:lnTo>
                          <a:pt x="98" y="2"/>
                        </a:lnTo>
                        <a:lnTo>
                          <a:pt x="160" y="0"/>
                        </a:lnTo>
                        <a:lnTo>
                          <a:pt x="222" y="2"/>
                        </a:lnTo>
                        <a:lnTo>
                          <a:pt x="274" y="8"/>
                        </a:lnTo>
                        <a:lnTo>
                          <a:pt x="292" y="12"/>
                        </a:lnTo>
                        <a:lnTo>
                          <a:pt x="308" y="16"/>
                        </a:lnTo>
                        <a:lnTo>
                          <a:pt x="316" y="22"/>
                        </a:lnTo>
                        <a:lnTo>
                          <a:pt x="318" y="24"/>
                        </a:lnTo>
                        <a:lnTo>
                          <a:pt x="320" y="28"/>
                        </a:lnTo>
                        <a:close/>
                      </a:path>
                    </a:pathLst>
                  </a:custGeom>
                  <a:solidFill>
                    <a:srgbClr val="A6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39" name="Freeform 95"/>
                  <p:cNvSpPr>
                    <a:spLocks/>
                  </p:cNvSpPr>
                  <p:nvPr/>
                </p:nvSpPr>
                <p:spPr bwMode="auto">
                  <a:xfrm>
                    <a:off x="4124" y="596"/>
                    <a:ext cx="300" cy="50"/>
                  </a:xfrm>
                  <a:custGeom>
                    <a:avLst/>
                    <a:gdLst>
                      <a:gd name="T0" fmla="*/ 300 w 300"/>
                      <a:gd name="T1" fmla="*/ 26 h 50"/>
                      <a:gd name="T2" fmla="*/ 300 w 300"/>
                      <a:gd name="T3" fmla="*/ 26 h 50"/>
                      <a:gd name="T4" fmla="*/ 300 w 300"/>
                      <a:gd name="T5" fmla="*/ 28 h 50"/>
                      <a:gd name="T6" fmla="*/ 296 w 300"/>
                      <a:gd name="T7" fmla="*/ 30 h 50"/>
                      <a:gd name="T8" fmla="*/ 288 w 300"/>
                      <a:gd name="T9" fmla="*/ 34 h 50"/>
                      <a:gd name="T10" fmla="*/ 274 w 300"/>
                      <a:gd name="T11" fmla="*/ 38 h 50"/>
                      <a:gd name="T12" fmla="*/ 256 w 300"/>
                      <a:gd name="T13" fmla="*/ 42 h 50"/>
                      <a:gd name="T14" fmla="*/ 208 w 300"/>
                      <a:gd name="T15" fmla="*/ 48 h 50"/>
                      <a:gd name="T16" fmla="*/ 150 w 300"/>
                      <a:gd name="T17" fmla="*/ 50 h 50"/>
                      <a:gd name="T18" fmla="*/ 150 w 300"/>
                      <a:gd name="T19" fmla="*/ 50 h 50"/>
                      <a:gd name="T20" fmla="*/ 92 w 300"/>
                      <a:gd name="T21" fmla="*/ 48 h 50"/>
                      <a:gd name="T22" fmla="*/ 44 w 300"/>
                      <a:gd name="T23" fmla="*/ 42 h 50"/>
                      <a:gd name="T24" fmla="*/ 26 w 300"/>
                      <a:gd name="T25" fmla="*/ 38 h 50"/>
                      <a:gd name="T26" fmla="*/ 12 w 300"/>
                      <a:gd name="T27" fmla="*/ 34 h 50"/>
                      <a:gd name="T28" fmla="*/ 4 w 300"/>
                      <a:gd name="T29" fmla="*/ 30 h 50"/>
                      <a:gd name="T30" fmla="*/ 2 w 300"/>
                      <a:gd name="T31" fmla="*/ 28 h 50"/>
                      <a:gd name="T32" fmla="*/ 0 w 300"/>
                      <a:gd name="T33" fmla="*/ 26 h 50"/>
                      <a:gd name="T34" fmla="*/ 0 w 300"/>
                      <a:gd name="T35" fmla="*/ 26 h 50"/>
                      <a:gd name="T36" fmla="*/ 2 w 300"/>
                      <a:gd name="T37" fmla="*/ 22 h 50"/>
                      <a:gd name="T38" fmla="*/ 4 w 300"/>
                      <a:gd name="T39" fmla="*/ 20 h 50"/>
                      <a:gd name="T40" fmla="*/ 12 w 300"/>
                      <a:gd name="T41" fmla="*/ 16 h 50"/>
                      <a:gd name="T42" fmla="*/ 26 w 300"/>
                      <a:gd name="T43" fmla="*/ 12 h 50"/>
                      <a:gd name="T44" fmla="*/ 44 w 300"/>
                      <a:gd name="T45" fmla="*/ 8 h 50"/>
                      <a:gd name="T46" fmla="*/ 92 w 300"/>
                      <a:gd name="T47" fmla="*/ 2 h 50"/>
                      <a:gd name="T48" fmla="*/ 150 w 300"/>
                      <a:gd name="T49" fmla="*/ 0 h 50"/>
                      <a:gd name="T50" fmla="*/ 150 w 300"/>
                      <a:gd name="T51" fmla="*/ 0 h 50"/>
                      <a:gd name="T52" fmla="*/ 208 w 300"/>
                      <a:gd name="T53" fmla="*/ 2 h 50"/>
                      <a:gd name="T54" fmla="*/ 256 w 300"/>
                      <a:gd name="T55" fmla="*/ 8 h 50"/>
                      <a:gd name="T56" fmla="*/ 274 w 300"/>
                      <a:gd name="T57" fmla="*/ 12 h 50"/>
                      <a:gd name="T58" fmla="*/ 288 w 300"/>
                      <a:gd name="T59" fmla="*/ 16 h 50"/>
                      <a:gd name="T60" fmla="*/ 296 w 300"/>
                      <a:gd name="T61" fmla="*/ 20 h 50"/>
                      <a:gd name="T62" fmla="*/ 300 w 300"/>
                      <a:gd name="T63" fmla="*/ 22 h 50"/>
                      <a:gd name="T64" fmla="*/ 300 w 300"/>
                      <a:gd name="T65" fmla="*/ 26 h 50"/>
                      <a:gd name="T66" fmla="*/ 300 w 300"/>
                      <a:gd name="T67" fmla="*/ 26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50">
                        <a:moveTo>
                          <a:pt x="300" y="26"/>
                        </a:moveTo>
                        <a:lnTo>
                          <a:pt x="300" y="26"/>
                        </a:lnTo>
                        <a:lnTo>
                          <a:pt x="300" y="28"/>
                        </a:lnTo>
                        <a:lnTo>
                          <a:pt x="296" y="30"/>
                        </a:lnTo>
                        <a:lnTo>
                          <a:pt x="288" y="34"/>
                        </a:lnTo>
                        <a:lnTo>
                          <a:pt x="274" y="38"/>
                        </a:lnTo>
                        <a:lnTo>
                          <a:pt x="256" y="42"/>
                        </a:lnTo>
                        <a:lnTo>
                          <a:pt x="208" y="48"/>
                        </a:lnTo>
                        <a:lnTo>
                          <a:pt x="150" y="50"/>
                        </a:lnTo>
                        <a:lnTo>
                          <a:pt x="92" y="48"/>
                        </a:lnTo>
                        <a:lnTo>
                          <a:pt x="44" y="42"/>
                        </a:lnTo>
                        <a:lnTo>
                          <a:pt x="26" y="38"/>
                        </a:lnTo>
                        <a:lnTo>
                          <a:pt x="12" y="34"/>
                        </a:lnTo>
                        <a:lnTo>
                          <a:pt x="4" y="30"/>
                        </a:lnTo>
                        <a:lnTo>
                          <a:pt x="2" y="28"/>
                        </a:lnTo>
                        <a:lnTo>
                          <a:pt x="0" y="26"/>
                        </a:lnTo>
                        <a:lnTo>
                          <a:pt x="2" y="22"/>
                        </a:lnTo>
                        <a:lnTo>
                          <a:pt x="4" y="20"/>
                        </a:lnTo>
                        <a:lnTo>
                          <a:pt x="12" y="16"/>
                        </a:lnTo>
                        <a:lnTo>
                          <a:pt x="26" y="12"/>
                        </a:lnTo>
                        <a:lnTo>
                          <a:pt x="44" y="8"/>
                        </a:lnTo>
                        <a:lnTo>
                          <a:pt x="92" y="2"/>
                        </a:lnTo>
                        <a:lnTo>
                          <a:pt x="150" y="0"/>
                        </a:lnTo>
                        <a:lnTo>
                          <a:pt x="208" y="2"/>
                        </a:lnTo>
                        <a:lnTo>
                          <a:pt x="256" y="8"/>
                        </a:lnTo>
                        <a:lnTo>
                          <a:pt x="274" y="12"/>
                        </a:lnTo>
                        <a:lnTo>
                          <a:pt x="288" y="16"/>
                        </a:lnTo>
                        <a:lnTo>
                          <a:pt x="296" y="20"/>
                        </a:lnTo>
                        <a:lnTo>
                          <a:pt x="300" y="22"/>
                        </a:lnTo>
                        <a:lnTo>
                          <a:pt x="300" y="26"/>
                        </a:lnTo>
                        <a:close/>
                      </a:path>
                    </a:pathLst>
                  </a:custGeom>
                  <a:solidFill>
                    <a:srgbClr val="AB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0" name="Freeform 96"/>
                  <p:cNvSpPr>
                    <a:spLocks/>
                  </p:cNvSpPr>
                  <p:nvPr/>
                </p:nvSpPr>
                <p:spPr bwMode="auto">
                  <a:xfrm>
                    <a:off x="4134" y="598"/>
                    <a:ext cx="280" cy="46"/>
                  </a:xfrm>
                  <a:custGeom>
                    <a:avLst/>
                    <a:gdLst>
                      <a:gd name="T0" fmla="*/ 280 w 280"/>
                      <a:gd name="T1" fmla="*/ 24 h 46"/>
                      <a:gd name="T2" fmla="*/ 280 w 280"/>
                      <a:gd name="T3" fmla="*/ 24 h 46"/>
                      <a:gd name="T4" fmla="*/ 280 w 280"/>
                      <a:gd name="T5" fmla="*/ 26 h 46"/>
                      <a:gd name="T6" fmla="*/ 276 w 280"/>
                      <a:gd name="T7" fmla="*/ 28 h 46"/>
                      <a:gd name="T8" fmla="*/ 268 w 280"/>
                      <a:gd name="T9" fmla="*/ 32 h 46"/>
                      <a:gd name="T10" fmla="*/ 256 w 280"/>
                      <a:gd name="T11" fmla="*/ 36 h 46"/>
                      <a:gd name="T12" fmla="*/ 238 w 280"/>
                      <a:gd name="T13" fmla="*/ 40 h 46"/>
                      <a:gd name="T14" fmla="*/ 194 w 280"/>
                      <a:gd name="T15" fmla="*/ 44 h 46"/>
                      <a:gd name="T16" fmla="*/ 140 w 280"/>
                      <a:gd name="T17" fmla="*/ 46 h 46"/>
                      <a:gd name="T18" fmla="*/ 140 w 280"/>
                      <a:gd name="T19" fmla="*/ 46 h 46"/>
                      <a:gd name="T20" fmla="*/ 86 w 280"/>
                      <a:gd name="T21" fmla="*/ 44 h 46"/>
                      <a:gd name="T22" fmla="*/ 42 w 280"/>
                      <a:gd name="T23" fmla="*/ 40 h 46"/>
                      <a:gd name="T24" fmla="*/ 24 w 280"/>
                      <a:gd name="T25" fmla="*/ 36 h 46"/>
                      <a:gd name="T26" fmla="*/ 12 w 280"/>
                      <a:gd name="T27" fmla="*/ 32 h 46"/>
                      <a:gd name="T28" fmla="*/ 4 w 280"/>
                      <a:gd name="T29" fmla="*/ 28 h 46"/>
                      <a:gd name="T30" fmla="*/ 2 w 280"/>
                      <a:gd name="T31" fmla="*/ 26 h 46"/>
                      <a:gd name="T32" fmla="*/ 0 w 280"/>
                      <a:gd name="T33" fmla="*/ 24 h 46"/>
                      <a:gd name="T34" fmla="*/ 0 w 280"/>
                      <a:gd name="T35" fmla="*/ 24 h 46"/>
                      <a:gd name="T36" fmla="*/ 2 w 280"/>
                      <a:gd name="T37" fmla="*/ 20 h 46"/>
                      <a:gd name="T38" fmla="*/ 4 w 280"/>
                      <a:gd name="T39" fmla="*/ 18 h 46"/>
                      <a:gd name="T40" fmla="*/ 12 w 280"/>
                      <a:gd name="T41" fmla="*/ 14 h 46"/>
                      <a:gd name="T42" fmla="*/ 24 w 280"/>
                      <a:gd name="T43" fmla="*/ 10 h 46"/>
                      <a:gd name="T44" fmla="*/ 42 w 280"/>
                      <a:gd name="T45" fmla="*/ 6 h 46"/>
                      <a:gd name="T46" fmla="*/ 86 w 280"/>
                      <a:gd name="T47" fmla="*/ 2 h 46"/>
                      <a:gd name="T48" fmla="*/ 140 w 280"/>
                      <a:gd name="T49" fmla="*/ 0 h 46"/>
                      <a:gd name="T50" fmla="*/ 140 w 280"/>
                      <a:gd name="T51" fmla="*/ 0 h 46"/>
                      <a:gd name="T52" fmla="*/ 194 w 280"/>
                      <a:gd name="T53" fmla="*/ 2 h 46"/>
                      <a:gd name="T54" fmla="*/ 238 w 280"/>
                      <a:gd name="T55" fmla="*/ 6 h 46"/>
                      <a:gd name="T56" fmla="*/ 256 w 280"/>
                      <a:gd name="T57" fmla="*/ 10 h 46"/>
                      <a:gd name="T58" fmla="*/ 268 w 280"/>
                      <a:gd name="T59" fmla="*/ 14 h 46"/>
                      <a:gd name="T60" fmla="*/ 276 w 280"/>
                      <a:gd name="T61" fmla="*/ 18 h 46"/>
                      <a:gd name="T62" fmla="*/ 280 w 280"/>
                      <a:gd name="T63" fmla="*/ 20 h 46"/>
                      <a:gd name="T64" fmla="*/ 280 w 280"/>
                      <a:gd name="T65" fmla="*/ 24 h 46"/>
                      <a:gd name="T66" fmla="*/ 280 w 280"/>
                      <a:gd name="T67" fmla="*/ 24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0" h="46">
                        <a:moveTo>
                          <a:pt x="280" y="24"/>
                        </a:moveTo>
                        <a:lnTo>
                          <a:pt x="280" y="24"/>
                        </a:lnTo>
                        <a:lnTo>
                          <a:pt x="280" y="26"/>
                        </a:lnTo>
                        <a:lnTo>
                          <a:pt x="276" y="28"/>
                        </a:lnTo>
                        <a:lnTo>
                          <a:pt x="268" y="32"/>
                        </a:lnTo>
                        <a:lnTo>
                          <a:pt x="256" y="36"/>
                        </a:lnTo>
                        <a:lnTo>
                          <a:pt x="238" y="40"/>
                        </a:lnTo>
                        <a:lnTo>
                          <a:pt x="194" y="44"/>
                        </a:lnTo>
                        <a:lnTo>
                          <a:pt x="140" y="46"/>
                        </a:lnTo>
                        <a:lnTo>
                          <a:pt x="86" y="44"/>
                        </a:lnTo>
                        <a:lnTo>
                          <a:pt x="42" y="40"/>
                        </a:lnTo>
                        <a:lnTo>
                          <a:pt x="24" y="36"/>
                        </a:lnTo>
                        <a:lnTo>
                          <a:pt x="12" y="32"/>
                        </a:lnTo>
                        <a:lnTo>
                          <a:pt x="4" y="28"/>
                        </a:lnTo>
                        <a:lnTo>
                          <a:pt x="2" y="26"/>
                        </a:lnTo>
                        <a:lnTo>
                          <a:pt x="0" y="24"/>
                        </a:lnTo>
                        <a:lnTo>
                          <a:pt x="2" y="20"/>
                        </a:lnTo>
                        <a:lnTo>
                          <a:pt x="4" y="18"/>
                        </a:lnTo>
                        <a:lnTo>
                          <a:pt x="12" y="14"/>
                        </a:lnTo>
                        <a:lnTo>
                          <a:pt x="24" y="10"/>
                        </a:lnTo>
                        <a:lnTo>
                          <a:pt x="42" y="6"/>
                        </a:lnTo>
                        <a:lnTo>
                          <a:pt x="86" y="2"/>
                        </a:lnTo>
                        <a:lnTo>
                          <a:pt x="140" y="0"/>
                        </a:lnTo>
                        <a:lnTo>
                          <a:pt x="194" y="2"/>
                        </a:lnTo>
                        <a:lnTo>
                          <a:pt x="238" y="6"/>
                        </a:lnTo>
                        <a:lnTo>
                          <a:pt x="256" y="10"/>
                        </a:lnTo>
                        <a:lnTo>
                          <a:pt x="268" y="14"/>
                        </a:lnTo>
                        <a:lnTo>
                          <a:pt x="276" y="18"/>
                        </a:lnTo>
                        <a:lnTo>
                          <a:pt x="280" y="20"/>
                        </a:lnTo>
                        <a:lnTo>
                          <a:pt x="280" y="24"/>
                        </a:lnTo>
                        <a:close/>
                      </a:path>
                    </a:pathLst>
                  </a:custGeom>
                  <a:solidFill>
                    <a:srgbClr val="B1C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1" name="Freeform 97"/>
                  <p:cNvSpPr>
                    <a:spLocks/>
                  </p:cNvSpPr>
                  <p:nvPr/>
                </p:nvSpPr>
                <p:spPr bwMode="auto">
                  <a:xfrm>
                    <a:off x="4144" y="600"/>
                    <a:ext cx="260" cy="42"/>
                  </a:xfrm>
                  <a:custGeom>
                    <a:avLst/>
                    <a:gdLst>
                      <a:gd name="T0" fmla="*/ 260 w 260"/>
                      <a:gd name="T1" fmla="*/ 22 h 42"/>
                      <a:gd name="T2" fmla="*/ 260 w 260"/>
                      <a:gd name="T3" fmla="*/ 22 h 42"/>
                      <a:gd name="T4" fmla="*/ 258 w 260"/>
                      <a:gd name="T5" fmla="*/ 26 h 42"/>
                      <a:gd name="T6" fmla="*/ 250 w 260"/>
                      <a:gd name="T7" fmla="*/ 30 h 42"/>
                      <a:gd name="T8" fmla="*/ 238 w 260"/>
                      <a:gd name="T9" fmla="*/ 34 h 42"/>
                      <a:gd name="T10" fmla="*/ 222 w 260"/>
                      <a:gd name="T11" fmla="*/ 36 h 42"/>
                      <a:gd name="T12" fmla="*/ 180 w 260"/>
                      <a:gd name="T13" fmla="*/ 40 h 42"/>
                      <a:gd name="T14" fmla="*/ 130 w 260"/>
                      <a:gd name="T15" fmla="*/ 42 h 42"/>
                      <a:gd name="T16" fmla="*/ 130 w 260"/>
                      <a:gd name="T17" fmla="*/ 42 h 42"/>
                      <a:gd name="T18" fmla="*/ 80 w 260"/>
                      <a:gd name="T19" fmla="*/ 40 h 42"/>
                      <a:gd name="T20" fmla="*/ 38 w 260"/>
                      <a:gd name="T21" fmla="*/ 36 h 42"/>
                      <a:gd name="T22" fmla="*/ 22 w 260"/>
                      <a:gd name="T23" fmla="*/ 34 h 42"/>
                      <a:gd name="T24" fmla="*/ 10 w 260"/>
                      <a:gd name="T25" fmla="*/ 30 h 42"/>
                      <a:gd name="T26" fmla="*/ 4 w 260"/>
                      <a:gd name="T27" fmla="*/ 26 h 42"/>
                      <a:gd name="T28" fmla="*/ 0 w 260"/>
                      <a:gd name="T29" fmla="*/ 22 h 42"/>
                      <a:gd name="T30" fmla="*/ 0 w 260"/>
                      <a:gd name="T31" fmla="*/ 22 h 42"/>
                      <a:gd name="T32" fmla="*/ 4 w 260"/>
                      <a:gd name="T33" fmla="*/ 16 h 42"/>
                      <a:gd name="T34" fmla="*/ 10 w 260"/>
                      <a:gd name="T35" fmla="*/ 12 h 42"/>
                      <a:gd name="T36" fmla="*/ 22 w 260"/>
                      <a:gd name="T37" fmla="*/ 10 h 42"/>
                      <a:gd name="T38" fmla="*/ 38 w 260"/>
                      <a:gd name="T39" fmla="*/ 6 h 42"/>
                      <a:gd name="T40" fmla="*/ 80 w 260"/>
                      <a:gd name="T41" fmla="*/ 2 h 42"/>
                      <a:gd name="T42" fmla="*/ 130 w 260"/>
                      <a:gd name="T43" fmla="*/ 0 h 42"/>
                      <a:gd name="T44" fmla="*/ 130 w 260"/>
                      <a:gd name="T45" fmla="*/ 0 h 42"/>
                      <a:gd name="T46" fmla="*/ 180 w 260"/>
                      <a:gd name="T47" fmla="*/ 2 h 42"/>
                      <a:gd name="T48" fmla="*/ 222 w 260"/>
                      <a:gd name="T49" fmla="*/ 6 h 42"/>
                      <a:gd name="T50" fmla="*/ 238 w 260"/>
                      <a:gd name="T51" fmla="*/ 10 h 42"/>
                      <a:gd name="T52" fmla="*/ 250 w 260"/>
                      <a:gd name="T53" fmla="*/ 12 h 42"/>
                      <a:gd name="T54" fmla="*/ 258 w 260"/>
                      <a:gd name="T55" fmla="*/ 16 h 42"/>
                      <a:gd name="T56" fmla="*/ 260 w 260"/>
                      <a:gd name="T57" fmla="*/ 22 h 42"/>
                      <a:gd name="T58" fmla="*/ 260 w 260"/>
                      <a:gd name="T59" fmla="*/ 22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0" h="42">
                        <a:moveTo>
                          <a:pt x="260" y="22"/>
                        </a:moveTo>
                        <a:lnTo>
                          <a:pt x="260" y="22"/>
                        </a:lnTo>
                        <a:lnTo>
                          <a:pt x="258" y="26"/>
                        </a:lnTo>
                        <a:lnTo>
                          <a:pt x="250" y="30"/>
                        </a:lnTo>
                        <a:lnTo>
                          <a:pt x="238" y="34"/>
                        </a:lnTo>
                        <a:lnTo>
                          <a:pt x="222" y="36"/>
                        </a:lnTo>
                        <a:lnTo>
                          <a:pt x="180" y="40"/>
                        </a:lnTo>
                        <a:lnTo>
                          <a:pt x="130" y="42"/>
                        </a:lnTo>
                        <a:lnTo>
                          <a:pt x="80" y="40"/>
                        </a:lnTo>
                        <a:lnTo>
                          <a:pt x="38" y="36"/>
                        </a:lnTo>
                        <a:lnTo>
                          <a:pt x="22" y="34"/>
                        </a:lnTo>
                        <a:lnTo>
                          <a:pt x="10" y="30"/>
                        </a:lnTo>
                        <a:lnTo>
                          <a:pt x="4" y="26"/>
                        </a:lnTo>
                        <a:lnTo>
                          <a:pt x="0" y="22"/>
                        </a:lnTo>
                        <a:lnTo>
                          <a:pt x="4" y="16"/>
                        </a:lnTo>
                        <a:lnTo>
                          <a:pt x="10" y="12"/>
                        </a:lnTo>
                        <a:lnTo>
                          <a:pt x="22" y="10"/>
                        </a:lnTo>
                        <a:lnTo>
                          <a:pt x="38" y="6"/>
                        </a:lnTo>
                        <a:lnTo>
                          <a:pt x="80" y="2"/>
                        </a:lnTo>
                        <a:lnTo>
                          <a:pt x="130" y="0"/>
                        </a:lnTo>
                        <a:lnTo>
                          <a:pt x="180" y="2"/>
                        </a:lnTo>
                        <a:lnTo>
                          <a:pt x="222" y="6"/>
                        </a:lnTo>
                        <a:lnTo>
                          <a:pt x="238" y="10"/>
                        </a:lnTo>
                        <a:lnTo>
                          <a:pt x="250" y="12"/>
                        </a:lnTo>
                        <a:lnTo>
                          <a:pt x="258" y="16"/>
                        </a:lnTo>
                        <a:lnTo>
                          <a:pt x="260" y="22"/>
                        </a:lnTo>
                        <a:close/>
                      </a:path>
                    </a:pathLst>
                  </a:custGeom>
                  <a:solidFill>
                    <a:srgbClr val="B6D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2" name="Freeform 98"/>
                  <p:cNvSpPr>
                    <a:spLocks/>
                  </p:cNvSpPr>
                  <p:nvPr/>
                </p:nvSpPr>
                <p:spPr bwMode="auto">
                  <a:xfrm>
                    <a:off x="4154" y="602"/>
                    <a:ext cx="240" cy="38"/>
                  </a:xfrm>
                  <a:custGeom>
                    <a:avLst/>
                    <a:gdLst>
                      <a:gd name="T0" fmla="*/ 240 w 240"/>
                      <a:gd name="T1" fmla="*/ 20 h 38"/>
                      <a:gd name="T2" fmla="*/ 240 w 240"/>
                      <a:gd name="T3" fmla="*/ 20 h 38"/>
                      <a:gd name="T4" fmla="*/ 238 w 240"/>
                      <a:gd name="T5" fmla="*/ 24 h 38"/>
                      <a:gd name="T6" fmla="*/ 230 w 240"/>
                      <a:gd name="T7" fmla="*/ 26 h 38"/>
                      <a:gd name="T8" fmla="*/ 220 w 240"/>
                      <a:gd name="T9" fmla="*/ 30 h 38"/>
                      <a:gd name="T10" fmla="*/ 204 w 240"/>
                      <a:gd name="T11" fmla="*/ 34 h 38"/>
                      <a:gd name="T12" fmla="*/ 166 w 240"/>
                      <a:gd name="T13" fmla="*/ 38 h 38"/>
                      <a:gd name="T14" fmla="*/ 120 w 240"/>
                      <a:gd name="T15" fmla="*/ 38 h 38"/>
                      <a:gd name="T16" fmla="*/ 120 w 240"/>
                      <a:gd name="T17" fmla="*/ 38 h 38"/>
                      <a:gd name="T18" fmla="*/ 74 w 240"/>
                      <a:gd name="T19" fmla="*/ 38 h 38"/>
                      <a:gd name="T20" fmla="*/ 36 w 240"/>
                      <a:gd name="T21" fmla="*/ 34 h 38"/>
                      <a:gd name="T22" fmla="*/ 20 w 240"/>
                      <a:gd name="T23" fmla="*/ 30 h 38"/>
                      <a:gd name="T24" fmla="*/ 10 w 240"/>
                      <a:gd name="T25" fmla="*/ 26 h 38"/>
                      <a:gd name="T26" fmla="*/ 2 w 240"/>
                      <a:gd name="T27" fmla="*/ 24 h 38"/>
                      <a:gd name="T28" fmla="*/ 0 w 240"/>
                      <a:gd name="T29" fmla="*/ 20 h 38"/>
                      <a:gd name="T30" fmla="*/ 0 w 240"/>
                      <a:gd name="T31" fmla="*/ 20 h 38"/>
                      <a:gd name="T32" fmla="*/ 2 w 240"/>
                      <a:gd name="T33" fmla="*/ 16 h 38"/>
                      <a:gd name="T34" fmla="*/ 10 w 240"/>
                      <a:gd name="T35" fmla="*/ 12 h 38"/>
                      <a:gd name="T36" fmla="*/ 20 w 240"/>
                      <a:gd name="T37" fmla="*/ 8 h 38"/>
                      <a:gd name="T38" fmla="*/ 36 w 240"/>
                      <a:gd name="T39" fmla="*/ 6 h 38"/>
                      <a:gd name="T40" fmla="*/ 74 w 240"/>
                      <a:gd name="T41" fmla="*/ 0 h 38"/>
                      <a:gd name="T42" fmla="*/ 120 w 240"/>
                      <a:gd name="T43" fmla="*/ 0 h 38"/>
                      <a:gd name="T44" fmla="*/ 120 w 240"/>
                      <a:gd name="T45" fmla="*/ 0 h 38"/>
                      <a:gd name="T46" fmla="*/ 166 w 240"/>
                      <a:gd name="T47" fmla="*/ 0 h 38"/>
                      <a:gd name="T48" fmla="*/ 204 w 240"/>
                      <a:gd name="T49" fmla="*/ 6 h 38"/>
                      <a:gd name="T50" fmla="*/ 220 w 240"/>
                      <a:gd name="T51" fmla="*/ 8 h 38"/>
                      <a:gd name="T52" fmla="*/ 230 w 240"/>
                      <a:gd name="T53" fmla="*/ 12 h 38"/>
                      <a:gd name="T54" fmla="*/ 238 w 240"/>
                      <a:gd name="T55" fmla="*/ 16 h 38"/>
                      <a:gd name="T56" fmla="*/ 240 w 240"/>
                      <a:gd name="T57" fmla="*/ 20 h 38"/>
                      <a:gd name="T58" fmla="*/ 240 w 240"/>
                      <a:gd name="T59" fmla="*/ 2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0" h="38">
                        <a:moveTo>
                          <a:pt x="240" y="20"/>
                        </a:moveTo>
                        <a:lnTo>
                          <a:pt x="240" y="20"/>
                        </a:lnTo>
                        <a:lnTo>
                          <a:pt x="238" y="24"/>
                        </a:lnTo>
                        <a:lnTo>
                          <a:pt x="230" y="26"/>
                        </a:lnTo>
                        <a:lnTo>
                          <a:pt x="220" y="30"/>
                        </a:lnTo>
                        <a:lnTo>
                          <a:pt x="204" y="34"/>
                        </a:lnTo>
                        <a:lnTo>
                          <a:pt x="166" y="38"/>
                        </a:lnTo>
                        <a:lnTo>
                          <a:pt x="120" y="38"/>
                        </a:lnTo>
                        <a:lnTo>
                          <a:pt x="74" y="38"/>
                        </a:lnTo>
                        <a:lnTo>
                          <a:pt x="36" y="34"/>
                        </a:lnTo>
                        <a:lnTo>
                          <a:pt x="20" y="30"/>
                        </a:lnTo>
                        <a:lnTo>
                          <a:pt x="10" y="26"/>
                        </a:lnTo>
                        <a:lnTo>
                          <a:pt x="2" y="24"/>
                        </a:lnTo>
                        <a:lnTo>
                          <a:pt x="0" y="20"/>
                        </a:lnTo>
                        <a:lnTo>
                          <a:pt x="2" y="16"/>
                        </a:lnTo>
                        <a:lnTo>
                          <a:pt x="10" y="12"/>
                        </a:lnTo>
                        <a:lnTo>
                          <a:pt x="20" y="8"/>
                        </a:lnTo>
                        <a:lnTo>
                          <a:pt x="36" y="6"/>
                        </a:lnTo>
                        <a:lnTo>
                          <a:pt x="74" y="0"/>
                        </a:lnTo>
                        <a:lnTo>
                          <a:pt x="120" y="0"/>
                        </a:lnTo>
                        <a:lnTo>
                          <a:pt x="166" y="0"/>
                        </a:lnTo>
                        <a:lnTo>
                          <a:pt x="204" y="6"/>
                        </a:lnTo>
                        <a:lnTo>
                          <a:pt x="220" y="8"/>
                        </a:lnTo>
                        <a:lnTo>
                          <a:pt x="230" y="12"/>
                        </a:lnTo>
                        <a:lnTo>
                          <a:pt x="238" y="16"/>
                        </a:lnTo>
                        <a:lnTo>
                          <a:pt x="240" y="20"/>
                        </a:lnTo>
                        <a:close/>
                      </a:path>
                    </a:pathLst>
                  </a:custGeom>
                  <a:solidFill>
                    <a:srgbClr val="BCD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3" name="Freeform 99"/>
                  <p:cNvSpPr>
                    <a:spLocks/>
                  </p:cNvSpPr>
                  <p:nvPr/>
                </p:nvSpPr>
                <p:spPr bwMode="auto">
                  <a:xfrm>
                    <a:off x="4164" y="604"/>
                    <a:ext cx="220" cy="36"/>
                  </a:xfrm>
                  <a:custGeom>
                    <a:avLst/>
                    <a:gdLst>
                      <a:gd name="T0" fmla="*/ 220 w 220"/>
                      <a:gd name="T1" fmla="*/ 18 h 36"/>
                      <a:gd name="T2" fmla="*/ 220 w 220"/>
                      <a:gd name="T3" fmla="*/ 18 h 36"/>
                      <a:gd name="T4" fmla="*/ 218 w 220"/>
                      <a:gd name="T5" fmla="*/ 20 h 36"/>
                      <a:gd name="T6" fmla="*/ 212 w 220"/>
                      <a:gd name="T7" fmla="*/ 24 h 36"/>
                      <a:gd name="T8" fmla="*/ 188 w 220"/>
                      <a:gd name="T9" fmla="*/ 30 h 36"/>
                      <a:gd name="T10" fmla="*/ 152 w 220"/>
                      <a:gd name="T11" fmla="*/ 34 h 36"/>
                      <a:gd name="T12" fmla="*/ 110 w 220"/>
                      <a:gd name="T13" fmla="*/ 36 h 36"/>
                      <a:gd name="T14" fmla="*/ 110 w 220"/>
                      <a:gd name="T15" fmla="*/ 36 h 36"/>
                      <a:gd name="T16" fmla="*/ 68 w 220"/>
                      <a:gd name="T17" fmla="*/ 34 h 36"/>
                      <a:gd name="T18" fmla="*/ 32 w 220"/>
                      <a:gd name="T19" fmla="*/ 30 h 36"/>
                      <a:gd name="T20" fmla="*/ 10 w 220"/>
                      <a:gd name="T21" fmla="*/ 24 h 36"/>
                      <a:gd name="T22" fmla="*/ 2 w 220"/>
                      <a:gd name="T23" fmla="*/ 20 h 36"/>
                      <a:gd name="T24" fmla="*/ 0 w 220"/>
                      <a:gd name="T25" fmla="*/ 18 h 36"/>
                      <a:gd name="T26" fmla="*/ 0 w 220"/>
                      <a:gd name="T27" fmla="*/ 18 h 36"/>
                      <a:gd name="T28" fmla="*/ 2 w 220"/>
                      <a:gd name="T29" fmla="*/ 14 h 36"/>
                      <a:gd name="T30" fmla="*/ 10 w 220"/>
                      <a:gd name="T31" fmla="*/ 10 h 36"/>
                      <a:gd name="T32" fmla="*/ 32 w 220"/>
                      <a:gd name="T33" fmla="*/ 4 h 36"/>
                      <a:gd name="T34" fmla="*/ 68 w 220"/>
                      <a:gd name="T35" fmla="*/ 0 h 36"/>
                      <a:gd name="T36" fmla="*/ 110 w 220"/>
                      <a:gd name="T37" fmla="*/ 0 h 36"/>
                      <a:gd name="T38" fmla="*/ 110 w 220"/>
                      <a:gd name="T39" fmla="*/ 0 h 36"/>
                      <a:gd name="T40" fmla="*/ 152 w 220"/>
                      <a:gd name="T41" fmla="*/ 0 h 36"/>
                      <a:gd name="T42" fmla="*/ 188 w 220"/>
                      <a:gd name="T43" fmla="*/ 4 h 36"/>
                      <a:gd name="T44" fmla="*/ 212 w 220"/>
                      <a:gd name="T45" fmla="*/ 10 h 36"/>
                      <a:gd name="T46" fmla="*/ 218 w 220"/>
                      <a:gd name="T47" fmla="*/ 14 h 36"/>
                      <a:gd name="T48" fmla="*/ 220 w 220"/>
                      <a:gd name="T49" fmla="*/ 18 h 36"/>
                      <a:gd name="T50" fmla="*/ 220 w 220"/>
                      <a:gd name="T51" fmla="*/ 18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0" h="36">
                        <a:moveTo>
                          <a:pt x="220" y="18"/>
                        </a:moveTo>
                        <a:lnTo>
                          <a:pt x="220" y="18"/>
                        </a:lnTo>
                        <a:lnTo>
                          <a:pt x="218" y="20"/>
                        </a:lnTo>
                        <a:lnTo>
                          <a:pt x="212" y="24"/>
                        </a:lnTo>
                        <a:lnTo>
                          <a:pt x="188" y="30"/>
                        </a:lnTo>
                        <a:lnTo>
                          <a:pt x="152" y="34"/>
                        </a:lnTo>
                        <a:lnTo>
                          <a:pt x="110" y="36"/>
                        </a:lnTo>
                        <a:lnTo>
                          <a:pt x="68" y="34"/>
                        </a:lnTo>
                        <a:lnTo>
                          <a:pt x="32" y="30"/>
                        </a:lnTo>
                        <a:lnTo>
                          <a:pt x="10" y="24"/>
                        </a:lnTo>
                        <a:lnTo>
                          <a:pt x="2" y="20"/>
                        </a:lnTo>
                        <a:lnTo>
                          <a:pt x="0" y="18"/>
                        </a:lnTo>
                        <a:lnTo>
                          <a:pt x="2" y="14"/>
                        </a:lnTo>
                        <a:lnTo>
                          <a:pt x="10" y="10"/>
                        </a:lnTo>
                        <a:lnTo>
                          <a:pt x="32" y="4"/>
                        </a:lnTo>
                        <a:lnTo>
                          <a:pt x="68" y="0"/>
                        </a:lnTo>
                        <a:lnTo>
                          <a:pt x="110" y="0"/>
                        </a:lnTo>
                        <a:lnTo>
                          <a:pt x="152" y="0"/>
                        </a:lnTo>
                        <a:lnTo>
                          <a:pt x="188" y="4"/>
                        </a:lnTo>
                        <a:lnTo>
                          <a:pt x="212" y="10"/>
                        </a:lnTo>
                        <a:lnTo>
                          <a:pt x="218" y="14"/>
                        </a:lnTo>
                        <a:lnTo>
                          <a:pt x="220" y="18"/>
                        </a:lnTo>
                        <a:close/>
                      </a:path>
                    </a:pathLst>
                  </a:custGeom>
                  <a:solidFill>
                    <a:srgbClr val="C1D9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4" name="Freeform 100"/>
                  <p:cNvSpPr>
                    <a:spLocks/>
                  </p:cNvSpPr>
                  <p:nvPr/>
                </p:nvSpPr>
                <p:spPr bwMode="auto">
                  <a:xfrm>
                    <a:off x="4174" y="604"/>
                    <a:ext cx="200" cy="34"/>
                  </a:xfrm>
                  <a:custGeom>
                    <a:avLst/>
                    <a:gdLst>
                      <a:gd name="T0" fmla="*/ 200 w 200"/>
                      <a:gd name="T1" fmla="*/ 18 h 34"/>
                      <a:gd name="T2" fmla="*/ 200 w 200"/>
                      <a:gd name="T3" fmla="*/ 18 h 34"/>
                      <a:gd name="T4" fmla="*/ 198 w 200"/>
                      <a:gd name="T5" fmla="*/ 20 h 34"/>
                      <a:gd name="T6" fmla="*/ 192 w 200"/>
                      <a:gd name="T7" fmla="*/ 24 h 34"/>
                      <a:gd name="T8" fmla="*/ 170 w 200"/>
                      <a:gd name="T9" fmla="*/ 28 h 34"/>
                      <a:gd name="T10" fmla="*/ 140 w 200"/>
                      <a:gd name="T11" fmla="*/ 32 h 34"/>
                      <a:gd name="T12" fmla="*/ 100 w 200"/>
                      <a:gd name="T13" fmla="*/ 34 h 34"/>
                      <a:gd name="T14" fmla="*/ 100 w 200"/>
                      <a:gd name="T15" fmla="*/ 34 h 34"/>
                      <a:gd name="T16" fmla="*/ 62 w 200"/>
                      <a:gd name="T17" fmla="*/ 32 h 34"/>
                      <a:gd name="T18" fmla="*/ 30 w 200"/>
                      <a:gd name="T19" fmla="*/ 28 h 34"/>
                      <a:gd name="T20" fmla="*/ 8 w 200"/>
                      <a:gd name="T21" fmla="*/ 24 h 34"/>
                      <a:gd name="T22" fmla="*/ 2 w 200"/>
                      <a:gd name="T23" fmla="*/ 20 h 34"/>
                      <a:gd name="T24" fmla="*/ 0 w 200"/>
                      <a:gd name="T25" fmla="*/ 18 h 34"/>
                      <a:gd name="T26" fmla="*/ 0 w 200"/>
                      <a:gd name="T27" fmla="*/ 18 h 34"/>
                      <a:gd name="T28" fmla="*/ 2 w 200"/>
                      <a:gd name="T29" fmla="*/ 14 h 34"/>
                      <a:gd name="T30" fmla="*/ 8 w 200"/>
                      <a:gd name="T31" fmla="*/ 10 h 34"/>
                      <a:gd name="T32" fmla="*/ 30 w 200"/>
                      <a:gd name="T33" fmla="*/ 6 h 34"/>
                      <a:gd name="T34" fmla="*/ 62 w 200"/>
                      <a:gd name="T35" fmla="*/ 2 h 34"/>
                      <a:gd name="T36" fmla="*/ 100 w 200"/>
                      <a:gd name="T37" fmla="*/ 0 h 34"/>
                      <a:gd name="T38" fmla="*/ 100 w 200"/>
                      <a:gd name="T39" fmla="*/ 0 h 34"/>
                      <a:gd name="T40" fmla="*/ 140 w 200"/>
                      <a:gd name="T41" fmla="*/ 2 h 34"/>
                      <a:gd name="T42" fmla="*/ 170 w 200"/>
                      <a:gd name="T43" fmla="*/ 6 h 34"/>
                      <a:gd name="T44" fmla="*/ 192 w 200"/>
                      <a:gd name="T45" fmla="*/ 10 h 34"/>
                      <a:gd name="T46" fmla="*/ 198 w 200"/>
                      <a:gd name="T47" fmla="*/ 14 h 34"/>
                      <a:gd name="T48" fmla="*/ 200 w 200"/>
                      <a:gd name="T49" fmla="*/ 18 h 34"/>
                      <a:gd name="T50" fmla="*/ 200 w 200"/>
                      <a:gd name="T51" fmla="*/ 18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0" h="34">
                        <a:moveTo>
                          <a:pt x="200" y="18"/>
                        </a:moveTo>
                        <a:lnTo>
                          <a:pt x="200" y="18"/>
                        </a:lnTo>
                        <a:lnTo>
                          <a:pt x="198" y="20"/>
                        </a:lnTo>
                        <a:lnTo>
                          <a:pt x="192" y="24"/>
                        </a:lnTo>
                        <a:lnTo>
                          <a:pt x="170" y="28"/>
                        </a:lnTo>
                        <a:lnTo>
                          <a:pt x="140" y="32"/>
                        </a:lnTo>
                        <a:lnTo>
                          <a:pt x="100" y="34"/>
                        </a:lnTo>
                        <a:lnTo>
                          <a:pt x="62" y="32"/>
                        </a:lnTo>
                        <a:lnTo>
                          <a:pt x="30" y="28"/>
                        </a:lnTo>
                        <a:lnTo>
                          <a:pt x="8" y="24"/>
                        </a:lnTo>
                        <a:lnTo>
                          <a:pt x="2" y="20"/>
                        </a:lnTo>
                        <a:lnTo>
                          <a:pt x="0" y="18"/>
                        </a:lnTo>
                        <a:lnTo>
                          <a:pt x="2" y="14"/>
                        </a:lnTo>
                        <a:lnTo>
                          <a:pt x="8" y="10"/>
                        </a:lnTo>
                        <a:lnTo>
                          <a:pt x="30" y="6"/>
                        </a:lnTo>
                        <a:lnTo>
                          <a:pt x="62" y="2"/>
                        </a:lnTo>
                        <a:lnTo>
                          <a:pt x="100" y="0"/>
                        </a:lnTo>
                        <a:lnTo>
                          <a:pt x="140" y="2"/>
                        </a:lnTo>
                        <a:lnTo>
                          <a:pt x="170" y="6"/>
                        </a:lnTo>
                        <a:lnTo>
                          <a:pt x="192" y="10"/>
                        </a:lnTo>
                        <a:lnTo>
                          <a:pt x="198" y="14"/>
                        </a:lnTo>
                        <a:lnTo>
                          <a:pt x="200" y="18"/>
                        </a:lnTo>
                        <a:close/>
                      </a:path>
                    </a:pathLst>
                  </a:custGeom>
                  <a:solidFill>
                    <a:srgbClr val="C7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5" name="Freeform 101"/>
                  <p:cNvSpPr>
                    <a:spLocks/>
                  </p:cNvSpPr>
                  <p:nvPr/>
                </p:nvSpPr>
                <p:spPr bwMode="auto">
                  <a:xfrm>
                    <a:off x="4184" y="606"/>
                    <a:ext cx="180" cy="30"/>
                  </a:xfrm>
                  <a:custGeom>
                    <a:avLst/>
                    <a:gdLst>
                      <a:gd name="T0" fmla="*/ 180 w 180"/>
                      <a:gd name="T1" fmla="*/ 16 h 30"/>
                      <a:gd name="T2" fmla="*/ 180 w 180"/>
                      <a:gd name="T3" fmla="*/ 16 h 30"/>
                      <a:gd name="T4" fmla="*/ 178 w 180"/>
                      <a:gd name="T5" fmla="*/ 18 h 30"/>
                      <a:gd name="T6" fmla="*/ 172 w 180"/>
                      <a:gd name="T7" fmla="*/ 20 h 30"/>
                      <a:gd name="T8" fmla="*/ 154 w 180"/>
                      <a:gd name="T9" fmla="*/ 26 h 30"/>
                      <a:gd name="T10" fmla="*/ 126 w 180"/>
                      <a:gd name="T11" fmla="*/ 28 h 30"/>
                      <a:gd name="T12" fmla="*/ 90 w 180"/>
                      <a:gd name="T13" fmla="*/ 30 h 30"/>
                      <a:gd name="T14" fmla="*/ 90 w 180"/>
                      <a:gd name="T15" fmla="*/ 30 h 30"/>
                      <a:gd name="T16" fmla="*/ 56 w 180"/>
                      <a:gd name="T17" fmla="*/ 28 h 30"/>
                      <a:gd name="T18" fmla="*/ 26 w 180"/>
                      <a:gd name="T19" fmla="*/ 26 h 30"/>
                      <a:gd name="T20" fmla="*/ 8 w 180"/>
                      <a:gd name="T21" fmla="*/ 20 h 30"/>
                      <a:gd name="T22" fmla="*/ 2 w 180"/>
                      <a:gd name="T23" fmla="*/ 18 h 30"/>
                      <a:gd name="T24" fmla="*/ 0 w 180"/>
                      <a:gd name="T25" fmla="*/ 16 h 30"/>
                      <a:gd name="T26" fmla="*/ 0 w 180"/>
                      <a:gd name="T27" fmla="*/ 16 h 30"/>
                      <a:gd name="T28" fmla="*/ 2 w 180"/>
                      <a:gd name="T29" fmla="*/ 12 h 30"/>
                      <a:gd name="T30" fmla="*/ 8 w 180"/>
                      <a:gd name="T31" fmla="*/ 10 h 30"/>
                      <a:gd name="T32" fmla="*/ 26 w 180"/>
                      <a:gd name="T33" fmla="*/ 4 h 30"/>
                      <a:gd name="T34" fmla="*/ 56 w 180"/>
                      <a:gd name="T35" fmla="*/ 2 h 30"/>
                      <a:gd name="T36" fmla="*/ 90 w 180"/>
                      <a:gd name="T37" fmla="*/ 0 h 30"/>
                      <a:gd name="T38" fmla="*/ 90 w 180"/>
                      <a:gd name="T39" fmla="*/ 0 h 30"/>
                      <a:gd name="T40" fmla="*/ 126 w 180"/>
                      <a:gd name="T41" fmla="*/ 2 h 30"/>
                      <a:gd name="T42" fmla="*/ 154 w 180"/>
                      <a:gd name="T43" fmla="*/ 4 h 30"/>
                      <a:gd name="T44" fmla="*/ 172 w 180"/>
                      <a:gd name="T45" fmla="*/ 10 h 30"/>
                      <a:gd name="T46" fmla="*/ 178 w 180"/>
                      <a:gd name="T47" fmla="*/ 12 h 30"/>
                      <a:gd name="T48" fmla="*/ 180 w 180"/>
                      <a:gd name="T49" fmla="*/ 16 h 30"/>
                      <a:gd name="T50" fmla="*/ 180 w 180"/>
                      <a:gd name="T51" fmla="*/ 16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30">
                        <a:moveTo>
                          <a:pt x="180" y="16"/>
                        </a:moveTo>
                        <a:lnTo>
                          <a:pt x="180" y="16"/>
                        </a:lnTo>
                        <a:lnTo>
                          <a:pt x="178" y="18"/>
                        </a:lnTo>
                        <a:lnTo>
                          <a:pt x="172" y="20"/>
                        </a:lnTo>
                        <a:lnTo>
                          <a:pt x="154" y="26"/>
                        </a:lnTo>
                        <a:lnTo>
                          <a:pt x="126" y="28"/>
                        </a:lnTo>
                        <a:lnTo>
                          <a:pt x="90" y="30"/>
                        </a:lnTo>
                        <a:lnTo>
                          <a:pt x="56" y="28"/>
                        </a:lnTo>
                        <a:lnTo>
                          <a:pt x="26" y="26"/>
                        </a:lnTo>
                        <a:lnTo>
                          <a:pt x="8" y="20"/>
                        </a:lnTo>
                        <a:lnTo>
                          <a:pt x="2" y="18"/>
                        </a:lnTo>
                        <a:lnTo>
                          <a:pt x="0" y="16"/>
                        </a:lnTo>
                        <a:lnTo>
                          <a:pt x="2" y="12"/>
                        </a:lnTo>
                        <a:lnTo>
                          <a:pt x="8" y="10"/>
                        </a:lnTo>
                        <a:lnTo>
                          <a:pt x="26" y="4"/>
                        </a:lnTo>
                        <a:lnTo>
                          <a:pt x="56" y="2"/>
                        </a:lnTo>
                        <a:lnTo>
                          <a:pt x="90" y="0"/>
                        </a:lnTo>
                        <a:lnTo>
                          <a:pt x="126" y="2"/>
                        </a:lnTo>
                        <a:lnTo>
                          <a:pt x="154" y="4"/>
                        </a:lnTo>
                        <a:lnTo>
                          <a:pt x="172" y="10"/>
                        </a:lnTo>
                        <a:lnTo>
                          <a:pt x="178" y="12"/>
                        </a:lnTo>
                        <a:lnTo>
                          <a:pt x="180" y="16"/>
                        </a:lnTo>
                        <a:close/>
                      </a:path>
                    </a:pathLst>
                  </a:custGeom>
                  <a:solidFill>
                    <a:srgbClr val="CDE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6" name="Freeform 102"/>
                  <p:cNvSpPr>
                    <a:spLocks/>
                  </p:cNvSpPr>
                  <p:nvPr/>
                </p:nvSpPr>
                <p:spPr bwMode="auto">
                  <a:xfrm>
                    <a:off x="4194" y="608"/>
                    <a:ext cx="160" cy="26"/>
                  </a:xfrm>
                  <a:custGeom>
                    <a:avLst/>
                    <a:gdLst>
                      <a:gd name="T0" fmla="*/ 160 w 160"/>
                      <a:gd name="T1" fmla="*/ 14 h 26"/>
                      <a:gd name="T2" fmla="*/ 160 w 160"/>
                      <a:gd name="T3" fmla="*/ 14 h 26"/>
                      <a:gd name="T4" fmla="*/ 158 w 160"/>
                      <a:gd name="T5" fmla="*/ 16 h 26"/>
                      <a:gd name="T6" fmla="*/ 154 w 160"/>
                      <a:gd name="T7" fmla="*/ 18 h 26"/>
                      <a:gd name="T8" fmla="*/ 136 w 160"/>
                      <a:gd name="T9" fmla="*/ 22 h 26"/>
                      <a:gd name="T10" fmla="*/ 112 w 160"/>
                      <a:gd name="T11" fmla="*/ 26 h 26"/>
                      <a:gd name="T12" fmla="*/ 80 w 160"/>
                      <a:gd name="T13" fmla="*/ 26 h 26"/>
                      <a:gd name="T14" fmla="*/ 80 w 160"/>
                      <a:gd name="T15" fmla="*/ 26 h 26"/>
                      <a:gd name="T16" fmla="*/ 50 w 160"/>
                      <a:gd name="T17" fmla="*/ 26 h 26"/>
                      <a:gd name="T18" fmla="*/ 24 w 160"/>
                      <a:gd name="T19" fmla="*/ 22 h 26"/>
                      <a:gd name="T20" fmla="*/ 6 w 160"/>
                      <a:gd name="T21" fmla="*/ 18 h 26"/>
                      <a:gd name="T22" fmla="*/ 2 w 160"/>
                      <a:gd name="T23" fmla="*/ 16 h 26"/>
                      <a:gd name="T24" fmla="*/ 0 w 160"/>
                      <a:gd name="T25" fmla="*/ 14 h 26"/>
                      <a:gd name="T26" fmla="*/ 0 w 160"/>
                      <a:gd name="T27" fmla="*/ 14 h 26"/>
                      <a:gd name="T28" fmla="*/ 2 w 160"/>
                      <a:gd name="T29" fmla="*/ 10 h 26"/>
                      <a:gd name="T30" fmla="*/ 6 w 160"/>
                      <a:gd name="T31" fmla="*/ 8 h 26"/>
                      <a:gd name="T32" fmla="*/ 24 w 160"/>
                      <a:gd name="T33" fmla="*/ 4 h 26"/>
                      <a:gd name="T34" fmla="*/ 50 w 160"/>
                      <a:gd name="T35" fmla="*/ 0 h 26"/>
                      <a:gd name="T36" fmla="*/ 80 w 160"/>
                      <a:gd name="T37" fmla="*/ 0 h 26"/>
                      <a:gd name="T38" fmla="*/ 80 w 160"/>
                      <a:gd name="T39" fmla="*/ 0 h 26"/>
                      <a:gd name="T40" fmla="*/ 112 w 160"/>
                      <a:gd name="T41" fmla="*/ 0 h 26"/>
                      <a:gd name="T42" fmla="*/ 136 w 160"/>
                      <a:gd name="T43" fmla="*/ 4 h 26"/>
                      <a:gd name="T44" fmla="*/ 154 w 160"/>
                      <a:gd name="T45" fmla="*/ 8 h 26"/>
                      <a:gd name="T46" fmla="*/ 158 w 160"/>
                      <a:gd name="T47" fmla="*/ 10 h 26"/>
                      <a:gd name="T48" fmla="*/ 160 w 160"/>
                      <a:gd name="T49" fmla="*/ 14 h 26"/>
                      <a:gd name="T50" fmla="*/ 160 w 160"/>
                      <a:gd name="T51" fmla="*/ 14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0" h="26">
                        <a:moveTo>
                          <a:pt x="160" y="14"/>
                        </a:moveTo>
                        <a:lnTo>
                          <a:pt x="160" y="14"/>
                        </a:lnTo>
                        <a:lnTo>
                          <a:pt x="158" y="16"/>
                        </a:lnTo>
                        <a:lnTo>
                          <a:pt x="154" y="18"/>
                        </a:lnTo>
                        <a:lnTo>
                          <a:pt x="136" y="22"/>
                        </a:lnTo>
                        <a:lnTo>
                          <a:pt x="112" y="26"/>
                        </a:lnTo>
                        <a:lnTo>
                          <a:pt x="80" y="26"/>
                        </a:lnTo>
                        <a:lnTo>
                          <a:pt x="50" y="26"/>
                        </a:lnTo>
                        <a:lnTo>
                          <a:pt x="24" y="22"/>
                        </a:lnTo>
                        <a:lnTo>
                          <a:pt x="6" y="18"/>
                        </a:lnTo>
                        <a:lnTo>
                          <a:pt x="2" y="16"/>
                        </a:lnTo>
                        <a:lnTo>
                          <a:pt x="0" y="14"/>
                        </a:lnTo>
                        <a:lnTo>
                          <a:pt x="2" y="10"/>
                        </a:lnTo>
                        <a:lnTo>
                          <a:pt x="6" y="8"/>
                        </a:lnTo>
                        <a:lnTo>
                          <a:pt x="24" y="4"/>
                        </a:lnTo>
                        <a:lnTo>
                          <a:pt x="50" y="0"/>
                        </a:lnTo>
                        <a:lnTo>
                          <a:pt x="80" y="0"/>
                        </a:lnTo>
                        <a:lnTo>
                          <a:pt x="112" y="0"/>
                        </a:lnTo>
                        <a:lnTo>
                          <a:pt x="136" y="4"/>
                        </a:lnTo>
                        <a:lnTo>
                          <a:pt x="154" y="8"/>
                        </a:lnTo>
                        <a:lnTo>
                          <a:pt x="158" y="10"/>
                        </a:lnTo>
                        <a:lnTo>
                          <a:pt x="160" y="14"/>
                        </a:lnTo>
                        <a:close/>
                      </a:path>
                    </a:pathLst>
                  </a:custGeom>
                  <a:solidFill>
                    <a:srgbClr val="D3E4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7" name="Freeform 103"/>
                  <p:cNvSpPr>
                    <a:spLocks/>
                  </p:cNvSpPr>
                  <p:nvPr/>
                </p:nvSpPr>
                <p:spPr bwMode="auto">
                  <a:xfrm>
                    <a:off x="4204" y="610"/>
                    <a:ext cx="140" cy="22"/>
                  </a:xfrm>
                  <a:custGeom>
                    <a:avLst/>
                    <a:gdLst>
                      <a:gd name="T0" fmla="*/ 140 w 140"/>
                      <a:gd name="T1" fmla="*/ 12 h 22"/>
                      <a:gd name="T2" fmla="*/ 140 w 140"/>
                      <a:gd name="T3" fmla="*/ 12 h 22"/>
                      <a:gd name="T4" fmla="*/ 138 w 140"/>
                      <a:gd name="T5" fmla="*/ 14 h 22"/>
                      <a:gd name="T6" fmla="*/ 134 w 140"/>
                      <a:gd name="T7" fmla="*/ 16 h 22"/>
                      <a:gd name="T8" fmla="*/ 120 w 140"/>
                      <a:gd name="T9" fmla="*/ 20 h 22"/>
                      <a:gd name="T10" fmla="*/ 98 w 140"/>
                      <a:gd name="T11" fmla="*/ 22 h 22"/>
                      <a:gd name="T12" fmla="*/ 70 w 140"/>
                      <a:gd name="T13" fmla="*/ 22 h 22"/>
                      <a:gd name="T14" fmla="*/ 70 w 140"/>
                      <a:gd name="T15" fmla="*/ 22 h 22"/>
                      <a:gd name="T16" fmla="*/ 44 w 140"/>
                      <a:gd name="T17" fmla="*/ 22 h 22"/>
                      <a:gd name="T18" fmla="*/ 20 w 140"/>
                      <a:gd name="T19" fmla="*/ 20 h 22"/>
                      <a:gd name="T20" fmla="*/ 6 w 140"/>
                      <a:gd name="T21" fmla="*/ 16 h 22"/>
                      <a:gd name="T22" fmla="*/ 2 w 140"/>
                      <a:gd name="T23" fmla="*/ 14 h 22"/>
                      <a:gd name="T24" fmla="*/ 0 w 140"/>
                      <a:gd name="T25" fmla="*/ 12 h 22"/>
                      <a:gd name="T26" fmla="*/ 0 w 140"/>
                      <a:gd name="T27" fmla="*/ 12 h 22"/>
                      <a:gd name="T28" fmla="*/ 2 w 140"/>
                      <a:gd name="T29" fmla="*/ 8 h 22"/>
                      <a:gd name="T30" fmla="*/ 6 w 140"/>
                      <a:gd name="T31" fmla="*/ 6 h 22"/>
                      <a:gd name="T32" fmla="*/ 20 w 140"/>
                      <a:gd name="T33" fmla="*/ 2 h 22"/>
                      <a:gd name="T34" fmla="*/ 44 w 140"/>
                      <a:gd name="T35" fmla="*/ 0 h 22"/>
                      <a:gd name="T36" fmla="*/ 70 w 140"/>
                      <a:gd name="T37" fmla="*/ 0 h 22"/>
                      <a:gd name="T38" fmla="*/ 70 w 140"/>
                      <a:gd name="T39" fmla="*/ 0 h 22"/>
                      <a:gd name="T40" fmla="*/ 98 w 140"/>
                      <a:gd name="T41" fmla="*/ 0 h 22"/>
                      <a:gd name="T42" fmla="*/ 120 w 140"/>
                      <a:gd name="T43" fmla="*/ 2 h 22"/>
                      <a:gd name="T44" fmla="*/ 134 w 140"/>
                      <a:gd name="T45" fmla="*/ 6 h 22"/>
                      <a:gd name="T46" fmla="*/ 138 w 140"/>
                      <a:gd name="T47" fmla="*/ 8 h 22"/>
                      <a:gd name="T48" fmla="*/ 140 w 140"/>
                      <a:gd name="T49" fmla="*/ 12 h 22"/>
                      <a:gd name="T50" fmla="*/ 140 w 140"/>
                      <a:gd name="T51" fmla="*/ 1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0" h="22">
                        <a:moveTo>
                          <a:pt x="140" y="12"/>
                        </a:moveTo>
                        <a:lnTo>
                          <a:pt x="140" y="12"/>
                        </a:lnTo>
                        <a:lnTo>
                          <a:pt x="138" y="14"/>
                        </a:lnTo>
                        <a:lnTo>
                          <a:pt x="134" y="16"/>
                        </a:lnTo>
                        <a:lnTo>
                          <a:pt x="120" y="20"/>
                        </a:lnTo>
                        <a:lnTo>
                          <a:pt x="98" y="22"/>
                        </a:lnTo>
                        <a:lnTo>
                          <a:pt x="70" y="22"/>
                        </a:lnTo>
                        <a:lnTo>
                          <a:pt x="44" y="22"/>
                        </a:lnTo>
                        <a:lnTo>
                          <a:pt x="20" y="20"/>
                        </a:lnTo>
                        <a:lnTo>
                          <a:pt x="6" y="16"/>
                        </a:lnTo>
                        <a:lnTo>
                          <a:pt x="2" y="14"/>
                        </a:lnTo>
                        <a:lnTo>
                          <a:pt x="0" y="12"/>
                        </a:lnTo>
                        <a:lnTo>
                          <a:pt x="2" y="8"/>
                        </a:lnTo>
                        <a:lnTo>
                          <a:pt x="6" y="6"/>
                        </a:lnTo>
                        <a:lnTo>
                          <a:pt x="20" y="2"/>
                        </a:lnTo>
                        <a:lnTo>
                          <a:pt x="44" y="0"/>
                        </a:lnTo>
                        <a:lnTo>
                          <a:pt x="70" y="0"/>
                        </a:lnTo>
                        <a:lnTo>
                          <a:pt x="98" y="0"/>
                        </a:lnTo>
                        <a:lnTo>
                          <a:pt x="120" y="2"/>
                        </a:lnTo>
                        <a:lnTo>
                          <a:pt x="134" y="6"/>
                        </a:lnTo>
                        <a:lnTo>
                          <a:pt x="138" y="8"/>
                        </a:lnTo>
                        <a:lnTo>
                          <a:pt x="140" y="12"/>
                        </a:lnTo>
                        <a:close/>
                      </a:path>
                    </a:pathLst>
                  </a:custGeom>
                  <a:solidFill>
                    <a:srgbClr val="D8E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8" name="Freeform 104"/>
                  <p:cNvSpPr>
                    <a:spLocks/>
                  </p:cNvSpPr>
                  <p:nvPr/>
                </p:nvSpPr>
                <p:spPr bwMode="auto">
                  <a:xfrm>
                    <a:off x="4214" y="612"/>
                    <a:ext cx="120" cy="18"/>
                  </a:xfrm>
                  <a:custGeom>
                    <a:avLst/>
                    <a:gdLst>
                      <a:gd name="T0" fmla="*/ 120 w 120"/>
                      <a:gd name="T1" fmla="*/ 10 h 18"/>
                      <a:gd name="T2" fmla="*/ 120 w 120"/>
                      <a:gd name="T3" fmla="*/ 10 h 18"/>
                      <a:gd name="T4" fmla="*/ 118 w 120"/>
                      <a:gd name="T5" fmla="*/ 12 h 18"/>
                      <a:gd name="T6" fmla="*/ 116 w 120"/>
                      <a:gd name="T7" fmla="*/ 12 h 18"/>
                      <a:gd name="T8" fmla="*/ 102 w 120"/>
                      <a:gd name="T9" fmla="*/ 16 h 18"/>
                      <a:gd name="T10" fmla="*/ 84 w 120"/>
                      <a:gd name="T11" fmla="*/ 18 h 18"/>
                      <a:gd name="T12" fmla="*/ 60 w 120"/>
                      <a:gd name="T13" fmla="*/ 18 h 18"/>
                      <a:gd name="T14" fmla="*/ 60 w 120"/>
                      <a:gd name="T15" fmla="*/ 18 h 18"/>
                      <a:gd name="T16" fmla="*/ 36 w 120"/>
                      <a:gd name="T17" fmla="*/ 18 h 18"/>
                      <a:gd name="T18" fmla="*/ 18 w 120"/>
                      <a:gd name="T19" fmla="*/ 16 h 18"/>
                      <a:gd name="T20" fmla="*/ 6 w 120"/>
                      <a:gd name="T21" fmla="*/ 12 h 18"/>
                      <a:gd name="T22" fmla="*/ 2 w 120"/>
                      <a:gd name="T23" fmla="*/ 12 h 18"/>
                      <a:gd name="T24" fmla="*/ 0 w 120"/>
                      <a:gd name="T25" fmla="*/ 10 h 18"/>
                      <a:gd name="T26" fmla="*/ 0 w 120"/>
                      <a:gd name="T27" fmla="*/ 10 h 18"/>
                      <a:gd name="T28" fmla="*/ 2 w 120"/>
                      <a:gd name="T29" fmla="*/ 8 h 18"/>
                      <a:gd name="T30" fmla="*/ 6 w 120"/>
                      <a:gd name="T31" fmla="*/ 6 h 18"/>
                      <a:gd name="T32" fmla="*/ 18 w 120"/>
                      <a:gd name="T33" fmla="*/ 2 h 18"/>
                      <a:gd name="T34" fmla="*/ 36 w 120"/>
                      <a:gd name="T35" fmla="*/ 0 h 18"/>
                      <a:gd name="T36" fmla="*/ 60 w 120"/>
                      <a:gd name="T37" fmla="*/ 0 h 18"/>
                      <a:gd name="T38" fmla="*/ 60 w 120"/>
                      <a:gd name="T39" fmla="*/ 0 h 18"/>
                      <a:gd name="T40" fmla="*/ 84 w 120"/>
                      <a:gd name="T41" fmla="*/ 0 h 18"/>
                      <a:gd name="T42" fmla="*/ 102 w 120"/>
                      <a:gd name="T43" fmla="*/ 2 h 18"/>
                      <a:gd name="T44" fmla="*/ 116 w 120"/>
                      <a:gd name="T45" fmla="*/ 6 h 18"/>
                      <a:gd name="T46" fmla="*/ 118 w 120"/>
                      <a:gd name="T47" fmla="*/ 8 h 18"/>
                      <a:gd name="T48" fmla="*/ 120 w 120"/>
                      <a:gd name="T49" fmla="*/ 10 h 18"/>
                      <a:gd name="T50" fmla="*/ 120 w 120"/>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18">
                        <a:moveTo>
                          <a:pt x="120" y="10"/>
                        </a:moveTo>
                        <a:lnTo>
                          <a:pt x="120" y="10"/>
                        </a:lnTo>
                        <a:lnTo>
                          <a:pt x="118" y="12"/>
                        </a:lnTo>
                        <a:lnTo>
                          <a:pt x="116" y="12"/>
                        </a:lnTo>
                        <a:lnTo>
                          <a:pt x="102" y="16"/>
                        </a:lnTo>
                        <a:lnTo>
                          <a:pt x="84" y="18"/>
                        </a:lnTo>
                        <a:lnTo>
                          <a:pt x="60" y="18"/>
                        </a:lnTo>
                        <a:lnTo>
                          <a:pt x="36" y="18"/>
                        </a:lnTo>
                        <a:lnTo>
                          <a:pt x="18" y="16"/>
                        </a:lnTo>
                        <a:lnTo>
                          <a:pt x="6" y="12"/>
                        </a:lnTo>
                        <a:lnTo>
                          <a:pt x="2" y="12"/>
                        </a:lnTo>
                        <a:lnTo>
                          <a:pt x="0" y="10"/>
                        </a:lnTo>
                        <a:lnTo>
                          <a:pt x="2" y="8"/>
                        </a:lnTo>
                        <a:lnTo>
                          <a:pt x="6" y="6"/>
                        </a:lnTo>
                        <a:lnTo>
                          <a:pt x="18" y="2"/>
                        </a:lnTo>
                        <a:lnTo>
                          <a:pt x="36" y="0"/>
                        </a:lnTo>
                        <a:lnTo>
                          <a:pt x="60" y="0"/>
                        </a:lnTo>
                        <a:lnTo>
                          <a:pt x="84" y="0"/>
                        </a:lnTo>
                        <a:lnTo>
                          <a:pt x="102" y="2"/>
                        </a:lnTo>
                        <a:lnTo>
                          <a:pt x="116" y="6"/>
                        </a:lnTo>
                        <a:lnTo>
                          <a:pt x="118" y="8"/>
                        </a:lnTo>
                        <a:lnTo>
                          <a:pt x="120" y="10"/>
                        </a:lnTo>
                        <a:close/>
                      </a:path>
                    </a:pathLst>
                  </a:custGeom>
                  <a:solidFill>
                    <a:srgbClr val="DF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49" name="Freeform 105"/>
                  <p:cNvSpPr>
                    <a:spLocks/>
                  </p:cNvSpPr>
                  <p:nvPr/>
                </p:nvSpPr>
                <p:spPr bwMode="auto">
                  <a:xfrm>
                    <a:off x="4224" y="612"/>
                    <a:ext cx="100" cy="18"/>
                  </a:xfrm>
                  <a:custGeom>
                    <a:avLst/>
                    <a:gdLst>
                      <a:gd name="T0" fmla="*/ 100 w 100"/>
                      <a:gd name="T1" fmla="*/ 10 h 18"/>
                      <a:gd name="T2" fmla="*/ 100 w 100"/>
                      <a:gd name="T3" fmla="*/ 10 h 18"/>
                      <a:gd name="T4" fmla="*/ 100 w 100"/>
                      <a:gd name="T5" fmla="*/ 10 h 18"/>
                      <a:gd name="T6" fmla="*/ 96 w 100"/>
                      <a:gd name="T7" fmla="*/ 12 h 18"/>
                      <a:gd name="T8" fmla="*/ 86 w 100"/>
                      <a:gd name="T9" fmla="*/ 14 h 18"/>
                      <a:gd name="T10" fmla="*/ 70 w 100"/>
                      <a:gd name="T11" fmla="*/ 16 h 18"/>
                      <a:gd name="T12" fmla="*/ 50 w 100"/>
                      <a:gd name="T13" fmla="*/ 18 h 18"/>
                      <a:gd name="T14" fmla="*/ 50 w 100"/>
                      <a:gd name="T15" fmla="*/ 18 h 18"/>
                      <a:gd name="T16" fmla="*/ 30 w 100"/>
                      <a:gd name="T17" fmla="*/ 16 h 18"/>
                      <a:gd name="T18" fmla="*/ 14 w 100"/>
                      <a:gd name="T19" fmla="*/ 14 h 18"/>
                      <a:gd name="T20" fmla="*/ 4 w 100"/>
                      <a:gd name="T21" fmla="*/ 12 h 18"/>
                      <a:gd name="T22" fmla="*/ 2 w 100"/>
                      <a:gd name="T23" fmla="*/ 10 h 18"/>
                      <a:gd name="T24" fmla="*/ 0 w 100"/>
                      <a:gd name="T25" fmla="*/ 10 h 18"/>
                      <a:gd name="T26" fmla="*/ 0 w 100"/>
                      <a:gd name="T27" fmla="*/ 10 h 18"/>
                      <a:gd name="T28" fmla="*/ 2 w 100"/>
                      <a:gd name="T29" fmla="*/ 8 h 18"/>
                      <a:gd name="T30" fmla="*/ 4 w 100"/>
                      <a:gd name="T31" fmla="*/ 6 h 18"/>
                      <a:gd name="T32" fmla="*/ 14 w 100"/>
                      <a:gd name="T33" fmla="*/ 4 h 18"/>
                      <a:gd name="T34" fmla="*/ 30 w 100"/>
                      <a:gd name="T35" fmla="*/ 2 h 18"/>
                      <a:gd name="T36" fmla="*/ 50 w 100"/>
                      <a:gd name="T37" fmla="*/ 0 h 18"/>
                      <a:gd name="T38" fmla="*/ 50 w 100"/>
                      <a:gd name="T39" fmla="*/ 0 h 18"/>
                      <a:gd name="T40" fmla="*/ 70 w 100"/>
                      <a:gd name="T41" fmla="*/ 2 h 18"/>
                      <a:gd name="T42" fmla="*/ 86 w 100"/>
                      <a:gd name="T43" fmla="*/ 4 h 18"/>
                      <a:gd name="T44" fmla="*/ 96 w 100"/>
                      <a:gd name="T45" fmla="*/ 6 h 18"/>
                      <a:gd name="T46" fmla="*/ 100 w 100"/>
                      <a:gd name="T47" fmla="*/ 8 h 18"/>
                      <a:gd name="T48" fmla="*/ 100 w 100"/>
                      <a:gd name="T49" fmla="*/ 10 h 18"/>
                      <a:gd name="T50" fmla="*/ 100 w 100"/>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 h="18">
                        <a:moveTo>
                          <a:pt x="100" y="10"/>
                        </a:moveTo>
                        <a:lnTo>
                          <a:pt x="100" y="10"/>
                        </a:lnTo>
                        <a:lnTo>
                          <a:pt x="96" y="12"/>
                        </a:lnTo>
                        <a:lnTo>
                          <a:pt x="86" y="14"/>
                        </a:lnTo>
                        <a:lnTo>
                          <a:pt x="70" y="16"/>
                        </a:lnTo>
                        <a:lnTo>
                          <a:pt x="50" y="18"/>
                        </a:lnTo>
                        <a:lnTo>
                          <a:pt x="30" y="16"/>
                        </a:lnTo>
                        <a:lnTo>
                          <a:pt x="14" y="14"/>
                        </a:lnTo>
                        <a:lnTo>
                          <a:pt x="4" y="12"/>
                        </a:lnTo>
                        <a:lnTo>
                          <a:pt x="2" y="10"/>
                        </a:lnTo>
                        <a:lnTo>
                          <a:pt x="0" y="10"/>
                        </a:lnTo>
                        <a:lnTo>
                          <a:pt x="2" y="8"/>
                        </a:lnTo>
                        <a:lnTo>
                          <a:pt x="4" y="6"/>
                        </a:lnTo>
                        <a:lnTo>
                          <a:pt x="14" y="4"/>
                        </a:lnTo>
                        <a:lnTo>
                          <a:pt x="30" y="2"/>
                        </a:lnTo>
                        <a:lnTo>
                          <a:pt x="50" y="0"/>
                        </a:lnTo>
                        <a:lnTo>
                          <a:pt x="70" y="2"/>
                        </a:lnTo>
                        <a:lnTo>
                          <a:pt x="86" y="4"/>
                        </a:lnTo>
                        <a:lnTo>
                          <a:pt x="96" y="6"/>
                        </a:lnTo>
                        <a:lnTo>
                          <a:pt x="100" y="8"/>
                        </a:lnTo>
                        <a:lnTo>
                          <a:pt x="100" y="10"/>
                        </a:lnTo>
                        <a:close/>
                      </a:path>
                    </a:pathLst>
                  </a:custGeom>
                  <a:solidFill>
                    <a:srgbClr val="E6F0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0" name="Freeform 106"/>
                  <p:cNvSpPr>
                    <a:spLocks/>
                  </p:cNvSpPr>
                  <p:nvPr/>
                </p:nvSpPr>
                <p:spPr bwMode="auto">
                  <a:xfrm>
                    <a:off x="4234" y="614"/>
                    <a:ext cx="80" cy="14"/>
                  </a:xfrm>
                  <a:custGeom>
                    <a:avLst/>
                    <a:gdLst>
                      <a:gd name="T0" fmla="*/ 80 w 80"/>
                      <a:gd name="T1" fmla="*/ 8 h 14"/>
                      <a:gd name="T2" fmla="*/ 80 w 80"/>
                      <a:gd name="T3" fmla="*/ 8 h 14"/>
                      <a:gd name="T4" fmla="*/ 76 w 80"/>
                      <a:gd name="T5" fmla="*/ 10 h 14"/>
                      <a:gd name="T6" fmla="*/ 68 w 80"/>
                      <a:gd name="T7" fmla="*/ 12 h 14"/>
                      <a:gd name="T8" fmla="*/ 40 w 80"/>
                      <a:gd name="T9" fmla="*/ 14 h 14"/>
                      <a:gd name="T10" fmla="*/ 40 w 80"/>
                      <a:gd name="T11" fmla="*/ 14 h 14"/>
                      <a:gd name="T12" fmla="*/ 12 w 80"/>
                      <a:gd name="T13" fmla="*/ 12 h 14"/>
                      <a:gd name="T14" fmla="*/ 4 w 80"/>
                      <a:gd name="T15" fmla="*/ 10 h 14"/>
                      <a:gd name="T16" fmla="*/ 0 w 80"/>
                      <a:gd name="T17" fmla="*/ 8 h 14"/>
                      <a:gd name="T18" fmla="*/ 0 w 80"/>
                      <a:gd name="T19" fmla="*/ 8 h 14"/>
                      <a:gd name="T20" fmla="*/ 4 w 80"/>
                      <a:gd name="T21" fmla="*/ 4 h 14"/>
                      <a:gd name="T22" fmla="*/ 12 w 80"/>
                      <a:gd name="T23" fmla="*/ 2 h 14"/>
                      <a:gd name="T24" fmla="*/ 40 w 80"/>
                      <a:gd name="T25" fmla="*/ 0 h 14"/>
                      <a:gd name="T26" fmla="*/ 40 w 80"/>
                      <a:gd name="T27" fmla="*/ 0 h 14"/>
                      <a:gd name="T28" fmla="*/ 68 w 80"/>
                      <a:gd name="T29" fmla="*/ 2 h 14"/>
                      <a:gd name="T30" fmla="*/ 76 w 80"/>
                      <a:gd name="T31" fmla="*/ 4 h 14"/>
                      <a:gd name="T32" fmla="*/ 80 w 80"/>
                      <a:gd name="T33" fmla="*/ 8 h 14"/>
                      <a:gd name="T34" fmla="*/ 80 w 80"/>
                      <a:gd name="T35" fmla="*/ 8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 h="14">
                        <a:moveTo>
                          <a:pt x="80" y="8"/>
                        </a:moveTo>
                        <a:lnTo>
                          <a:pt x="80" y="8"/>
                        </a:lnTo>
                        <a:lnTo>
                          <a:pt x="76" y="10"/>
                        </a:lnTo>
                        <a:lnTo>
                          <a:pt x="68" y="12"/>
                        </a:lnTo>
                        <a:lnTo>
                          <a:pt x="40" y="14"/>
                        </a:lnTo>
                        <a:lnTo>
                          <a:pt x="12" y="12"/>
                        </a:lnTo>
                        <a:lnTo>
                          <a:pt x="4" y="10"/>
                        </a:lnTo>
                        <a:lnTo>
                          <a:pt x="0" y="8"/>
                        </a:lnTo>
                        <a:lnTo>
                          <a:pt x="4" y="4"/>
                        </a:lnTo>
                        <a:lnTo>
                          <a:pt x="12" y="2"/>
                        </a:lnTo>
                        <a:lnTo>
                          <a:pt x="40" y="0"/>
                        </a:lnTo>
                        <a:lnTo>
                          <a:pt x="68" y="2"/>
                        </a:lnTo>
                        <a:lnTo>
                          <a:pt x="76" y="4"/>
                        </a:lnTo>
                        <a:lnTo>
                          <a:pt x="80" y="8"/>
                        </a:lnTo>
                        <a:close/>
                      </a:path>
                    </a:pathLst>
                  </a:custGeom>
                  <a:solidFill>
                    <a:srgbClr val="EBF3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1" name="Freeform 107"/>
                  <p:cNvSpPr>
                    <a:spLocks/>
                  </p:cNvSpPr>
                  <p:nvPr/>
                </p:nvSpPr>
                <p:spPr bwMode="auto">
                  <a:xfrm>
                    <a:off x="4244" y="616"/>
                    <a:ext cx="60" cy="10"/>
                  </a:xfrm>
                  <a:custGeom>
                    <a:avLst/>
                    <a:gdLst>
                      <a:gd name="T0" fmla="*/ 60 w 60"/>
                      <a:gd name="T1" fmla="*/ 6 h 10"/>
                      <a:gd name="T2" fmla="*/ 60 w 60"/>
                      <a:gd name="T3" fmla="*/ 6 h 10"/>
                      <a:gd name="T4" fmla="*/ 58 w 60"/>
                      <a:gd name="T5" fmla="*/ 8 h 10"/>
                      <a:gd name="T6" fmla="*/ 52 w 60"/>
                      <a:gd name="T7" fmla="*/ 8 h 10"/>
                      <a:gd name="T8" fmla="*/ 30 w 60"/>
                      <a:gd name="T9" fmla="*/ 10 h 10"/>
                      <a:gd name="T10" fmla="*/ 30 w 60"/>
                      <a:gd name="T11" fmla="*/ 10 h 10"/>
                      <a:gd name="T12" fmla="*/ 10 w 60"/>
                      <a:gd name="T13" fmla="*/ 8 h 10"/>
                      <a:gd name="T14" fmla="*/ 2 w 60"/>
                      <a:gd name="T15" fmla="*/ 8 h 10"/>
                      <a:gd name="T16" fmla="*/ 0 w 60"/>
                      <a:gd name="T17" fmla="*/ 6 h 10"/>
                      <a:gd name="T18" fmla="*/ 0 w 60"/>
                      <a:gd name="T19" fmla="*/ 6 h 10"/>
                      <a:gd name="T20" fmla="*/ 2 w 60"/>
                      <a:gd name="T21" fmla="*/ 4 h 10"/>
                      <a:gd name="T22" fmla="*/ 10 w 60"/>
                      <a:gd name="T23" fmla="*/ 2 h 10"/>
                      <a:gd name="T24" fmla="*/ 30 w 60"/>
                      <a:gd name="T25" fmla="*/ 0 h 10"/>
                      <a:gd name="T26" fmla="*/ 30 w 60"/>
                      <a:gd name="T27" fmla="*/ 0 h 10"/>
                      <a:gd name="T28" fmla="*/ 52 w 60"/>
                      <a:gd name="T29" fmla="*/ 2 h 10"/>
                      <a:gd name="T30" fmla="*/ 58 w 60"/>
                      <a:gd name="T31" fmla="*/ 4 h 10"/>
                      <a:gd name="T32" fmla="*/ 60 w 60"/>
                      <a:gd name="T33" fmla="*/ 6 h 10"/>
                      <a:gd name="T34" fmla="*/ 60 w 60"/>
                      <a:gd name="T35" fmla="*/ 6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10">
                        <a:moveTo>
                          <a:pt x="60" y="6"/>
                        </a:moveTo>
                        <a:lnTo>
                          <a:pt x="60" y="6"/>
                        </a:lnTo>
                        <a:lnTo>
                          <a:pt x="58" y="8"/>
                        </a:lnTo>
                        <a:lnTo>
                          <a:pt x="52" y="8"/>
                        </a:lnTo>
                        <a:lnTo>
                          <a:pt x="30" y="10"/>
                        </a:lnTo>
                        <a:lnTo>
                          <a:pt x="10" y="8"/>
                        </a:lnTo>
                        <a:lnTo>
                          <a:pt x="2" y="8"/>
                        </a:lnTo>
                        <a:lnTo>
                          <a:pt x="0" y="6"/>
                        </a:lnTo>
                        <a:lnTo>
                          <a:pt x="2" y="4"/>
                        </a:lnTo>
                        <a:lnTo>
                          <a:pt x="10" y="2"/>
                        </a:lnTo>
                        <a:lnTo>
                          <a:pt x="30" y="0"/>
                        </a:lnTo>
                        <a:lnTo>
                          <a:pt x="52" y="2"/>
                        </a:lnTo>
                        <a:lnTo>
                          <a:pt x="58" y="4"/>
                        </a:lnTo>
                        <a:lnTo>
                          <a:pt x="60" y="6"/>
                        </a:lnTo>
                        <a:close/>
                      </a:path>
                    </a:pathLst>
                  </a:custGeom>
                  <a:solidFill>
                    <a:srgbClr val="F1F7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2" name="Freeform 108"/>
                  <p:cNvSpPr>
                    <a:spLocks/>
                  </p:cNvSpPr>
                  <p:nvPr/>
                </p:nvSpPr>
                <p:spPr bwMode="auto">
                  <a:xfrm>
                    <a:off x="4254" y="618"/>
                    <a:ext cx="40" cy="6"/>
                  </a:xfrm>
                  <a:custGeom>
                    <a:avLst/>
                    <a:gdLst>
                      <a:gd name="T0" fmla="*/ 40 w 40"/>
                      <a:gd name="T1" fmla="*/ 4 h 6"/>
                      <a:gd name="T2" fmla="*/ 40 w 40"/>
                      <a:gd name="T3" fmla="*/ 4 h 6"/>
                      <a:gd name="T4" fmla="*/ 38 w 40"/>
                      <a:gd name="T5" fmla="*/ 4 h 6"/>
                      <a:gd name="T6" fmla="*/ 34 w 40"/>
                      <a:gd name="T7" fmla="*/ 6 h 6"/>
                      <a:gd name="T8" fmla="*/ 20 w 40"/>
                      <a:gd name="T9" fmla="*/ 6 h 6"/>
                      <a:gd name="T10" fmla="*/ 20 w 40"/>
                      <a:gd name="T11" fmla="*/ 6 h 6"/>
                      <a:gd name="T12" fmla="*/ 6 w 40"/>
                      <a:gd name="T13" fmla="*/ 6 h 6"/>
                      <a:gd name="T14" fmla="*/ 2 w 40"/>
                      <a:gd name="T15" fmla="*/ 4 h 6"/>
                      <a:gd name="T16" fmla="*/ 0 w 40"/>
                      <a:gd name="T17" fmla="*/ 4 h 6"/>
                      <a:gd name="T18" fmla="*/ 0 w 40"/>
                      <a:gd name="T19" fmla="*/ 4 h 6"/>
                      <a:gd name="T20" fmla="*/ 2 w 40"/>
                      <a:gd name="T21" fmla="*/ 2 h 6"/>
                      <a:gd name="T22" fmla="*/ 6 w 40"/>
                      <a:gd name="T23" fmla="*/ 0 h 6"/>
                      <a:gd name="T24" fmla="*/ 20 w 40"/>
                      <a:gd name="T25" fmla="*/ 0 h 6"/>
                      <a:gd name="T26" fmla="*/ 20 w 40"/>
                      <a:gd name="T27" fmla="*/ 0 h 6"/>
                      <a:gd name="T28" fmla="*/ 34 w 40"/>
                      <a:gd name="T29" fmla="*/ 0 h 6"/>
                      <a:gd name="T30" fmla="*/ 38 w 40"/>
                      <a:gd name="T31" fmla="*/ 2 h 6"/>
                      <a:gd name="T32" fmla="*/ 40 w 40"/>
                      <a:gd name="T33" fmla="*/ 4 h 6"/>
                      <a:gd name="T34" fmla="*/ 40 w 40"/>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6">
                        <a:moveTo>
                          <a:pt x="40" y="4"/>
                        </a:moveTo>
                        <a:lnTo>
                          <a:pt x="40" y="4"/>
                        </a:lnTo>
                        <a:lnTo>
                          <a:pt x="38" y="4"/>
                        </a:lnTo>
                        <a:lnTo>
                          <a:pt x="34" y="6"/>
                        </a:lnTo>
                        <a:lnTo>
                          <a:pt x="20" y="6"/>
                        </a:lnTo>
                        <a:lnTo>
                          <a:pt x="6" y="6"/>
                        </a:lnTo>
                        <a:lnTo>
                          <a:pt x="2" y="4"/>
                        </a:lnTo>
                        <a:lnTo>
                          <a:pt x="0" y="4"/>
                        </a:lnTo>
                        <a:lnTo>
                          <a:pt x="2" y="2"/>
                        </a:lnTo>
                        <a:lnTo>
                          <a:pt x="6" y="0"/>
                        </a:lnTo>
                        <a:lnTo>
                          <a:pt x="20" y="0"/>
                        </a:lnTo>
                        <a:lnTo>
                          <a:pt x="34" y="0"/>
                        </a:lnTo>
                        <a:lnTo>
                          <a:pt x="38" y="2"/>
                        </a:lnTo>
                        <a:lnTo>
                          <a:pt x="40" y="4"/>
                        </a:ln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3" name="Freeform 109"/>
                  <p:cNvSpPr>
                    <a:spLocks/>
                  </p:cNvSpPr>
                  <p:nvPr/>
                </p:nvSpPr>
                <p:spPr bwMode="auto">
                  <a:xfrm>
                    <a:off x="4264" y="620"/>
                    <a:ext cx="20" cy="2"/>
                  </a:xfrm>
                  <a:custGeom>
                    <a:avLst/>
                    <a:gdLst>
                      <a:gd name="T0" fmla="*/ 20 w 20"/>
                      <a:gd name="T1" fmla="*/ 2 h 2"/>
                      <a:gd name="T2" fmla="*/ 20 w 20"/>
                      <a:gd name="T3" fmla="*/ 2 h 2"/>
                      <a:gd name="T4" fmla="*/ 18 w 20"/>
                      <a:gd name="T5" fmla="*/ 2 h 2"/>
                      <a:gd name="T6" fmla="*/ 10 w 20"/>
                      <a:gd name="T7" fmla="*/ 2 h 2"/>
                      <a:gd name="T8" fmla="*/ 10 w 20"/>
                      <a:gd name="T9" fmla="*/ 2 h 2"/>
                      <a:gd name="T10" fmla="*/ 4 w 20"/>
                      <a:gd name="T11" fmla="*/ 2 h 2"/>
                      <a:gd name="T12" fmla="*/ 0 w 20"/>
                      <a:gd name="T13" fmla="*/ 2 h 2"/>
                      <a:gd name="T14" fmla="*/ 0 w 20"/>
                      <a:gd name="T15" fmla="*/ 2 h 2"/>
                      <a:gd name="T16" fmla="*/ 4 w 20"/>
                      <a:gd name="T17" fmla="*/ 0 h 2"/>
                      <a:gd name="T18" fmla="*/ 10 w 20"/>
                      <a:gd name="T19" fmla="*/ 0 h 2"/>
                      <a:gd name="T20" fmla="*/ 10 w 20"/>
                      <a:gd name="T21" fmla="*/ 0 h 2"/>
                      <a:gd name="T22" fmla="*/ 18 w 20"/>
                      <a:gd name="T23" fmla="*/ 0 h 2"/>
                      <a:gd name="T24" fmla="*/ 20 w 20"/>
                      <a:gd name="T25" fmla="*/ 2 h 2"/>
                      <a:gd name="T26" fmla="*/ 20 w 20"/>
                      <a:gd name="T27" fmla="*/ 2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
                        <a:moveTo>
                          <a:pt x="20" y="2"/>
                        </a:moveTo>
                        <a:lnTo>
                          <a:pt x="20" y="2"/>
                        </a:lnTo>
                        <a:lnTo>
                          <a:pt x="18" y="2"/>
                        </a:lnTo>
                        <a:lnTo>
                          <a:pt x="10" y="2"/>
                        </a:lnTo>
                        <a:lnTo>
                          <a:pt x="4" y="2"/>
                        </a:lnTo>
                        <a:lnTo>
                          <a:pt x="0" y="2"/>
                        </a:lnTo>
                        <a:lnTo>
                          <a:pt x="4" y="0"/>
                        </a:lnTo>
                        <a:lnTo>
                          <a:pt x="10" y="0"/>
                        </a:lnTo>
                        <a:lnTo>
                          <a:pt x="18" y="0"/>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4" name="Freeform 110"/>
                  <p:cNvSpPr>
                    <a:spLocks/>
                  </p:cNvSpPr>
                  <p:nvPr/>
                </p:nvSpPr>
                <p:spPr bwMode="auto">
                  <a:xfrm>
                    <a:off x="3888" y="662"/>
                    <a:ext cx="106" cy="106"/>
                  </a:xfrm>
                  <a:custGeom>
                    <a:avLst/>
                    <a:gdLst>
                      <a:gd name="T0" fmla="*/ 106 w 106"/>
                      <a:gd name="T1" fmla="*/ 54 h 106"/>
                      <a:gd name="T2" fmla="*/ 106 w 106"/>
                      <a:gd name="T3" fmla="*/ 54 h 106"/>
                      <a:gd name="T4" fmla="*/ 104 w 106"/>
                      <a:gd name="T5" fmla="*/ 64 h 106"/>
                      <a:gd name="T6" fmla="*/ 102 w 106"/>
                      <a:gd name="T7" fmla="*/ 74 h 106"/>
                      <a:gd name="T8" fmla="*/ 96 w 106"/>
                      <a:gd name="T9" fmla="*/ 84 h 106"/>
                      <a:gd name="T10" fmla="*/ 90 w 106"/>
                      <a:gd name="T11" fmla="*/ 92 h 106"/>
                      <a:gd name="T12" fmla="*/ 82 w 106"/>
                      <a:gd name="T13" fmla="*/ 98 h 106"/>
                      <a:gd name="T14" fmla="*/ 74 w 106"/>
                      <a:gd name="T15" fmla="*/ 102 h 106"/>
                      <a:gd name="T16" fmla="*/ 64 w 106"/>
                      <a:gd name="T17" fmla="*/ 106 h 106"/>
                      <a:gd name="T18" fmla="*/ 54 w 106"/>
                      <a:gd name="T19" fmla="*/ 106 h 106"/>
                      <a:gd name="T20" fmla="*/ 54 w 106"/>
                      <a:gd name="T21" fmla="*/ 106 h 106"/>
                      <a:gd name="T22" fmla="*/ 42 w 106"/>
                      <a:gd name="T23" fmla="*/ 106 h 106"/>
                      <a:gd name="T24" fmla="*/ 32 w 106"/>
                      <a:gd name="T25" fmla="*/ 102 h 106"/>
                      <a:gd name="T26" fmla="*/ 24 w 106"/>
                      <a:gd name="T27" fmla="*/ 98 h 106"/>
                      <a:gd name="T28" fmla="*/ 16 w 106"/>
                      <a:gd name="T29" fmla="*/ 92 h 106"/>
                      <a:gd name="T30" fmla="*/ 10 w 106"/>
                      <a:gd name="T31" fmla="*/ 84 h 106"/>
                      <a:gd name="T32" fmla="*/ 4 w 106"/>
                      <a:gd name="T33" fmla="*/ 74 h 106"/>
                      <a:gd name="T34" fmla="*/ 2 w 106"/>
                      <a:gd name="T35" fmla="*/ 64 h 106"/>
                      <a:gd name="T36" fmla="*/ 0 w 106"/>
                      <a:gd name="T37" fmla="*/ 54 h 106"/>
                      <a:gd name="T38" fmla="*/ 0 w 106"/>
                      <a:gd name="T39" fmla="*/ 54 h 106"/>
                      <a:gd name="T40" fmla="*/ 2 w 106"/>
                      <a:gd name="T41" fmla="*/ 42 h 106"/>
                      <a:gd name="T42" fmla="*/ 4 w 106"/>
                      <a:gd name="T43" fmla="*/ 32 h 106"/>
                      <a:gd name="T44" fmla="*/ 10 w 106"/>
                      <a:gd name="T45" fmla="*/ 24 h 106"/>
                      <a:gd name="T46" fmla="*/ 16 w 106"/>
                      <a:gd name="T47" fmla="*/ 16 h 106"/>
                      <a:gd name="T48" fmla="*/ 24 w 106"/>
                      <a:gd name="T49" fmla="*/ 10 h 106"/>
                      <a:gd name="T50" fmla="*/ 32 w 106"/>
                      <a:gd name="T51" fmla="*/ 4 h 106"/>
                      <a:gd name="T52" fmla="*/ 42 w 106"/>
                      <a:gd name="T53" fmla="*/ 2 h 106"/>
                      <a:gd name="T54" fmla="*/ 54 w 106"/>
                      <a:gd name="T55" fmla="*/ 0 h 106"/>
                      <a:gd name="T56" fmla="*/ 54 w 106"/>
                      <a:gd name="T57" fmla="*/ 0 h 106"/>
                      <a:gd name="T58" fmla="*/ 64 w 106"/>
                      <a:gd name="T59" fmla="*/ 2 h 106"/>
                      <a:gd name="T60" fmla="*/ 74 w 106"/>
                      <a:gd name="T61" fmla="*/ 4 h 106"/>
                      <a:gd name="T62" fmla="*/ 82 w 106"/>
                      <a:gd name="T63" fmla="*/ 10 h 106"/>
                      <a:gd name="T64" fmla="*/ 90 w 106"/>
                      <a:gd name="T65" fmla="*/ 16 h 106"/>
                      <a:gd name="T66" fmla="*/ 96 w 106"/>
                      <a:gd name="T67" fmla="*/ 24 h 106"/>
                      <a:gd name="T68" fmla="*/ 102 w 106"/>
                      <a:gd name="T69" fmla="*/ 32 h 106"/>
                      <a:gd name="T70" fmla="*/ 104 w 106"/>
                      <a:gd name="T71" fmla="*/ 42 h 106"/>
                      <a:gd name="T72" fmla="*/ 106 w 106"/>
                      <a:gd name="T73" fmla="*/ 54 h 106"/>
                      <a:gd name="T74" fmla="*/ 106 w 106"/>
                      <a:gd name="T75" fmla="*/ 54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6" h="106">
                        <a:moveTo>
                          <a:pt x="106" y="54"/>
                        </a:moveTo>
                        <a:lnTo>
                          <a:pt x="106" y="54"/>
                        </a:lnTo>
                        <a:lnTo>
                          <a:pt x="104" y="64"/>
                        </a:lnTo>
                        <a:lnTo>
                          <a:pt x="102" y="74"/>
                        </a:lnTo>
                        <a:lnTo>
                          <a:pt x="96" y="84"/>
                        </a:lnTo>
                        <a:lnTo>
                          <a:pt x="90" y="92"/>
                        </a:lnTo>
                        <a:lnTo>
                          <a:pt x="82" y="98"/>
                        </a:lnTo>
                        <a:lnTo>
                          <a:pt x="74" y="102"/>
                        </a:lnTo>
                        <a:lnTo>
                          <a:pt x="64" y="106"/>
                        </a:lnTo>
                        <a:lnTo>
                          <a:pt x="54" y="106"/>
                        </a:lnTo>
                        <a:lnTo>
                          <a:pt x="42" y="106"/>
                        </a:lnTo>
                        <a:lnTo>
                          <a:pt x="32" y="102"/>
                        </a:lnTo>
                        <a:lnTo>
                          <a:pt x="24" y="98"/>
                        </a:lnTo>
                        <a:lnTo>
                          <a:pt x="16" y="92"/>
                        </a:lnTo>
                        <a:lnTo>
                          <a:pt x="10" y="84"/>
                        </a:lnTo>
                        <a:lnTo>
                          <a:pt x="4" y="74"/>
                        </a:lnTo>
                        <a:lnTo>
                          <a:pt x="2" y="64"/>
                        </a:lnTo>
                        <a:lnTo>
                          <a:pt x="0" y="54"/>
                        </a:lnTo>
                        <a:lnTo>
                          <a:pt x="2" y="42"/>
                        </a:lnTo>
                        <a:lnTo>
                          <a:pt x="4" y="32"/>
                        </a:lnTo>
                        <a:lnTo>
                          <a:pt x="10" y="24"/>
                        </a:lnTo>
                        <a:lnTo>
                          <a:pt x="16" y="16"/>
                        </a:lnTo>
                        <a:lnTo>
                          <a:pt x="24" y="10"/>
                        </a:lnTo>
                        <a:lnTo>
                          <a:pt x="32" y="4"/>
                        </a:lnTo>
                        <a:lnTo>
                          <a:pt x="42" y="2"/>
                        </a:lnTo>
                        <a:lnTo>
                          <a:pt x="54" y="0"/>
                        </a:lnTo>
                        <a:lnTo>
                          <a:pt x="64" y="2"/>
                        </a:lnTo>
                        <a:lnTo>
                          <a:pt x="74" y="4"/>
                        </a:lnTo>
                        <a:lnTo>
                          <a:pt x="82" y="10"/>
                        </a:lnTo>
                        <a:lnTo>
                          <a:pt x="90" y="16"/>
                        </a:lnTo>
                        <a:lnTo>
                          <a:pt x="96" y="24"/>
                        </a:lnTo>
                        <a:lnTo>
                          <a:pt x="102" y="32"/>
                        </a:lnTo>
                        <a:lnTo>
                          <a:pt x="104" y="42"/>
                        </a:lnTo>
                        <a:lnTo>
                          <a:pt x="106" y="54"/>
                        </a:lnTo>
                        <a:close/>
                      </a:path>
                    </a:pathLst>
                  </a:custGeom>
                  <a:solidFill>
                    <a:srgbClr val="72A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5" name="Freeform 111"/>
                  <p:cNvSpPr>
                    <a:spLocks/>
                  </p:cNvSpPr>
                  <p:nvPr/>
                </p:nvSpPr>
                <p:spPr bwMode="auto">
                  <a:xfrm>
                    <a:off x="3890" y="664"/>
                    <a:ext cx="102" cy="102"/>
                  </a:xfrm>
                  <a:custGeom>
                    <a:avLst/>
                    <a:gdLst>
                      <a:gd name="T0" fmla="*/ 102 w 102"/>
                      <a:gd name="T1" fmla="*/ 52 h 102"/>
                      <a:gd name="T2" fmla="*/ 102 w 102"/>
                      <a:gd name="T3" fmla="*/ 52 h 102"/>
                      <a:gd name="T4" fmla="*/ 100 w 102"/>
                      <a:gd name="T5" fmla="*/ 62 h 102"/>
                      <a:gd name="T6" fmla="*/ 98 w 102"/>
                      <a:gd name="T7" fmla="*/ 72 h 102"/>
                      <a:gd name="T8" fmla="*/ 94 w 102"/>
                      <a:gd name="T9" fmla="*/ 80 h 102"/>
                      <a:gd name="T10" fmla="*/ 86 w 102"/>
                      <a:gd name="T11" fmla="*/ 88 h 102"/>
                      <a:gd name="T12" fmla="*/ 80 w 102"/>
                      <a:gd name="T13" fmla="*/ 94 h 102"/>
                      <a:gd name="T14" fmla="*/ 70 w 102"/>
                      <a:gd name="T15" fmla="*/ 98 h 102"/>
                      <a:gd name="T16" fmla="*/ 62 w 102"/>
                      <a:gd name="T17" fmla="*/ 102 h 102"/>
                      <a:gd name="T18" fmla="*/ 52 w 102"/>
                      <a:gd name="T19" fmla="*/ 102 h 102"/>
                      <a:gd name="T20" fmla="*/ 52 w 102"/>
                      <a:gd name="T21" fmla="*/ 102 h 102"/>
                      <a:gd name="T22" fmla="*/ 40 w 102"/>
                      <a:gd name="T23" fmla="*/ 102 h 102"/>
                      <a:gd name="T24" fmla="*/ 32 w 102"/>
                      <a:gd name="T25" fmla="*/ 98 h 102"/>
                      <a:gd name="T26" fmla="*/ 22 w 102"/>
                      <a:gd name="T27" fmla="*/ 94 h 102"/>
                      <a:gd name="T28" fmla="*/ 16 w 102"/>
                      <a:gd name="T29" fmla="*/ 88 h 102"/>
                      <a:gd name="T30" fmla="*/ 10 w 102"/>
                      <a:gd name="T31" fmla="*/ 80 h 102"/>
                      <a:gd name="T32" fmla="*/ 4 w 102"/>
                      <a:gd name="T33" fmla="*/ 72 h 102"/>
                      <a:gd name="T34" fmla="*/ 2 w 102"/>
                      <a:gd name="T35" fmla="*/ 62 h 102"/>
                      <a:gd name="T36" fmla="*/ 0 w 102"/>
                      <a:gd name="T37" fmla="*/ 52 h 102"/>
                      <a:gd name="T38" fmla="*/ 0 w 102"/>
                      <a:gd name="T39" fmla="*/ 52 h 102"/>
                      <a:gd name="T40" fmla="*/ 2 w 102"/>
                      <a:gd name="T41" fmla="*/ 42 h 102"/>
                      <a:gd name="T42" fmla="*/ 4 w 102"/>
                      <a:gd name="T43" fmla="*/ 32 h 102"/>
                      <a:gd name="T44" fmla="*/ 10 w 102"/>
                      <a:gd name="T45" fmla="*/ 22 h 102"/>
                      <a:gd name="T46" fmla="*/ 16 w 102"/>
                      <a:gd name="T47" fmla="*/ 16 h 102"/>
                      <a:gd name="T48" fmla="*/ 22 w 102"/>
                      <a:gd name="T49" fmla="*/ 10 h 102"/>
                      <a:gd name="T50" fmla="*/ 32 w 102"/>
                      <a:gd name="T51" fmla="*/ 4 h 102"/>
                      <a:gd name="T52" fmla="*/ 40 w 102"/>
                      <a:gd name="T53" fmla="*/ 2 h 102"/>
                      <a:gd name="T54" fmla="*/ 52 w 102"/>
                      <a:gd name="T55" fmla="*/ 0 h 102"/>
                      <a:gd name="T56" fmla="*/ 52 w 102"/>
                      <a:gd name="T57" fmla="*/ 0 h 102"/>
                      <a:gd name="T58" fmla="*/ 62 w 102"/>
                      <a:gd name="T59" fmla="*/ 2 h 102"/>
                      <a:gd name="T60" fmla="*/ 70 w 102"/>
                      <a:gd name="T61" fmla="*/ 4 h 102"/>
                      <a:gd name="T62" fmla="*/ 80 w 102"/>
                      <a:gd name="T63" fmla="*/ 10 h 102"/>
                      <a:gd name="T64" fmla="*/ 86 w 102"/>
                      <a:gd name="T65" fmla="*/ 16 h 102"/>
                      <a:gd name="T66" fmla="*/ 94 w 102"/>
                      <a:gd name="T67" fmla="*/ 22 h 102"/>
                      <a:gd name="T68" fmla="*/ 98 w 102"/>
                      <a:gd name="T69" fmla="*/ 32 h 102"/>
                      <a:gd name="T70" fmla="*/ 100 w 102"/>
                      <a:gd name="T71" fmla="*/ 42 h 102"/>
                      <a:gd name="T72" fmla="*/ 102 w 102"/>
                      <a:gd name="T73" fmla="*/ 52 h 102"/>
                      <a:gd name="T74" fmla="*/ 102 w 102"/>
                      <a:gd name="T75" fmla="*/ 52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02">
                        <a:moveTo>
                          <a:pt x="102" y="52"/>
                        </a:moveTo>
                        <a:lnTo>
                          <a:pt x="102" y="52"/>
                        </a:lnTo>
                        <a:lnTo>
                          <a:pt x="100" y="62"/>
                        </a:lnTo>
                        <a:lnTo>
                          <a:pt x="98" y="72"/>
                        </a:lnTo>
                        <a:lnTo>
                          <a:pt x="94" y="80"/>
                        </a:lnTo>
                        <a:lnTo>
                          <a:pt x="86" y="88"/>
                        </a:lnTo>
                        <a:lnTo>
                          <a:pt x="80" y="94"/>
                        </a:lnTo>
                        <a:lnTo>
                          <a:pt x="70" y="98"/>
                        </a:lnTo>
                        <a:lnTo>
                          <a:pt x="62" y="102"/>
                        </a:lnTo>
                        <a:lnTo>
                          <a:pt x="52" y="102"/>
                        </a:lnTo>
                        <a:lnTo>
                          <a:pt x="40" y="102"/>
                        </a:lnTo>
                        <a:lnTo>
                          <a:pt x="32" y="98"/>
                        </a:lnTo>
                        <a:lnTo>
                          <a:pt x="22" y="94"/>
                        </a:lnTo>
                        <a:lnTo>
                          <a:pt x="16" y="88"/>
                        </a:lnTo>
                        <a:lnTo>
                          <a:pt x="10" y="80"/>
                        </a:lnTo>
                        <a:lnTo>
                          <a:pt x="4" y="72"/>
                        </a:lnTo>
                        <a:lnTo>
                          <a:pt x="2" y="62"/>
                        </a:lnTo>
                        <a:lnTo>
                          <a:pt x="0" y="52"/>
                        </a:lnTo>
                        <a:lnTo>
                          <a:pt x="2" y="42"/>
                        </a:lnTo>
                        <a:lnTo>
                          <a:pt x="4" y="32"/>
                        </a:lnTo>
                        <a:lnTo>
                          <a:pt x="10" y="22"/>
                        </a:lnTo>
                        <a:lnTo>
                          <a:pt x="16" y="16"/>
                        </a:lnTo>
                        <a:lnTo>
                          <a:pt x="22" y="10"/>
                        </a:lnTo>
                        <a:lnTo>
                          <a:pt x="32" y="4"/>
                        </a:lnTo>
                        <a:lnTo>
                          <a:pt x="40" y="2"/>
                        </a:lnTo>
                        <a:lnTo>
                          <a:pt x="52" y="0"/>
                        </a:lnTo>
                        <a:lnTo>
                          <a:pt x="62" y="2"/>
                        </a:lnTo>
                        <a:lnTo>
                          <a:pt x="70" y="4"/>
                        </a:lnTo>
                        <a:lnTo>
                          <a:pt x="80" y="10"/>
                        </a:lnTo>
                        <a:lnTo>
                          <a:pt x="86" y="16"/>
                        </a:lnTo>
                        <a:lnTo>
                          <a:pt x="94" y="22"/>
                        </a:lnTo>
                        <a:lnTo>
                          <a:pt x="98" y="32"/>
                        </a:lnTo>
                        <a:lnTo>
                          <a:pt x="100" y="42"/>
                        </a:lnTo>
                        <a:lnTo>
                          <a:pt x="102" y="52"/>
                        </a:lnTo>
                        <a:close/>
                      </a:path>
                    </a:pathLst>
                  </a:custGeom>
                  <a:solidFill>
                    <a:srgbClr val="76A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6" name="Freeform 112"/>
                  <p:cNvSpPr>
                    <a:spLocks/>
                  </p:cNvSpPr>
                  <p:nvPr/>
                </p:nvSpPr>
                <p:spPr bwMode="auto">
                  <a:xfrm>
                    <a:off x="3892" y="666"/>
                    <a:ext cx="98" cy="100"/>
                  </a:xfrm>
                  <a:custGeom>
                    <a:avLst/>
                    <a:gdLst>
                      <a:gd name="T0" fmla="*/ 98 w 98"/>
                      <a:gd name="T1" fmla="*/ 50 h 100"/>
                      <a:gd name="T2" fmla="*/ 98 w 98"/>
                      <a:gd name="T3" fmla="*/ 50 h 100"/>
                      <a:gd name="T4" fmla="*/ 96 w 98"/>
                      <a:gd name="T5" fmla="*/ 60 h 100"/>
                      <a:gd name="T6" fmla="*/ 94 w 98"/>
                      <a:gd name="T7" fmla="*/ 68 h 100"/>
                      <a:gd name="T8" fmla="*/ 90 w 98"/>
                      <a:gd name="T9" fmla="*/ 78 h 100"/>
                      <a:gd name="T10" fmla="*/ 84 w 98"/>
                      <a:gd name="T11" fmla="*/ 84 h 100"/>
                      <a:gd name="T12" fmla="*/ 76 w 98"/>
                      <a:gd name="T13" fmla="*/ 90 h 100"/>
                      <a:gd name="T14" fmla="*/ 68 w 98"/>
                      <a:gd name="T15" fmla="*/ 96 h 100"/>
                      <a:gd name="T16" fmla="*/ 58 w 98"/>
                      <a:gd name="T17" fmla="*/ 98 h 100"/>
                      <a:gd name="T18" fmla="*/ 50 w 98"/>
                      <a:gd name="T19" fmla="*/ 100 h 100"/>
                      <a:gd name="T20" fmla="*/ 50 w 98"/>
                      <a:gd name="T21" fmla="*/ 100 h 100"/>
                      <a:gd name="T22" fmla="*/ 40 w 98"/>
                      <a:gd name="T23" fmla="*/ 98 h 100"/>
                      <a:gd name="T24" fmla="*/ 30 w 98"/>
                      <a:gd name="T25" fmla="*/ 96 h 100"/>
                      <a:gd name="T26" fmla="*/ 22 w 98"/>
                      <a:gd name="T27" fmla="*/ 90 h 100"/>
                      <a:gd name="T28" fmla="*/ 14 w 98"/>
                      <a:gd name="T29" fmla="*/ 84 h 100"/>
                      <a:gd name="T30" fmla="*/ 8 w 98"/>
                      <a:gd name="T31" fmla="*/ 78 h 100"/>
                      <a:gd name="T32" fmla="*/ 4 w 98"/>
                      <a:gd name="T33" fmla="*/ 68 h 100"/>
                      <a:gd name="T34" fmla="*/ 2 w 98"/>
                      <a:gd name="T35" fmla="*/ 60 h 100"/>
                      <a:gd name="T36" fmla="*/ 0 w 98"/>
                      <a:gd name="T37" fmla="*/ 50 h 100"/>
                      <a:gd name="T38" fmla="*/ 0 w 98"/>
                      <a:gd name="T39" fmla="*/ 50 h 100"/>
                      <a:gd name="T40" fmla="*/ 2 w 98"/>
                      <a:gd name="T41" fmla="*/ 40 h 100"/>
                      <a:gd name="T42" fmla="*/ 4 w 98"/>
                      <a:gd name="T43" fmla="*/ 30 h 100"/>
                      <a:gd name="T44" fmla="*/ 8 w 98"/>
                      <a:gd name="T45" fmla="*/ 22 h 100"/>
                      <a:gd name="T46" fmla="*/ 14 w 98"/>
                      <a:gd name="T47" fmla="*/ 14 h 100"/>
                      <a:gd name="T48" fmla="*/ 22 w 98"/>
                      <a:gd name="T49" fmla="*/ 8 h 100"/>
                      <a:gd name="T50" fmla="*/ 30 w 98"/>
                      <a:gd name="T51" fmla="*/ 4 h 100"/>
                      <a:gd name="T52" fmla="*/ 40 w 98"/>
                      <a:gd name="T53" fmla="*/ 2 h 100"/>
                      <a:gd name="T54" fmla="*/ 50 w 98"/>
                      <a:gd name="T55" fmla="*/ 0 h 100"/>
                      <a:gd name="T56" fmla="*/ 50 w 98"/>
                      <a:gd name="T57" fmla="*/ 0 h 100"/>
                      <a:gd name="T58" fmla="*/ 58 w 98"/>
                      <a:gd name="T59" fmla="*/ 2 h 100"/>
                      <a:gd name="T60" fmla="*/ 68 w 98"/>
                      <a:gd name="T61" fmla="*/ 4 h 100"/>
                      <a:gd name="T62" fmla="*/ 76 w 98"/>
                      <a:gd name="T63" fmla="*/ 8 h 100"/>
                      <a:gd name="T64" fmla="*/ 84 w 98"/>
                      <a:gd name="T65" fmla="*/ 14 h 100"/>
                      <a:gd name="T66" fmla="*/ 90 w 98"/>
                      <a:gd name="T67" fmla="*/ 22 h 100"/>
                      <a:gd name="T68" fmla="*/ 94 w 98"/>
                      <a:gd name="T69" fmla="*/ 30 h 100"/>
                      <a:gd name="T70" fmla="*/ 96 w 98"/>
                      <a:gd name="T71" fmla="*/ 40 h 100"/>
                      <a:gd name="T72" fmla="*/ 98 w 98"/>
                      <a:gd name="T73" fmla="*/ 50 h 100"/>
                      <a:gd name="T74" fmla="*/ 98 w 98"/>
                      <a:gd name="T75" fmla="*/ 50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100">
                        <a:moveTo>
                          <a:pt x="98" y="50"/>
                        </a:moveTo>
                        <a:lnTo>
                          <a:pt x="98" y="50"/>
                        </a:lnTo>
                        <a:lnTo>
                          <a:pt x="96" y="60"/>
                        </a:lnTo>
                        <a:lnTo>
                          <a:pt x="94" y="68"/>
                        </a:lnTo>
                        <a:lnTo>
                          <a:pt x="90" y="78"/>
                        </a:lnTo>
                        <a:lnTo>
                          <a:pt x="84" y="84"/>
                        </a:lnTo>
                        <a:lnTo>
                          <a:pt x="76" y="90"/>
                        </a:lnTo>
                        <a:lnTo>
                          <a:pt x="68" y="96"/>
                        </a:lnTo>
                        <a:lnTo>
                          <a:pt x="58" y="98"/>
                        </a:lnTo>
                        <a:lnTo>
                          <a:pt x="50" y="100"/>
                        </a:lnTo>
                        <a:lnTo>
                          <a:pt x="40" y="98"/>
                        </a:lnTo>
                        <a:lnTo>
                          <a:pt x="30" y="96"/>
                        </a:lnTo>
                        <a:lnTo>
                          <a:pt x="22" y="90"/>
                        </a:lnTo>
                        <a:lnTo>
                          <a:pt x="14" y="84"/>
                        </a:lnTo>
                        <a:lnTo>
                          <a:pt x="8" y="78"/>
                        </a:lnTo>
                        <a:lnTo>
                          <a:pt x="4" y="68"/>
                        </a:lnTo>
                        <a:lnTo>
                          <a:pt x="2" y="60"/>
                        </a:lnTo>
                        <a:lnTo>
                          <a:pt x="0" y="50"/>
                        </a:lnTo>
                        <a:lnTo>
                          <a:pt x="2" y="40"/>
                        </a:lnTo>
                        <a:lnTo>
                          <a:pt x="4" y="30"/>
                        </a:lnTo>
                        <a:lnTo>
                          <a:pt x="8" y="22"/>
                        </a:lnTo>
                        <a:lnTo>
                          <a:pt x="14" y="14"/>
                        </a:lnTo>
                        <a:lnTo>
                          <a:pt x="22" y="8"/>
                        </a:lnTo>
                        <a:lnTo>
                          <a:pt x="30" y="4"/>
                        </a:lnTo>
                        <a:lnTo>
                          <a:pt x="40" y="2"/>
                        </a:lnTo>
                        <a:lnTo>
                          <a:pt x="50" y="0"/>
                        </a:lnTo>
                        <a:lnTo>
                          <a:pt x="58" y="2"/>
                        </a:lnTo>
                        <a:lnTo>
                          <a:pt x="68" y="4"/>
                        </a:lnTo>
                        <a:lnTo>
                          <a:pt x="76" y="8"/>
                        </a:lnTo>
                        <a:lnTo>
                          <a:pt x="84" y="14"/>
                        </a:lnTo>
                        <a:lnTo>
                          <a:pt x="90" y="22"/>
                        </a:lnTo>
                        <a:lnTo>
                          <a:pt x="94" y="30"/>
                        </a:lnTo>
                        <a:lnTo>
                          <a:pt x="96" y="40"/>
                        </a:lnTo>
                        <a:lnTo>
                          <a:pt x="98" y="50"/>
                        </a:lnTo>
                        <a:close/>
                      </a:path>
                    </a:pathLst>
                  </a:custGeom>
                  <a:solidFill>
                    <a:srgbClr val="7AA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7" name="Freeform 113"/>
                  <p:cNvSpPr>
                    <a:spLocks/>
                  </p:cNvSpPr>
                  <p:nvPr/>
                </p:nvSpPr>
                <p:spPr bwMode="auto">
                  <a:xfrm>
                    <a:off x="3894" y="668"/>
                    <a:ext cx="94" cy="96"/>
                  </a:xfrm>
                  <a:custGeom>
                    <a:avLst/>
                    <a:gdLst>
                      <a:gd name="T0" fmla="*/ 94 w 94"/>
                      <a:gd name="T1" fmla="*/ 48 h 96"/>
                      <a:gd name="T2" fmla="*/ 94 w 94"/>
                      <a:gd name="T3" fmla="*/ 48 h 96"/>
                      <a:gd name="T4" fmla="*/ 92 w 94"/>
                      <a:gd name="T5" fmla="*/ 58 h 96"/>
                      <a:gd name="T6" fmla="*/ 90 w 94"/>
                      <a:gd name="T7" fmla="*/ 66 h 96"/>
                      <a:gd name="T8" fmla="*/ 86 w 94"/>
                      <a:gd name="T9" fmla="*/ 74 h 96"/>
                      <a:gd name="T10" fmla="*/ 80 w 94"/>
                      <a:gd name="T11" fmla="*/ 82 h 96"/>
                      <a:gd name="T12" fmla="*/ 74 w 94"/>
                      <a:gd name="T13" fmla="*/ 86 h 96"/>
                      <a:gd name="T14" fmla="*/ 66 w 94"/>
                      <a:gd name="T15" fmla="*/ 92 h 96"/>
                      <a:gd name="T16" fmla="*/ 56 w 94"/>
                      <a:gd name="T17" fmla="*/ 94 h 96"/>
                      <a:gd name="T18" fmla="*/ 48 w 94"/>
                      <a:gd name="T19" fmla="*/ 96 h 96"/>
                      <a:gd name="T20" fmla="*/ 48 w 94"/>
                      <a:gd name="T21" fmla="*/ 96 h 96"/>
                      <a:gd name="T22" fmla="*/ 38 w 94"/>
                      <a:gd name="T23" fmla="*/ 94 h 96"/>
                      <a:gd name="T24" fmla="*/ 28 w 94"/>
                      <a:gd name="T25" fmla="*/ 92 h 96"/>
                      <a:gd name="T26" fmla="*/ 20 w 94"/>
                      <a:gd name="T27" fmla="*/ 86 h 96"/>
                      <a:gd name="T28" fmla="*/ 14 w 94"/>
                      <a:gd name="T29" fmla="*/ 82 h 96"/>
                      <a:gd name="T30" fmla="*/ 8 w 94"/>
                      <a:gd name="T31" fmla="*/ 74 h 96"/>
                      <a:gd name="T32" fmla="*/ 4 w 94"/>
                      <a:gd name="T33" fmla="*/ 66 h 96"/>
                      <a:gd name="T34" fmla="*/ 2 w 94"/>
                      <a:gd name="T35" fmla="*/ 58 h 96"/>
                      <a:gd name="T36" fmla="*/ 0 w 94"/>
                      <a:gd name="T37" fmla="*/ 48 h 96"/>
                      <a:gd name="T38" fmla="*/ 0 w 94"/>
                      <a:gd name="T39" fmla="*/ 48 h 96"/>
                      <a:gd name="T40" fmla="*/ 2 w 94"/>
                      <a:gd name="T41" fmla="*/ 38 h 96"/>
                      <a:gd name="T42" fmla="*/ 4 w 94"/>
                      <a:gd name="T43" fmla="*/ 30 h 96"/>
                      <a:gd name="T44" fmla="*/ 8 w 94"/>
                      <a:gd name="T45" fmla="*/ 22 h 96"/>
                      <a:gd name="T46" fmla="*/ 14 w 94"/>
                      <a:gd name="T47" fmla="*/ 14 h 96"/>
                      <a:gd name="T48" fmla="*/ 20 w 94"/>
                      <a:gd name="T49" fmla="*/ 8 h 96"/>
                      <a:gd name="T50" fmla="*/ 28 w 94"/>
                      <a:gd name="T51" fmla="*/ 4 h 96"/>
                      <a:gd name="T52" fmla="*/ 38 w 94"/>
                      <a:gd name="T53" fmla="*/ 2 h 96"/>
                      <a:gd name="T54" fmla="*/ 48 w 94"/>
                      <a:gd name="T55" fmla="*/ 0 h 96"/>
                      <a:gd name="T56" fmla="*/ 48 w 94"/>
                      <a:gd name="T57" fmla="*/ 0 h 96"/>
                      <a:gd name="T58" fmla="*/ 56 w 94"/>
                      <a:gd name="T59" fmla="*/ 2 h 96"/>
                      <a:gd name="T60" fmla="*/ 66 w 94"/>
                      <a:gd name="T61" fmla="*/ 4 h 96"/>
                      <a:gd name="T62" fmla="*/ 74 w 94"/>
                      <a:gd name="T63" fmla="*/ 8 h 96"/>
                      <a:gd name="T64" fmla="*/ 80 w 94"/>
                      <a:gd name="T65" fmla="*/ 14 h 96"/>
                      <a:gd name="T66" fmla="*/ 86 w 94"/>
                      <a:gd name="T67" fmla="*/ 22 h 96"/>
                      <a:gd name="T68" fmla="*/ 90 w 94"/>
                      <a:gd name="T69" fmla="*/ 30 h 96"/>
                      <a:gd name="T70" fmla="*/ 92 w 94"/>
                      <a:gd name="T71" fmla="*/ 38 h 96"/>
                      <a:gd name="T72" fmla="*/ 94 w 94"/>
                      <a:gd name="T73" fmla="*/ 48 h 96"/>
                      <a:gd name="T74" fmla="*/ 94 w 94"/>
                      <a:gd name="T75" fmla="*/ 48 h 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4" h="96">
                        <a:moveTo>
                          <a:pt x="94" y="48"/>
                        </a:moveTo>
                        <a:lnTo>
                          <a:pt x="94" y="48"/>
                        </a:lnTo>
                        <a:lnTo>
                          <a:pt x="92" y="58"/>
                        </a:lnTo>
                        <a:lnTo>
                          <a:pt x="90" y="66"/>
                        </a:lnTo>
                        <a:lnTo>
                          <a:pt x="86" y="74"/>
                        </a:lnTo>
                        <a:lnTo>
                          <a:pt x="80" y="82"/>
                        </a:lnTo>
                        <a:lnTo>
                          <a:pt x="74" y="86"/>
                        </a:lnTo>
                        <a:lnTo>
                          <a:pt x="66" y="92"/>
                        </a:lnTo>
                        <a:lnTo>
                          <a:pt x="56" y="94"/>
                        </a:lnTo>
                        <a:lnTo>
                          <a:pt x="48" y="96"/>
                        </a:lnTo>
                        <a:lnTo>
                          <a:pt x="38" y="94"/>
                        </a:lnTo>
                        <a:lnTo>
                          <a:pt x="28" y="92"/>
                        </a:lnTo>
                        <a:lnTo>
                          <a:pt x="20" y="86"/>
                        </a:lnTo>
                        <a:lnTo>
                          <a:pt x="14" y="82"/>
                        </a:lnTo>
                        <a:lnTo>
                          <a:pt x="8" y="74"/>
                        </a:lnTo>
                        <a:lnTo>
                          <a:pt x="4" y="66"/>
                        </a:lnTo>
                        <a:lnTo>
                          <a:pt x="2" y="58"/>
                        </a:lnTo>
                        <a:lnTo>
                          <a:pt x="0" y="48"/>
                        </a:lnTo>
                        <a:lnTo>
                          <a:pt x="2" y="38"/>
                        </a:lnTo>
                        <a:lnTo>
                          <a:pt x="4" y="30"/>
                        </a:lnTo>
                        <a:lnTo>
                          <a:pt x="8" y="22"/>
                        </a:lnTo>
                        <a:lnTo>
                          <a:pt x="14" y="14"/>
                        </a:lnTo>
                        <a:lnTo>
                          <a:pt x="20" y="8"/>
                        </a:lnTo>
                        <a:lnTo>
                          <a:pt x="28" y="4"/>
                        </a:lnTo>
                        <a:lnTo>
                          <a:pt x="38" y="2"/>
                        </a:lnTo>
                        <a:lnTo>
                          <a:pt x="48" y="0"/>
                        </a:lnTo>
                        <a:lnTo>
                          <a:pt x="56" y="2"/>
                        </a:lnTo>
                        <a:lnTo>
                          <a:pt x="66" y="4"/>
                        </a:lnTo>
                        <a:lnTo>
                          <a:pt x="74" y="8"/>
                        </a:lnTo>
                        <a:lnTo>
                          <a:pt x="80" y="14"/>
                        </a:lnTo>
                        <a:lnTo>
                          <a:pt x="86" y="22"/>
                        </a:lnTo>
                        <a:lnTo>
                          <a:pt x="90" y="30"/>
                        </a:lnTo>
                        <a:lnTo>
                          <a:pt x="92" y="38"/>
                        </a:lnTo>
                        <a:lnTo>
                          <a:pt x="94" y="48"/>
                        </a:lnTo>
                        <a:close/>
                      </a:path>
                    </a:pathLst>
                  </a:custGeom>
                  <a:solidFill>
                    <a:srgbClr val="7FAF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8" name="Freeform 114"/>
                  <p:cNvSpPr>
                    <a:spLocks/>
                  </p:cNvSpPr>
                  <p:nvPr/>
                </p:nvSpPr>
                <p:spPr bwMode="auto">
                  <a:xfrm>
                    <a:off x="3896" y="670"/>
                    <a:ext cx="90" cy="92"/>
                  </a:xfrm>
                  <a:custGeom>
                    <a:avLst/>
                    <a:gdLst>
                      <a:gd name="T0" fmla="*/ 90 w 90"/>
                      <a:gd name="T1" fmla="*/ 46 h 92"/>
                      <a:gd name="T2" fmla="*/ 90 w 90"/>
                      <a:gd name="T3" fmla="*/ 46 h 92"/>
                      <a:gd name="T4" fmla="*/ 90 w 90"/>
                      <a:gd name="T5" fmla="*/ 54 h 92"/>
                      <a:gd name="T6" fmla="*/ 86 w 90"/>
                      <a:gd name="T7" fmla="*/ 64 h 92"/>
                      <a:gd name="T8" fmla="*/ 82 w 90"/>
                      <a:gd name="T9" fmla="*/ 72 h 92"/>
                      <a:gd name="T10" fmla="*/ 76 w 90"/>
                      <a:gd name="T11" fmla="*/ 78 h 92"/>
                      <a:gd name="T12" fmla="*/ 70 w 90"/>
                      <a:gd name="T13" fmla="*/ 84 h 92"/>
                      <a:gd name="T14" fmla="*/ 62 w 90"/>
                      <a:gd name="T15" fmla="*/ 88 h 92"/>
                      <a:gd name="T16" fmla="*/ 54 w 90"/>
                      <a:gd name="T17" fmla="*/ 90 h 92"/>
                      <a:gd name="T18" fmla="*/ 46 w 90"/>
                      <a:gd name="T19" fmla="*/ 92 h 92"/>
                      <a:gd name="T20" fmla="*/ 46 w 90"/>
                      <a:gd name="T21" fmla="*/ 92 h 92"/>
                      <a:gd name="T22" fmla="*/ 36 w 90"/>
                      <a:gd name="T23" fmla="*/ 90 h 92"/>
                      <a:gd name="T24" fmla="*/ 28 w 90"/>
                      <a:gd name="T25" fmla="*/ 88 h 92"/>
                      <a:gd name="T26" fmla="*/ 20 w 90"/>
                      <a:gd name="T27" fmla="*/ 84 h 92"/>
                      <a:gd name="T28" fmla="*/ 14 w 90"/>
                      <a:gd name="T29" fmla="*/ 78 h 92"/>
                      <a:gd name="T30" fmla="*/ 8 w 90"/>
                      <a:gd name="T31" fmla="*/ 72 h 92"/>
                      <a:gd name="T32" fmla="*/ 4 w 90"/>
                      <a:gd name="T33" fmla="*/ 64 h 92"/>
                      <a:gd name="T34" fmla="*/ 2 w 90"/>
                      <a:gd name="T35" fmla="*/ 54 h 92"/>
                      <a:gd name="T36" fmla="*/ 0 w 90"/>
                      <a:gd name="T37" fmla="*/ 46 h 92"/>
                      <a:gd name="T38" fmla="*/ 0 w 90"/>
                      <a:gd name="T39" fmla="*/ 46 h 92"/>
                      <a:gd name="T40" fmla="*/ 2 w 90"/>
                      <a:gd name="T41" fmla="*/ 36 h 92"/>
                      <a:gd name="T42" fmla="*/ 4 w 90"/>
                      <a:gd name="T43" fmla="*/ 28 h 92"/>
                      <a:gd name="T44" fmla="*/ 8 w 90"/>
                      <a:gd name="T45" fmla="*/ 20 h 92"/>
                      <a:gd name="T46" fmla="*/ 14 w 90"/>
                      <a:gd name="T47" fmla="*/ 14 h 92"/>
                      <a:gd name="T48" fmla="*/ 20 w 90"/>
                      <a:gd name="T49" fmla="*/ 8 h 92"/>
                      <a:gd name="T50" fmla="*/ 28 w 90"/>
                      <a:gd name="T51" fmla="*/ 4 h 92"/>
                      <a:gd name="T52" fmla="*/ 36 w 90"/>
                      <a:gd name="T53" fmla="*/ 2 h 92"/>
                      <a:gd name="T54" fmla="*/ 46 w 90"/>
                      <a:gd name="T55" fmla="*/ 0 h 92"/>
                      <a:gd name="T56" fmla="*/ 46 w 90"/>
                      <a:gd name="T57" fmla="*/ 0 h 92"/>
                      <a:gd name="T58" fmla="*/ 54 w 90"/>
                      <a:gd name="T59" fmla="*/ 2 h 92"/>
                      <a:gd name="T60" fmla="*/ 62 w 90"/>
                      <a:gd name="T61" fmla="*/ 4 h 92"/>
                      <a:gd name="T62" fmla="*/ 70 w 90"/>
                      <a:gd name="T63" fmla="*/ 8 h 92"/>
                      <a:gd name="T64" fmla="*/ 76 w 90"/>
                      <a:gd name="T65" fmla="*/ 14 h 92"/>
                      <a:gd name="T66" fmla="*/ 82 w 90"/>
                      <a:gd name="T67" fmla="*/ 20 h 92"/>
                      <a:gd name="T68" fmla="*/ 86 w 90"/>
                      <a:gd name="T69" fmla="*/ 28 h 92"/>
                      <a:gd name="T70" fmla="*/ 90 w 90"/>
                      <a:gd name="T71" fmla="*/ 36 h 92"/>
                      <a:gd name="T72" fmla="*/ 90 w 90"/>
                      <a:gd name="T73" fmla="*/ 46 h 92"/>
                      <a:gd name="T74" fmla="*/ 90 w 90"/>
                      <a:gd name="T75" fmla="*/ 46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0" h="92">
                        <a:moveTo>
                          <a:pt x="90" y="46"/>
                        </a:moveTo>
                        <a:lnTo>
                          <a:pt x="90" y="46"/>
                        </a:lnTo>
                        <a:lnTo>
                          <a:pt x="90" y="54"/>
                        </a:lnTo>
                        <a:lnTo>
                          <a:pt x="86" y="64"/>
                        </a:lnTo>
                        <a:lnTo>
                          <a:pt x="82" y="72"/>
                        </a:lnTo>
                        <a:lnTo>
                          <a:pt x="76" y="78"/>
                        </a:lnTo>
                        <a:lnTo>
                          <a:pt x="70" y="84"/>
                        </a:lnTo>
                        <a:lnTo>
                          <a:pt x="62" y="88"/>
                        </a:lnTo>
                        <a:lnTo>
                          <a:pt x="54" y="90"/>
                        </a:lnTo>
                        <a:lnTo>
                          <a:pt x="46" y="92"/>
                        </a:lnTo>
                        <a:lnTo>
                          <a:pt x="36" y="90"/>
                        </a:lnTo>
                        <a:lnTo>
                          <a:pt x="28" y="88"/>
                        </a:lnTo>
                        <a:lnTo>
                          <a:pt x="20" y="84"/>
                        </a:lnTo>
                        <a:lnTo>
                          <a:pt x="14" y="78"/>
                        </a:lnTo>
                        <a:lnTo>
                          <a:pt x="8" y="72"/>
                        </a:lnTo>
                        <a:lnTo>
                          <a:pt x="4" y="64"/>
                        </a:lnTo>
                        <a:lnTo>
                          <a:pt x="2" y="54"/>
                        </a:lnTo>
                        <a:lnTo>
                          <a:pt x="0" y="46"/>
                        </a:lnTo>
                        <a:lnTo>
                          <a:pt x="2" y="36"/>
                        </a:lnTo>
                        <a:lnTo>
                          <a:pt x="4" y="28"/>
                        </a:lnTo>
                        <a:lnTo>
                          <a:pt x="8" y="20"/>
                        </a:lnTo>
                        <a:lnTo>
                          <a:pt x="14" y="14"/>
                        </a:lnTo>
                        <a:lnTo>
                          <a:pt x="20" y="8"/>
                        </a:lnTo>
                        <a:lnTo>
                          <a:pt x="28" y="4"/>
                        </a:lnTo>
                        <a:lnTo>
                          <a:pt x="36" y="2"/>
                        </a:lnTo>
                        <a:lnTo>
                          <a:pt x="46" y="0"/>
                        </a:lnTo>
                        <a:lnTo>
                          <a:pt x="54" y="2"/>
                        </a:lnTo>
                        <a:lnTo>
                          <a:pt x="62" y="4"/>
                        </a:lnTo>
                        <a:lnTo>
                          <a:pt x="70" y="8"/>
                        </a:lnTo>
                        <a:lnTo>
                          <a:pt x="76" y="14"/>
                        </a:lnTo>
                        <a:lnTo>
                          <a:pt x="82" y="20"/>
                        </a:lnTo>
                        <a:lnTo>
                          <a:pt x="86" y="28"/>
                        </a:lnTo>
                        <a:lnTo>
                          <a:pt x="90" y="36"/>
                        </a:lnTo>
                        <a:lnTo>
                          <a:pt x="90" y="46"/>
                        </a:lnTo>
                        <a:close/>
                      </a:path>
                    </a:pathLst>
                  </a:custGeom>
                  <a:solidFill>
                    <a:srgbClr val="83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59" name="Freeform 115"/>
                  <p:cNvSpPr>
                    <a:spLocks/>
                  </p:cNvSpPr>
                  <p:nvPr/>
                </p:nvSpPr>
                <p:spPr bwMode="auto">
                  <a:xfrm>
                    <a:off x="3898" y="672"/>
                    <a:ext cx="86" cy="88"/>
                  </a:xfrm>
                  <a:custGeom>
                    <a:avLst/>
                    <a:gdLst>
                      <a:gd name="T0" fmla="*/ 86 w 86"/>
                      <a:gd name="T1" fmla="*/ 44 h 88"/>
                      <a:gd name="T2" fmla="*/ 86 w 86"/>
                      <a:gd name="T3" fmla="*/ 44 h 88"/>
                      <a:gd name="T4" fmla="*/ 86 w 86"/>
                      <a:gd name="T5" fmla="*/ 52 h 88"/>
                      <a:gd name="T6" fmla="*/ 82 w 86"/>
                      <a:gd name="T7" fmla="*/ 60 h 88"/>
                      <a:gd name="T8" fmla="*/ 78 w 86"/>
                      <a:gd name="T9" fmla="*/ 68 h 88"/>
                      <a:gd name="T10" fmla="*/ 74 w 86"/>
                      <a:gd name="T11" fmla="*/ 74 h 88"/>
                      <a:gd name="T12" fmla="*/ 68 w 86"/>
                      <a:gd name="T13" fmla="*/ 80 h 88"/>
                      <a:gd name="T14" fmla="*/ 60 w 86"/>
                      <a:gd name="T15" fmla="*/ 84 h 88"/>
                      <a:gd name="T16" fmla="*/ 52 w 86"/>
                      <a:gd name="T17" fmla="*/ 86 h 88"/>
                      <a:gd name="T18" fmla="*/ 44 w 86"/>
                      <a:gd name="T19" fmla="*/ 88 h 88"/>
                      <a:gd name="T20" fmla="*/ 44 w 86"/>
                      <a:gd name="T21" fmla="*/ 88 h 88"/>
                      <a:gd name="T22" fmla="*/ 34 w 86"/>
                      <a:gd name="T23" fmla="*/ 86 h 88"/>
                      <a:gd name="T24" fmla="*/ 26 w 86"/>
                      <a:gd name="T25" fmla="*/ 84 h 88"/>
                      <a:gd name="T26" fmla="*/ 20 w 86"/>
                      <a:gd name="T27" fmla="*/ 80 h 88"/>
                      <a:gd name="T28" fmla="*/ 12 w 86"/>
                      <a:gd name="T29" fmla="*/ 74 h 88"/>
                      <a:gd name="T30" fmla="*/ 8 w 86"/>
                      <a:gd name="T31" fmla="*/ 68 h 88"/>
                      <a:gd name="T32" fmla="*/ 4 w 86"/>
                      <a:gd name="T33" fmla="*/ 60 h 88"/>
                      <a:gd name="T34" fmla="*/ 2 w 86"/>
                      <a:gd name="T35" fmla="*/ 52 h 88"/>
                      <a:gd name="T36" fmla="*/ 0 w 86"/>
                      <a:gd name="T37" fmla="*/ 44 h 88"/>
                      <a:gd name="T38" fmla="*/ 0 w 86"/>
                      <a:gd name="T39" fmla="*/ 44 h 88"/>
                      <a:gd name="T40" fmla="*/ 2 w 86"/>
                      <a:gd name="T41" fmla="*/ 34 h 88"/>
                      <a:gd name="T42" fmla="*/ 4 w 86"/>
                      <a:gd name="T43" fmla="*/ 26 h 88"/>
                      <a:gd name="T44" fmla="*/ 8 w 86"/>
                      <a:gd name="T45" fmla="*/ 20 h 88"/>
                      <a:gd name="T46" fmla="*/ 12 w 86"/>
                      <a:gd name="T47" fmla="*/ 12 h 88"/>
                      <a:gd name="T48" fmla="*/ 20 w 86"/>
                      <a:gd name="T49" fmla="*/ 8 h 88"/>
                      <a:gd name="T50" fmla="*/ 26 w 86"/>
                      <a:gd name="T51" fmla="*/ 4 h 88"/>
                      <a:gd name="T52" fmla="*/ 34 w 86"/>
                      <a:gd name="T53" fmla="*/ 2 h 88"/>
                      <a:gd name="T54" fmla="*/ 44 w 86"/>
                      <a:gd name="T55" fmla="*/ 0 h 88"/>
                      <a:gd name="T56" fmla="*/ 44 w 86"/>
                      <a:gd name="T57" fmla="*/ 0 h 88"/>
                      <a:gd name="T58" fmla="*/ 52 w 86"/>
                      <a:gd name="T59" fmla="*/ 2 h 88"/>
                      <a:gd name="T60" fmla="*/ 60 w 86"/>
                      <a:gd name="T61" fmla="*/ 4 h 88"/>
                      <a:gd name="T62" fmla="*/ 68 w 86"/>
                      <a:gd name="T63" fmla="*/ 8 h 88"/>
                      <a:gd name="T64" fmla="*/ 74 w 86"/>
                      <a:gd name="T65" fmla="*/ 12 h 88"/>
                      <a:gd name="T66" fmla="*/ 78 w 86"/>
                      <a:gd name="T67" fmla="*/ 20 h 88"/>
                      <a:gd name="T68" fmla="*/ 82 w 86"/>
                      <a:gd name="T69" fmla="*/ 26 h 88"/>
                      <a:gd name="T70" fmla="*/ 86 w 86"/>
                      <a:gd name="T71" fmla="*/ 34 h 88"/>
                      <a:gd name="T72" fmla="*/ 86 w 86"/>
                      <a:gd name="T73" fmla="*/ 44 h 88"/>
                      <a:gd name="T74" fmla="*/ 86 w 86"/>
                      <a:gd name="T75" fmla="*/ 44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 h="88">
                        <a:moveTo>
                          <a:pt x="86" y="44"/>
                        </a:moveTo>
                        <a:lnTo>
                          <a:pt x="86" y="44"/>
                        </a:lnTo>
                        <a:lnTo>
                          <a:pt x="86" y="52"/>
                        </a:lnTo>
                        <a:lnTo>
                          <a:pt x="82" y="60"/>
                        </a:lnTo>
                        <a:lnTo>
                          <a:pt x="78" y="68"/>
                        </a:lnTo>
                        <a:lnTo>
                          <a:pt x="74" y="74"/>
                        </a:lnTo>
                        <a:lnTo>
                          <a:pt x="68" y="80"/>
                        </a:lnTo>
                        <a:lnTo>
                          <a:pt x="60" y="84"/>
                        </a:lnTo>
                        <a:lnTo>
                          <a:pt x="52" y="86"/>
                        </a:lnTo>
                        <a:lnTo>
                          <a:pt x="44" y="88"/>
                        </a:lnTo>
                        <a:lnTo>
                          <a:pt x="34" y="86"/>
                        </a:lnTo>
                        <a:lnTo>
                          <a:pt x="26" y="84"/>
                        </a:lnTo>
                        <a:lnTo>
                          <a:pt x="20" y="80"/>
                        </a:lnTo>
                        <a:lnTo>
                          <a:pt x="12" y="74"/>
                        </a:lnTo>
                        <a:lnTo>
                          <a:pt x="8" y="68"/>
                        </a:lnTo>
                        <a:lnTo>
                          <a:pt x="4" y="60"/>
                        </a:lnTo>
                        <a:lnTo>
                          <a:pt x="2" y="52"/>
                        </a:lnTo>
                        <a:lnTo>
                          <a:pt x="0" y="44"/>
                        </a:lnTo>
                        <a:lnTo>
                          <a:pt x="2" y="34"/>
                        </a:lnTo>
                        <a:lnTo>
                          <a:pt x="4" y="26"/>
                        </a:lnTo>
                        <a:lnTo>
                          <a:pt x="8" y="20"/>
                        </a:lnTo>
                        <a:lnTo>
                          <a:pt x="12" y="12"/>
                        </a:lnTo>
                        <a:lnTo>
                          <a:pt x="20" y="8"/>
                        </a:lnTo>
                        <a:lnTo>
                          <a:pt x="26" y="4"/>
                        </a:lnTo>
                        <a:lnTo>
                          <a:pt x="34" y="2"/>
                        </a:lnTo>
                        <a:lnTo>
                          <a:pt x="44" y="0"/>
                        </a:lnTo>
                        <a:lnTo>
                          <a:pt x="52" y="2"/>
                        </a:lnTo>
                        <a:lnTo>
                          <a:pt x="60" y="4"/>
                        </a:lnTo>
                        <a:lnTo>
                          <a:pt x="68" y="8"/>
                        </a:lnTo>
                        <a:lnTo>
                          <a:pt x="74" y="12"/>
                        </a:lnTo>
                        <a:lnTo>
                          <a:pt x="78" y="20"/>
                        </a:lnTo>
                        <a:lnTo>
                          <a:pt x="82" y="26"/>
                        </a:lnTo>
                        <a:lnTo>
                          <a:pt x="86" y="34"/>
                        </a:lnTo>
                        <a:lnTo>
                          <a:pt x="86" y="44"/>
                        </a:lnTo>
                        <a:close/>
                      </a:path>
                    </a:pathLst>
                  </a:custGeom>
                  <a:solidFill>
                    <a:srgbClr val="88B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0" name="Freeform 116"/>
                  <p:cNvSpPr>
                    <a:spLocks/>
                  </p:cNvSpPr>
                  <p:nvPr/>
                </p:nvSpPr>
                <p:spPr bwMode="auto">
                  <a:xfrm>
                    <a:off x="3900" y="674"/>
                    <a:ext cx="82" cy="84"/>
                  </a:xfrm>
                  <a:custGeom>
                    <a:avLst/>
                    <a:gdLst>
                      <a:gd name="T0" fmla="*/ 82 w 82"/>
                      <a:gd name="T1" fmla="*/ 42 h 84"/>
                      <a:gd name="T2" fmla="*/ 82 w 82"/>
                      <a:gd name="T3" fmla="*/ 42 h 84"/>
                      <a:gd name="T4" fmla="*/ 82 w 82"/>
                      <a:gd name="T5" fmla="*/ 50 h 84"/>
                      <a:gd name="T6" fmla="*/ 78 w 82"/>
                      <a:gd name="T7" fmla="*/ 58 h 84"/>
                      <a:gd name="T8" fmla="*/ 76 w 82"/>
                      <a:gd name="T9" fmla="*/ 64 h 84"/>
                      <a:gd name="T10" fmla="*/ 70 w 82"/>
                      <a:gd name="T11" fmla="*/ 70 h 84"/>
                      <a:gd name="T12" fmla="*/ 64 w 82"/>
                      <a:gd name="T13" fmla="*/ 76 h 84"/>
                      <a:gd name="T14" fmla="*/ 58 w 82"/>
                      <a:gd name="T15" fmla="*/ 80 h 84"/>
                      <a:gd name="T16" fmla="*/ 50 w 82"/>
                      <a:gd name="T17" fmla="*/ 82 h 84"/>
                      <a:gd name="T18" fmla="*/ 42 w 82"/>
                      <a:gd name="T19" fmla="*/ 84 h 84"/>
                      <a:gd name="T20" fmla="*/ 42 w 82"/>
                      <a:gd name="T21" fmla="*/ 84 h 84"/>
                      <a:gd name="T22" fmla="*/ 32 w 82"/>
                      <a:gd name="T23" fmla="*/ 82 h 84"/>
                      <a:gd name="T24" fmla="*/ 26 w 82"/>
                      <a:gd name="T25" fmla="*/ 80 h 84"/>
                      <a:gd name="T26" fmla="*/ 18 w 82"/>
                      <a:gd name="T27" fmla="*/ 76 h 84"/>
                      <a:gd name="T28" fmla="*/ 12 w 82"/>
                      <a:gd name="T29" fmla="*/ 70 h 84"/>
                      <a:gd name="T30" fmla="*/ 8 w 82"/>
                      <a:gd name="T31" fmla="*/ 64 h 84"/>
                      <a:gd name="T32" fmla="*/ 4 w 82"/>
                      <a:gd name="T33" fmla="*/ 58 h 84"/>
                      <a:gd name="T34" fmla="*/ 0 w 82"/>
                      <a:gd name="T35" fmla="*/ 50 h 84"/>
                      <a:gd name="T36" fmla="*/ 0 w 82"/>
                      <a:gd name="T37" fmla="*/ 42 h 84"/>
                      <a:gd name="T38" fmla="*/ 0 w 82"/>
                      <a:gd name="T39" fmla="*/ 42 h 84"/>
                      <a:gd name="T40" fmla="*/ 0 w 82"/>
                      <a:gd name="T41" fmla="*/ 34 h 84"/>
                      <a:gd name="T42" fmla="*/ 4 w 82"/>
                      <a:gd name="T43" fmla="*/ 26 h 84"/>
                      <a:gd name="T44" fmla="*/ 8 w 82"/>
                      <a:gd name="T45" fmla="*/ 18 h 84"/>
                      <a:gd name="T46" fmla="*/ 12 w 82"/>
                      <a:gd name="T47" fmla="*/ 12 h 84"/>
                      <a:gd name="T48" fmla="*/ 18 w 82"/>
                      <a:gd name="T49" fmla="*/ 8 h 84"/>
                      <a:gd name="T50" fmla="*/ 26 w 82"/>
                      <a:gd name="T51" fmla="*/ 4 h 84"/>
                      <a:gd name="T52" fmla="*/ 32 w 82"/>
                      <a:gd name="T53" fmla="*/ 2 h 84"/>
                      <a:gd name="T54" fmla="*/ 42 w 82"/>
                      <a:gd name="T55" fmla="*/ 0 h 84"/>
                      <a:gd name="T56" fmla="*/ 42 w 82"/>
                      <a:gd name="T57" fmla="*/ 0 h 84"/>
                      <a:gd name="T58" fmla="*/ 50 w 82"/>
                      <a:gd name="T59" fmla="*/ 2 h 84"/>
                      <a:gd name="T60" fmla="*/ 58 w 82"/>
                      <a:gd name="T61" fmla="*/ 4 h 84"/>
                      <a:gd name="T62" fmla="*/ 64 w 82"/>
                      <a:gd name="T63" fmla="*/ 8 h 84"/>
                      <a:gd name="T64" fmla="*/ 70 w 82"/>
                      <a:gd name="T65" fmla="*/ 12 h 84"/>
                      <a:gd name="T66" fmla="*/ 76 w 82"/>
                      <a:gd name="T67" fmla="*/ 18 h 84"/>
                      <a:gd name="T68" fmla="*/ 78 w 82"/>
                      <a:gd name="T69" fmla="*/ 26 h 84"/>
                      <a:gd name="T70" fmla="*/ 82 w 82"/>
                      <a:gd name="T71" fmla="*/ 34 h 84"/>
                      <a:gd name="T72" fmla="*/ 82 w 82"/>
                      <a:gd name="T73" fmla="*/ 42 h 84"/>
                      <a:gd name="T74" fmla="*/ 82 w 82"/>
                      <a:gd name="T75" fmla="*/ 42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2" h="84">
                        <a:moveTo>
                          <a:pt x="82" y="42"/>
                        </a:moveTo>
                        <a:lnTo>
                          <a:pt x="82" y="42"/>
                        </a:lnTo>
                        <a:lnTo>
                          <a:pt x="82" y="50"/>
                        </a:lnTo>
                        <a:lnTo>
                          <a:pt x="78" y="58"/>
                        </a:lnTo>
                        <a:lnTo>
                          <a:pt x="76" y="64"/>
                        </a:lnTo>
                        <a:lnTo>
                          <a:pt x="70" y="70"/>
                        </a:lnTo>
                        <a:lnTo>
                          <a:pt x="64" y="76"/>
                        </a:lnTo>
                        <a:lnTo>
                          <a:pt x="58" y="80"/>
                        </a:lnTo>
                        <a:lnTo>
                          <a:pt x="50" y="82"/>
                        </a:lnTo>
                        <a:lnTo>
                          <a:pt x="42" y="84"/>
                        </a:lnTo>
                        <a:lnTo>
                          <a:pt x="32" y="82"/>
                        </a:lnTo>
                        <a:lnTo>
                          <a:pt x="26" y="80"/>
                        </a:lnTo>
                        <a:lnTo>
                          <a:pt x="18" y="76"/>
                        </a:lnTo>
                        <a:lnTo>
                          <a:pt x="12" y="70"/>
                        </a:lnTo>
                        <a:lnTo>
                          <a:pt x="8" y="64"/>
                        </a:lnTo>
                        <a:lnTo>
                          <a:pt x="4" y="58"/>
                        </a:lnTo>
                        <a:lnTo>
                          <a:pt x="0" y="50"/>
                        </a:lnTo>
                        <a:lnTo>
                          <a:pt x="0" y="42"/>
                        </a:lnTo>
                        <a:lnTo>
                          <a:pt x="0" y="34"/>
                        </a:lnTo>
                        <a:lnTo>
                          <a:pt x="4" y="26"/>
                        </a:lnTo>
                        <a:lnTo>
                          <a:pt x="8" y="18"/>
                        </a:lnTo>
                        <a:lnTo>
                          <a:pt x="12" y="12"/>
                        </a:lnTo>
                        <a:lnTo>
                          <a:pt x="18" y="8"/>
                        </a:lnTo>
                        <a:lnTo>
                          <a:pt x="26" y="4"/>
                        </a:lnTo>
                        <a:lnTo>
                          <a:pt x="32" y="2"/>
                        </a:lnTo>
                        <a:lnTo>
                          <a:pt x="42" y="0"/>
                        </a:lnTo>
                        <a:lnTo>
                          <a:pt x="50" y="2"/>
                        </a:lnTo>
                        <a:lnTo>
                          <a:pt x="58" y="4"/>
                        </a:lnTo>
                        <a:lnTo>
                          <a:pt x="64" y="8"/>
                        </a:lnTo>
                        <a:lnTo>
                          <a:pt x="70" y="12"/>
                        </a:lnTo>
                        <a:lnTo>
                          <a:pt x="76" y="18"/>
                        </a:lnTo>
                        <a:lnTo>
                          <a:pt x="78" y="26"/>
                        </a:lnTo>
                        <a:lnTo>
                          <a:pt x="82" y="34"/>
                        </a:lnTo>
                        <a:lnTo>
                          <a:pt x="82" y="42"/>
                        </a:lnTo>
                        <a:close/>
                      </a:path>
                    </a:pathLst>
                  </a:custGeom>
                  <a:solidFill>
                    <a:srgbClr val="8DB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1" name="Freeform 117"/>
                  <p:cNvSpPr>
                    <a:spLocks/>
                  </p:cNvSpPr>
                  <p:nvPr/>
                </p:nvSpPr>
                <p:spPr bwMode="auto">
                  <a:xfrm>
                    <a:off x="3902" y="676"/>
                    <a:ext cx="78" cy="80"/>
                  </a:xfrm>
                  <a:custGeom>
                    <a:avLst/>
                    <a:gdLst>
                      <a:gd name="T0" fmla="*/ 78 w 78"/>
                      <a:gd name="T1" fmla="*/ 40 h 80"/>
                      <a:gd name="T2" fmla="*/ 78 w 78"/>
                      <a:gd name="T3" fmla="*/ 40 h 80"/>
                      <a:gd name="T4" fmla="*/ 78 w 78"/>
                      <a:gd name="T5" fmla="*/ 48 h 80"/>
                      <a:gd name="T6" fmla="*/ 76 w 78"/>
                      <a:gd name="T7" fmla="*/ 56 h 80"/>
                      <a:gd name="T8" fmla="*/ 72 w 78"/>
                      <a:gd name="T9" fmla="*/ 62 h 80"/>
                      <a:gd name="T10" fmla="*/ 66 w 78"/>
                      <a:gd name="T11" fmla="*/ 68 h 80"/>
                      <a:gd name="T12" fmla="*/ 60 w 78"/>
                      <a:gd name="T13" fmla="*/ 72 h 80"/>
                      <a:gd name="T14" fmla="*/ 54 w 78"/>
                      <a:gd name="T15" fmla="*/ 76 h 80"/>
                      <a:gd name="T16" fmla="*/ 46 w 78"/>
                      <a:gd name="T17" fmla="*/ 78 h 80"/>
                      <a:gd name="T18" fmla="*/ 40 w 78"/>
                      <a:gd name="T19" fmla="*/ 80 h 80"/>
                      <a:gd name="T20" fmla="*/ 40 w 78"/>
                      <a:gd name="T21" fmla="*/ 80 h 80"/>
                      <a:gd name="T22" fmla="*/ 32 w 78"/>
                      <a:gd name="T23" fmla="*/ 78 h 80"/>
                      <a:gd name="T24" fmla="*/ 24 w 78"/>
                      <a:gd name="T25" fmla="*/ 76 h 80"/>
                      <a:gd name="T26" fmla="*/ 18 w 78"/>
                      <a:gd name="T27" fmla="*/ 72 h 80"/>
                      <a:gd name="T28" fmla="*/ 12 w 78"/>
                      <a:gd name="T29" fmla="*/ 68 h 80"/>
                      <a:gd name="T30" fmla="*/ 6 w 78"/>
                      <a:gd name="T31" fmla="*/ 62 h 80"/>
                      <a:gd name="T32" fmla="*/ 4 w 78"/>
                      <a:gd name="T33" fmla="*/ 56 h 80"/>
                      <a:gd name="T34" fmla="*/ 0 w 78"/>
                      <a:gd name="T35" fmla="*/ 48 h 80"/>
                      <a:gd name="T36" fmla="*/ 0 w 78"/>
                      <a:gd name="T37" fmla="*/ 40 h 80"/>
                      <a:gd name="T38" fmla="*/ 0 w 78"/>
                      <a:gd name="T39" fmla="*/ 40 h 80"/>
                      <a:gd name="T40" fmla="*/ 0 w 78"/>
                      <a:gd name="T41" fmla="*/ 32 h 80"/>
                      <a:gd name="T42" fmla="*/ 4 w 78"/>
                      <a:gd name="T43" fmla="*/ 24 h 80"/>
                      <a:gd name="T44" fmla="*/ 6 w 78"/>
                      <a:gd name="T45" fmla="*/ 18 h 80"/>
                      <a:gd name="T46" fmla="*/ 12 w 78"/>
                      <a:gd name="T47" fmla="*/ 12 h 80"/>
                      <a:gd name="T48" fmla="*/ 18 w 78"/>
                      <a:gd name="T49" fmla="*/ 6 h 80"/>
                      <a:gd name="T50" fmla="*/ 24 w 78"/>
                      <a:gd name="T51" fmla="*/ 4 h 80"/>
                      <a:gd name="T52" fmla="*/ 32 w 78"/>
                      <a:gd name="T53" fmla="*/ 0 h 80"/>
                      <a:gd name="T54" fmla="*/ 40 w 78"/>
                      <a:gd name="T55" fmla="*/ 0 h 80"/>
                      <a:gd name="T56" fmla="*/ 40 w 78"/>
                      <a:gd name="T57" fmla="*/ 0 h 80"/>
                      <a:gd name="T58" fmla="*/ 46 w 78"/>
                      <a:gd name="T59" fmla="*/ 0 h 80"/>
                      <a:gd name="T60" fmla="*/ 54 w 78"/>
                      <a:gd name="T61" fmla="*/ 4 h 80"/>
                      <a:gd name="T62" fmla="*/ 60 w 78"/>
                      <a:gd name="T63" fmla="*/ 6 h 80"/>
                      <a:gd name="T64" fmla="*/ 66 w 78"/>
                      <a:gd name="T65" fmla="*/ 12 h 80"/>
                      <a:gd name="T66" fmla="*/ 72 w 78"/>
                      <a:gd name="T67" fmla="*/ 18 h 80"/>
                      <a:gd name="T68" fmla="*/ 76 w 78"/>
                      <a:gd name="T69" fmla="*/ 24 h 80"/>
                      <a:gd name="T70" fmla="*/ 78 w 78"/>
                      <a:gd name="T71" fmla="*/ 32 h 80"/>
                      <a:gd name="T72" fmla="*/ 78 w 78"/>
                      <a:gd name="T73" fmla="*/ 40 h 80"/>
                      <a:gd name="T74" fmla="*/ 78 w 78"/>
                      <a:gd name="T75" fmla="*/ 40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80">
                        <a:moveTo>
                          <a:pt x="78" y="40"/>
                        </a:moveTo>
                        <a:lnTo>
                          <a:pt x="78" y="40"/>
                        </a:lnTo>
                        <a:lnTo>
                          <a:pt x="78" y="48"/>
                        </a:lnTo>
                        <a:lnTo>
                          <a:pt x="76" y="56"/>
                        </a:lnTo>
                        <a:lnTo>
                          <a:pt x="72" y="62"/>
                        </a:lnTo>
                        <a:lnTo>
                          <a:pt x="66" y="68"/>
                        </a:lnTo>
                        <a:lnTo>
                          <a:pt x="60" y="72"/>
                        </a:lnTo>
                        <a:lnTo>
                          <a:pt x="54" y="76"/>
                        </a:lnTo>
                        <a:lnTo>
                          <a:pt x="46" y="78"/>
                        </a:lnTo>
                        <a:lnTo>
                          <a:pt x="40" y="80"/>
                        </a:lnTo>
                        <a:lnTo>
                          <a:pt x="32" y="78"/>
                        </a:lnTo>
                        <a:lnTo>
                          <a:pt x="24" y="76"/>
                        </a:lnTo>
                        <a:lnTo>
                          <a:pt x="18" y="72"/>
                        </a:lnTo>
                        <a:lnTo>
                          <a:pt x="12" y="68"/>
                        </a:lnTo>
                        <a:lnTo>
                          <a:pt x="6" y="62"/>
                        </a:lnTo>
                        <a:lnTo>
                          <a:pt x="4" y="56"/>
                        </a:lnTo>
                        <a:lnTo>
                          <a:pt x="0" y="48"/>
                        </a:lnTo>
                        <a:lnTo>
                          <a:pt x="0" y="40"/>
                        </a:lnTo>
                        <a:lnTo>
                          <a:pt x="0" y="32"/>
                        </a:lnTo>
                        <a:lnTo>
                          <a:pt x="4" y="24"/>
                        </a:lnTo>
                        <a:lnTo>
                          <a:pt x="6" y="18"/>
                        </a:lnTo>
                        <a:lnTo>
                          <a:pt x="12" y="12"/>
                        </a:lnTo>
                        <a:lnTo>
                          <a:pt x="18" y="6"/>
                        </a:lnTo>
                        <a:lnTo>
                          <a:pt x="24" y="4"/>
                        </a:lnTo>
                        <a:lnTo>
                          <a:pt x="32" y="0"/>
                        </a:lnTo>
                        <a:lnTo>
                          <a:pt x="40" y="0"/>
                        </a:lnTo>
                        <a:lnTo>
                          <a:pt x="46" y="0"/>
                        </a:lnTo>
                        <a:lnTo>
                          <a:pt x="54" y="4"/>
                        </a:lnTo>
                        <a:lnTo>
                          <a:pt x="60" y="6"/>
                        </a:lnTo>
                        <a:lnTo>
                          <a:pt x="66" y="12"/>
                        </a:lnTo>
                        <a:lnTo>
                          <a:pt x="72" y="18"/>
                        </a:lnTo>
                        <a:lnTo>
                          <a:pt x="76" y="24"/>
                        </a:lnTo>
                        <a:lnTo>
                          <a:pt x="78" y="32"/>
                        </a:lnTo>
                        <a:lnTo>
                          <a:pt x="78" y="40"/>
                        </a:lnTo>
                        <a:close/>
                      </a:path>
                    </a:pathLst>
                  </a:custGeom>
                  <a:solidFill>
                    <a:srgbClr val="92B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2" name="Freeform 118"/>
                  <p:cNvSpPr>
                    <a:spLocks/>
                  </p:cNvSpPr>
                  <p:nvPr/>
                </p:nvSpPr>
                <p:spPr bwMode="auto">
                  <a:xfrm>
                    <a:off x="3904" y="678"/>
                    <a:ext cx="74" cy="76"/>
                  </a:xfrm>
                  <a:custGeom>
                    <a:avLst/>
                    <a:gdLst>
                      <a:gd name="T0" fmla="*/ 74 w 74"/>
                      <a:gd name="T1" fmla="*/ 38 h 76"/>
                      <a:gd name="T2" fmla="*/ 74 w 74"/>
                      <a:gd name="T3" fmla="*/ 38 h 76"/>
                      <a:gd name="T4" fmla="*/ 74 w 74"/>
                      <a:gd name="T5" fmla="*/ 46 h 76"/>
                      <a:gd name="T6" fmla="*/ 72 w 74"/>
                      <a:gd name="T7" fmla="*/ 52 h 76"/>
                      <a:gd name="T8" fmla="*/ 68 w 74"/>
                      <a:gd name="T9" fmla="*/ 58 h 76"/>
                      <a:gd name="T10" fmla="*/ 64 w 74"/>
                      <a:gd name="T11" fmla="*/ 64 h 76"/>
                      <a:gd name="T12" fmla="*/ 58 w 74"/>
                      <a:gd name="T13" fmla="*/ 68 h 76"/>
                      <a:gd name="T14" fmla="*/ 52 w 74"/>
                      <a:gd name="T15" fmla="*/ 72 h 76"/>
                      <a:gd name="T16" fmla="*/ 44 w 74"/>
                      <a:gd name="T17" fmla="*/ 74 h 76"/>
                      <a:gd name="T18" fmla="*/ 38 w 74"/>
                      <a:gd name="T19" fmla="*/ 76 h 76"/>
                      <a:gd name="T20" fmla="*/ 38 w 74"/>
                      <a:gd name="T21" fmla="*/ 76 h 76"/>
                      <a:gd name="T22" fmla="*/ 30 w 74"/>
                      <a:gd name="T23" fmla="*/ 74 h 76"/>
                      <a:gd name="T24" fmla="*/ 22 w 74"/>
                      <a:gd name="T25" fmla="*/ 72 h 76"/>
                      <a:gd name="T26" fmla="*/ 16 w 74"/>
                      <a:gd name="T27" fmla="*/ 68 h 76"/>
                      <a:gd name="T28" fmla="*/ 10 w 74"/>
                      <a:gd name="T29" fmla="*/ 64 h 76"/>
                      <a:gd name="T30" fmla="*/ 6 w 74"/>
                      <a:gd name="T31" fmla="*/ 58 h 76"/>
                      <a:gd name="T32" fmla="*/ 2 w 74"/>
                      <a:gd name="T33" fmla="*/ 52 h 76"/>
                      <a:gd name="T34" fmla="*/ 0 w 74"/>
                      <a:gd name="T35" fmla="*/ 46 h 76"/>
                      <a:gd name="T36" fmla="*/ 0 w 74"/>
                      <a:gd name="T37" fmla="*/ 38 h 76"/>
                      <a:gd name="T38" fmla="*/ 0 w 74"/>
                      <a:gd name="T39" fmla="*/ 38 h 76"/>
                      <a:gd name="T40" fmla="*/ 0 w 74"/>
                      <a:gd name="T41" fmla="*/ 30 h 76"/>
                      <a:gd name="T42" fmla="*/ 2 w 74"/>
                      <a:gd name="T43" fmla="*/ 24 h 76"/>
                      <a:gd name="T44" fmla="*/ 6 w 74"/>
                      <a:gd name="T45" fmla="*/ 16 h 76"/>
                      <a:gd name="T46" fmla="*/ 10 w 74"/>
                      <a:gd name="T47" fmla="*/ 12 h 76"/>
                      <a:gd name="T48" fmla="*/ 16 w 74"/>
                      <a:gd name="T49" fmla="*/ 6 h 76"/>
                      <a:gd name="T50" fmla="*/ 22 w 74"/>
                      <a:gd name="T51" fmla="*/ 4 h 76"/>
                      <a:gd name="T52" fmla="*/ 30 w 74"/>
                      <a:gd name="T53" fmla="*/ 0 h 76"/>
                      <a:gd name="T54" fmla="*/ 38 w 74"/>
                      <a:gd name="T55" fmla="*/ 0 h 76"/>
                      <a:gd name="T56" fmla="*/ 38 w 74"/>
                      <a:gd name="T57" fmla="*/ 0 h 76"/>
                      <a:gd name="T58" fmla="*/ 44 w 74"/>
                      <a:gd name="T59" fmla="*/ 0 h 76"/>
                      <a:gd name="T60" fmla="*/ 52 w 74"/>
                      <a:gd name="T61" fmla="*/ 4 h 76"/>
                      <a:gd name="T62" fmla="*/ 58 w 74"/>
                      <a:gd name="T63" fmla="*/ 6 h 76"/>
                      <a:gd name="T64" fmla="*/ 64 w 74"/>
                      <a:gd name="T65" fmla="*/ 12 h 76"/>
                      <a:gd name="T66" fmla="*/ 68 w 74"/>
                      <a:gd name="T67" fmla="*/ 16 h 76"/>
                      <a:gd name="T68" fmla="*/ 72 w 74"/>
                      <a:gd name="T69" fmla="*/ 24 h 76"/>
                      <a:gd name="T70" fmla="*/ 74 w 74"/>
                      <a:gd name="T71" fmla="*/ 30 h 76"/>
                      <a:gd name="T72" fmla="*/ 74 w 74"/>
                      <a:gd name="T73" fmla="*/ 38 h 76"/>
                      <a:gd name="T74" fmla="*/ 74 w 74"/>
                      <a:gd name="T75" fmla="*/ 38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4" h="76">
                        <a:moveTo>
                          <a:pt x="74" y="38"/>
                        </a:moveTo>
                        <a:lnTo>
                          <a:pt x="74" y="38"/>
                        </a:lnTo>
                        <a:lnTo>
                          <a:pt x="74" y="46"/>
                        </a:lnTo>
                        <a:lnTo>
                          <a:pt x="72" y="52"/>
                        </a:lnTo>
                        <a:lnTo>
                          <a:pt x="68" y="58"/>
                        </a:lnTo>
                        <a:lnTo>
                          <a:pt x="64" y="64"/>
                        </a:lnTo>
                        <a:lnTo>
                          <a:pt x="58" y="68"/>
                        </a:lnTo>
                        <a:lnTo>
                          <a:pt x="52" y="72"/>
                        </a:lnTo>
                        <a:lnTo>
                          <a:pt x="44" y="74"/>
                        </a:lnTo>
                        <a:lnTo>
                          <a:pt x="38" y="76"/>
                        </a:lnTo>
                        <a:lnTo>
                          <a:pt x="30" y="74"/>
                        </a:lnTo>
                        <a:lnTo>
                          <a:pt x="22" y="72"/>
                        </a:lnTo>
                        <a:lnTo>
                          <a:pt x="16" y="68"/>
                        </a:lnTo>
                        <a:lnTo>
                          <a:pt x="10" y="64"/>
                        </a:lnTo>
                        <a:lnTo>
                          <a:pt x="6" y="58"/>
                        </a:lnTo>
                        <a:lnTo>
                          <a:pt x="2" y="52"/>
                        </a:lnTo>
                        <a:lnTo>
                          <a:pt x="0" y="46"/>
                        </a:lnTo>
                        <a:lnTo>
                          <a:pt x="0" y="38"/>
                        </a:lnTo>
                        <a:lnTo>
                          <a:pt x="0" y="30"/>
                        </a:lnTo>
                        <a:lnTo>
                          <a:pt x="2" y="24"/>
                        </a:lnTo>
                        <a:lnTo>
                          <a:pt x="6" y="16"/>
                        </a:lnTo>
                        <a:lnTo>
                          <a:pt x="10" y="12"/>
                        </a:lnTo>
                        <a:lnTo>
                          <a:pt x="16" y="6"/>
                        </a:lnTo>
                        <a:lnTo>
                          <a:pt x="22" y="4"/>
                        </a:lnTo>
                        <a:lnTo>
                          <a:pt x="30" y="0"/>
                        </a:lnTo>
                        <a:lnTo>
                          <a:pt x="38" y="0"/>
                        </a:lnTo>
                        <a:lnTo>
                          <a:pt x="44" y="0"/>
                        </a:lnTo>
                        <a:lnTo>
                          <a:pt x="52" y="4"/>
                        </a:lnTo>
                        <a:lnTo>
                          <a:pt x="58" y="6"/>
                        </a:lnTo>
                        <a:lnTo>
                          <a:pt x="64" y="12"/>
                        </a:lnTo>
                        <a:lnTo>
                          <a:pt x="68" y="16"/>
                        </a:lnTo>
                        <a:lnTo>
                          <a:pt x="72" y="24"/>
                        </a:lnTo>
                        <a:lnTo>
                          <a:pt x="74" y="30"/>
                        </a:lnTo>
                        <a:lnTo>
                          <a:pt x="74" y="38"/>
                        </a:lnTo>
                        <a:close/>
                      </a:path>
                    </a:pathLst>
                  </a:custGeom>
                  <a:solidFill>
                    <a:srgbClr val="96BF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3" name="Freeform 119"/>
                  <p:cNvSpPr>
                    <a:spLocks/>
                  </p:cNvSpPr>
                  <p:nvPr/>
                </p:nvSpPr>
                <p:spPr bwMode="auto">
                  <a:xfrm>
                    <a:off x="3906" y="680"/>
                    <a:ext cx="70" cy="72"/>
                  </a:xfrm>
                  <a:custGeom>
                    <a:avLst/>
                    <a:gdLst>
                      <a:gd name="T0" fmla="*/ 70 w 70"/>
                      <a:gd name="T1" fmla="*/ 36 h 72"/>
                      <a:gd name="T2" fmla="*/ 70 w 70"/>
                      <a:gd name="T3" fmla="*/ 36 h 72"/>
                      <a:gd name="T4" fmla="*/ 70 w 70"/>
                      <a:gd name="T5" fmla="*/ 42 h 72"/>
                      <a:gd name="T6" fmla="*/ 68 w 70"/>
                      <a:gd name="T7" fmla="*/ 50 h 72"/>
                      <a:gd name="T8" fmla="*/ 64 w 70"/>
                      <a:gd name="T9" fmla="*/ 56 h 72"/>
                      <a:gd name="T10" fmla="*/ 60 w 70"/>
                      <a:gd name="T11" fmla="*/ 60 h 72"/>
                      <a:gd name="T12" fmla="*/ 54 w 70"/>
                      <a:gd name="T13" fmla="*/ 66 h 72"/>
                      <a:gd name="T14" fmla="*/ 48 w 70"/>
                      <a:gd name="T15" fmla="*/ 68 h 72"/>
                      <a:gd name="T16" fmla="*/ 42 w 70"/>
                      <a:gd name="T17" fmla="*/ 70 h 72"/>
                      <a:gd name="T18" fmla="*/ 36 w 70"/>
                      <a:gd name="T19" fmla="*/ 72 h 72"/>
                      <a:gd name="T20" fmla="*/ 36 w 70"/>
                      <a:gd name="T21" fmla="*/ 72 h 72"/>
                      <a:gd name="T22" fmla="*/ 28 w 70"/>
                      <a:gd name="T23" fmla="*/ 70 h 72"/>
                      <a:gd name="T24" fmla="*/ 22 w 70"/>
                      <a:gd name="T25" fmla="*/ 68 h 72"/>
                      <a:gd name="T26" fmla="*/ 16 w 70"/>
                      <a:gd name="T27" fmla="*/ 66 h 72"/>
                      <a:gd name="T28" fmla="*/ 10 w 70"/>
                      <a:gd name="T29" fmla="*/ 60 h 72"/>
                      <a:gd name="T30" fmla="*/ 6 w 70"/>
                      <a:gd name="T31" fmla="*/ 56 h 72"/>
                      <a:gd name="T32" fmla="*/ 2 w 70"/>
                      <a:gd name="T33" fmla="*/ 50 h 72"/>
                      <a:gd name="T34" fmla="*/ 0 w 70"/>
                      <a:gd name="T35" fmla="*/ 42 h 72"/>
                      <a:gd name="T36" fmla="*/ 0 w 70"/>
                      <a:gd name="T37" fmla="*/ 36 h 72"/>
                      <a:gd name="T38" fmla="*/ 0 w 70"/>
                      <a:gd name="T39" fmla="*/ 36 h 72"/>
                      <a:gd name="T40" fmla="*/ 0 w 70"/>
                      <a:gd name="T41" fmla="*/ 28 h 72"/>
                      <a:gd name="T42" fmla="*/ 2 w 70"/>
                      <a:gd name="T43" fmla="*/ 22 h 72"/>
                      <a:gd name="T44" fmla="*/ 6 w 70"/>
                      <a:gd name="T45" fmla="*/ 16 h 72"/>
                      <a:gd name="T46" fmla="*/ 10 w 70"/>
                      <a:gd name="T47" fmla="*/ 10 h 72"/>
                      <a:gd name="T48" fmla="*/ 16 w 70"/>
                      <a:gd name="T49" fmla="*/ 6 h 72"/>
                      <a:gd name="T50" fmla="*/ 22 w 70"/>
                      <a:gd name="T51" fmla="*/ 2 h 72"/>
                      <a:gd name="T52" fmla="*/ 28 w 70"/>
                      <a:gd name="T53" fmla="*/ 0 h 72"/>
                      <a:gd name="T54" fmla="*/ 36 w 70"/>
                      <a:gd name="T55" fmla="*/ 0 h 72"/>
                      <a:gd name="T56" fmla="*/ 36 w 70"/>
                      <a:gd name="T57" fmla="*/ 0 h 72"/>
                      <a:gd name="T58" fmla="*/ 42 w 70"/>
                      <a:gd name="T59" fmla="*/ 0 h 72"/>
                      <a:gd name="T60" fmla="*/ 48 w 70"/>
                      <a:gd name="T61" fmla="*/ 2 h 72"/>
                      <a:gd name="T62" fmla="*/ 54 w 70"/>
                      <a:gd name="T63" fmla="*/ 6 h 72"/>
                      <a:gd name="T64" fmla="*/ 60 w 70"/>
                      <a:gd name="T65" fmla="*/ 10 h 72"/>
                      <a:gd name="T66" fmla="*/ 64 w 70"/>
                      <a:gd name="T67" fmla="*/ 16 h 72"/>
                      <a:gd name="T68" fmla="*/ 68 w 70"/>
                      <a:gd name="T69" fmla="*/ 22 h 72"/>
                      <a:gd name="T70" fmla="*/ 70 w 70"/>
                      <a:gd name="T71" fmla="*/ 28 h 72"/>
                      <a:gd name="T72" fmla="*/ 70 w 70"/>
                      <a:gd name="T73" fmla="*/ 36 h 72"/>
                      <a:gd name="T74" fmla="*/ 70 w 70"/>
                      <a:gd name="T75" fmla="*/ 36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 h="72">
                        <a:moveTo>
                          <a:pt x="70" y="36"/>
                        </a:moveTo>
                        <a:lnTo>
                          <a:pt x="70" y="36"/>
                        </a:lnTo>
                        <a:lnTo>
                          <a:pt x="70" y="42"/>
                        </a:lnTo>
                        <a:lnTo>
                          <a:pt x="68" y="50"/>
                        </a:lnTo>
                        <a:lnTo>
                          <a:pt x="64" y="56"/>
                        </a:lnTo>
                        <a:lnTo>
                          <a:pt x="60" y="60"/>
                        </a:lnTo>
                        <a:lnTo>
                          <a:pt x="54" y="66"/>
                        </a:lnTo>
                        <a:lnTo>
                          <a:pt x="48" y="68"/>
                        </a:lnTo>
                        <a:lnTo>
                          <a:pt x="42" y="70"/>
                        </a:lnTo>
                        <a:lnTo>
                          <a:pt x="36" y="72"/>
                        </a:lnTo>
                        <a:lnTo>
                          <a:pt x="28" y="70"/>
                        </a:lnTo>
                        <a:lnTo>
                          <a:pt x="22" y="68"/>
                        </a:lnTo>
                        <a:lnTo>
                          <a:pt x="16" y="66"/>
                        </a:lnTo>
                        <a:lnTo>
                          <a:pt x="10" y="60"/>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lnTo>
                          <a:pt x="42" y="0"/>
                        </a:lnTo>
                        <a:lnTo>
                          <a:pt x="48" y="2"/>
                        </a:lnTo>
                        <a:lnTo>
                          <a:pt x="54" y="6"/>
                        </a:lnTo>
                        <a:lnTo>
                          <a:pt x="60" y="10"/>
                        </a:lnTo>
                        <a:lnTo>
                          <a:pt x="64" y="16"/>
                        </a:lnTo>
                        <a:lnTo>
                          <a:pt x="68" y="22"/>
                        </a:lnTo>
                        <a:lnTo>
                          <a:pt x="70" y="28"/>
                        </a:lnTo>
                        <a:lnTo>
                          <a:pt x="70" y="36"/>
                        </a:lnTo>
                        <a:close/>
                      </a:path>
                    </a:pathLst>
                  </a:custGeom>
                  <a:solidFill>
                    <a:srgbClr val="9BC2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4" name="Freeform 120"/>
                  <p:cNvSpPr>
                    <a:spLocks/>
                  </p:cNvSpPr>
                  <p:nvPr/>
                </p:nvSpPr>
                <p:spPr bwMode="auto">
                  <a:xfrm>
                    <a:off x="3908" y="682"/>
                    <a:ext cx="66" cy="68"/>
                  </a:xfrm>
                  <a:custGeom>
                    <a:avLst/>
                    <a:gdLst>
                      <a:gd name="T0" fmla="*/ 66 w 66"/>
                      <a:gd name="T1" fmla="*/ 34 h 68"/>
                      <a:gd name="T2" fmla="*/ 66 w 66"/>
                      <a:gd name="T3" fmla="*/ 34 h 68"/>
                      <a:gd name="T4" fmla="*/ 66 w 66"/>
                      <a:gd name="T5" fmla="*/ 40 h 68"/>
                      <a:gd name="T6" fmla="*/ 64 w 66"/>
                      <a:gd name="T7" fmla="*/ 46 h 68"/>
                      <a:gd name="T8" fmla="*/ 60 w 66"/>
                      <a:gd name="T9" fmla="*/ 52 h 68"/>
                      <a:gd name="T10" fmla="*/ 56 w 66"/>
                      <a:gd name="T11" fmla="*/ 58 h 68"/>
                      <a:gd name="T12" fmla="*/ 52 w 66"/>
                      <a:gd name="T13" fmla="*/ 62 h 68"/>
                      <a:gd name="T14" fmla="*/ 46 w 66"/>
                      <a:gd name="T15" fmla="*/ 64 h 68"/>
                      <a:gd name="T16" fmla="*/ 40 w 66"/>
                      <a:gd name="T17" fmla="*/ 66 h 68"/>
                      <a:gd name="T18" fmla="*/ 34 w 66"/>
                      <a:gd name="T19" fmla="*/ 68 h 68"/>
                      <a:gd name="T20" fmla="*/ 34 w 66"/>
                      <a:gd name="T21" fmla="*/ 68 h 68"/>
                      <a:gd name="T22" fmla="*/ 26 w 66"/>
                      <a:gd name="T23" fmla="*/ 66 h 68"/>
                      <a:gd name="T24" fmla="*/ 20 w 66"/>
                      <a:gd name="T25" fmla="*/ 64 h 68"/>
                      <a:gd name="T26" fmla="*/ 14 w 66"/>
                      <a:gd name="T27" fmla="*/ 62 h 68"/>
                      <a:gd name="T28" fmla="*/ 10 w 66"/>
                      <a:gd name="T29" fmla="*/ 58 h 68"/>
                      <a:gd name="T30" fmla="*/ 6 w 66"/>
                      <a:gd name="T31" fmla="*/ 52 h 68"/>
                      <a:gd name="T32" fmla="*/ 2 w 66"/>
                      <a:gd name="T33" fmla="*/ 46 h 68"/>
                      <a:gd name="T34" fmla="*/ 0 w 66"/>
                      <a:gd name="T35" fmla="*/ 40 h 68"/>
                      <a:gd name="T36" fmla="*/ 0 w 66"/>
                      <a:gd name="T37" fmla="*/ 34 h 68"/>
                      <a:gd name="T38" fmla="*/ 0 w 66"/>
                      <a:gd name="T39" fmla="*/ 34 h 68"/>
                      <a:gd name="T40" fmla="*/ 0 w 66"/>
                      <a:gd name="T41" fmla="*/ 26 h 68"/>
                      <a:gd name="T42" fmla="*/ 2 w 66"/>
                      <a:gd name="T43" fmla="*/ 20 h 68"/>
                      <a:gd name="T44" fmla="*/ 6 w 66"/>
                      <a:gd name="T45" fmla="*/ 14 h 68"/>
                      <a:gd name="T46" fmla="*/ 10 w 66"/>
                      <a:gd name="T47" fmla="*/ 10 h 68"/>
                      <a:gd name="T48" fmla="*/ 14 w 66"/>
                      <a:gd name="T49" fmla="*/ 6 h 68"/>
                      <a:gd name="T50" fmla="*/ 20 w 66"/>
                      <a:gd name="T51" fmla="*/ 2 h 68"/>
                      <a:gd name="T52" fmla="*/ 26 w 66"/>
                      <a:gd name="T53" fmla="*/ 0 h 68"/>
                      <a:gd name="T54" fmla="*/ 34 w 66"/>
                      <a:gd name="T55" fmla="*/ 0 h 68"/>
                      <a:gd name="T56" fmla="*/ 34 w 66"/>
                      <a:gd name="T57" fmla="*/ 0 h 68"/>
                      <a:gd name="T58" fmla="*/ 40 w 66"/>
                      <a:gd name="T59" fmla="*/ 0 h 68"/>
                      <a:gd name="T60" fmla="*/ 46 w 66"/>
                      <a:gd name="T61" fmla="*/ 2 h 68"/>
                      <a:gd name="T62" fmla="*/ 52 w 66"/>
                      <a:gd name="T63" fmla="*/ 6 h 68"/>
                      <a:gd name="T64" fmla="*/ 56 w 66"/>
                      <a:gd name="T65" fmla="*/ 10 h 68"/>
                      <a:gd name="T66" fmla="*/ 60 w 66"/>
                      <a:gd name="T67" fmla="*/ 14 h 68"/>
                      <a:gd name="T68" fmla="*/ 64 w 66"/>
                      <a:gd name="T69" fmla="*/ 20 h 68"/>
                      <a:gd name="T70" fmla="*/ 66 w 66"/>
                      <a:gd name="T71" fmla="*/ 26 h 68"/>
                      <a:gd name="T72" fmla="*/ 66 w 66"/>
                      <a:gd name="T73" fmla="*/ 34 h 68"/>
                      <a:gd name="T74" fmla="*/ 66 w 66"/>
                      <a:gd name="T75" fmla="*/ 34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8">
                        <a:moveTo>
                          <a:pt x="66" y="34"/>
                        </a:moveTo>
                        <a:lnTo>
                          <a:pt x="66" y="34"/>
                        </a:lnTo>
                        <a:lnTo>
                          <a:pt x="66" y="40"/>
                        </a:lnTo>
                        <a:lnTo>
                          <a:pt x="64" y="46"/>
                        </a:lnTo>
                        <a:lnTo>
                          <a:pt x="60" y="52"/>
                        </a:lnTo>
                        <a:lnTo>
                          <a:pt x="56" y="58"/>
                        </a:lnTo>
                        <a:lnTo>
                          <a:pt x="52" y="62"/>
                        </a:lnTo>
                        <a:lnTo>
                          <a:pt x="46" y="64"/>
                        </a:lnTo>
                        <a:lnTo>
                          <a:pt x="40" y="66"/>
                        </a:lnTo>
                        <a:lnTo>
                          <a:pt x="34" y="68"/>
                        </a:lnTo>
                        <a:lnTo>
                          <a:pt x="26" y="66"/>
                        </a:lnTo>
                        <a:lnTo>
                          <a:pt x="20" y="64"/>
                        </a:lnTo>
                        <a:lnTo>
                          <a:pt x="14" y="62"/>
                        </a:lnTo>
                        <a:lnTo>
                          <a:pt x="10" y="58"/>
                        </a:lnTo>
                        <a:lnTo>
                          <a:pt x="6" y="52"/>
                        </a:lnTo>
                        <a:lnTo>
                          <a:pt x="2" y="46"/>
                        </a:lnTo>
                        <a:lnTo>
                          <a:pt x="0" y="40"/>
                        </a:lnTo>
                        <a:lnTo>
                          <a:pt x="0" y="34"/>
                        </a:lnTo>
                        <a:lnTo>
                          <a:pt x="0" y="26"/>
                        </a:lnTo>
                        <a:lnTo>
                          <a:pt x="2" y="20"/>
                        </a:lnTo>
                        <a:lnTo>
                          <a:pt x="6" y="14"/>
                        </a:lnTo>
                        <a:lnTo>
                          <a:pt x="10" y="10"/>
                        </a:lnTo>
                        <a:lnTo>
                          <a:pt x="14" y="6"/>
                        </a:lnTo>
                        <a:lnTo>
                          <a:pt x="20" y="2"/>
                        </a:lnTo>
                        <a:lnTo>
                          <a:pt x="26" y="0"/>
                        </a:lnTo>
                        <a:lnTo>
                          <a:pt x="34" y="0"/>
                        </a:lnTo>
                        <a:lnTo>
                          <a:pt x="40" y="0"/>
                        </a:lnTo>
                        <a:lnTo>
                          <a:pt x="46" y="2"/>
                        </a:lnTo>
                        <a:lnTo>
                          <a:pt x="52" y="6"/>
                        </a:lnTo>
                        <a:lnTo>
                          <a:pt x="56" y="10"/>
                        </a:lnTo>
                        <a:lnTo>
                          <a:pt x="60" y="14"/>
                        </a:lnTo>
                        <a:lnTo>
                          <a:pt x="64" y="20"/>
                        </a:lnTo>
                        <a:lnTo>
                          <a:pt x="66" y="26"/>
                        </a:lnTo>
                        <a:lnTo>
                          <a:pt x="66" y="34"/>
                        </a:lnTo>
                        <a:close/>
                      </a:path>
                    </a:pathLst>
                  </a:custGeom>
                  <a:solidFill>
                    <a:srgbClr val="A0C5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5" name="Freeform 121"/>
                  <p:cNvSpPr>
                    <a:spLocks/>
                  </p:cNvSpPr>
                  <p:nvPr/>
                </p:nvSpPr>
                <p:spPr bwMode="auto">
                  <a:xfrm>
                    <a:off x="3910" y="684"/>
                    <a:ext cx="62" cy="64"/>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10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10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 h="64">
                        <a:moveTo>
                          <a:pt x="62" y="32"/>
                        </a:moveTo>
                        <a:lnTo>
                          <a:pt x="62" y="32"/>
                        </a:lnTo>
                        <a:lnTo>
                          <a:pt x="62" y="38"/>
                        </a:lnTo>
                        <a:lnTo>
                          <a:pt x="60" y="44"/>
                        </a:lnTo>
                        <a:lnTo>
                          <a:pt x="54" y="54"/>
                        </a:lnTo>
                        <a:lnTo>
                          <a:pt x="44" y="60"/>
                        </a:lnTo>
                        <a:lnTo>
                          <a:pt x="38" y="62"/>
                        </a:lnTo>
                        <a:lnTo>
                          <a:pt x="32" y="64"/>
                        </a:lnTo>
                        <a:lnTo>
                          <a:pt x="24" y="62"/>
                        </a:lnTo>
                        <a:lnTo>
                          <a:pt x="18" y="60"/>
                        </a:lnTo>
                        <a:lnTo>
                          <a:pt x="10" y="54"/>
                        </a:lnTo>
                        <a:lnTo>
                          <a:pt x="2" y="44"/>
                        </a:lnTo>
                        <a:lnTo>
                          <a:pt x="0" y="38"/>
                        </a:lnTo>
                        <a:lnTo>
                          <a:pt x="0" y="32"/>
                        </a:lnTo>
                        <a:lnTo>
                          <a:pt x="0" y="26"/>
                        </a:lnTo>
                        <a:lnTo>
                          <a:pt x="2" y="20"/>
                        </a:lnTo>
                        <a:lnTo>
                          <a:pt x="10" y="10"/>
                        </a:lnTo>
                        <a:lnTo>
                          <a:pt x="18" y="2"/>
                        </a:lnTo>
                        <a:lnTo>
                          <a:pt x="24" y="0"/>
                        </a:lnTo>
                        <a:lnTo>
                          <a:pt x="32" y="0"/>
                        </a:lnTo>
                        <a:lnTo>
                          <a:pt x="38" y="0"/>
                        </a:lnTo>
                        <a:lnTo>
                          <a:pt x="44" y="2"/>
                        </a:lnTo>
                        <a:lnTo>
                          <a:pt x="54" y="10"/>
                        </a:lnTo>
                        <a:lnTo>
                          <a:pt x="60" y="20"/>
                        </a:lnTo>
                        <a:lnTo>
                          <a:pt x="62" y="26"/>
                        </a:lnTo>
                        <a:lnTo>
                          <a:pt x="62" y="32"/>
                        </a:lnTo>
                        <a:close/>
                      </a:path>
                    </a:pathLst>
                  </a:custGeom>
                  <a:solidFill>
                    <a:srgbClr val="A6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6" name="Freeform 122"/>
                  <p:cNvSpPr>
                    <a:spLocks/>
                  </p:cNvSpPr>
                  <p:nvPr/>
                </p:nvSpPr>
                <p:spPr bwMode="auto">
                  <a:xfrm>
                    <a:off x="3912" y="686"/>
                    <a:ext cx="58" cy="60"/>
                  </a:xfrm>
                  <a:custGeom>
                    <a:avLst/>
                    <a:gdLst>
                      <a:gd name="T0" fmla="*/ 58 w 58"/>
                      <a:gd name="T1" fmla="*/ 30 h 60"/>
                      <a:gd name="T2" fmla="*/ 58 w 58"/>
                      <a:gd name="T3" fmla="*/ 30 h 60"/>
                      <a:gd name="T4" fmla="*/ 56 w 58"/>
                      <a:gd name="T5" fmla="*/ 42 h 60"/>
                      <a:gd name="T6" fmla="*/ 50 w 58"/>
                      <a:gd name="T7" fmla="*/ 50 h 60"/>
                      <a:gd name="T8" fmla="*/ 40 w 58"/>
                      <a:gd name="T9" fmla="*/ 56 h 60"/>
                      <a:gd name="T10" fmla="*/ 34 w 58"/>
                      <a:gd name="T11" fmla="*/ 58 h 60"/>
                      <a:gd name="T12" fmla="*/ 30 w 58"/>
                      <a:gd name="T13" fmla="*/ 60 h 60"/>
                      <a:gd name="T14" fmla="*/ 30 w 58"/>
                      <a:gd name="T15" fmla="*/ 60 h 60"/>
                      <a:gd name="T16" fmla="*/ 24 w 58"/>
                      <a:gd name="T17" fmla="*/ 58 h 60"/>
                      <a:gd name="T18" fmla="*/ 18 w 58"/>
                      <a:gd name="T19" fmla="*/ 56 h 60"/>
                      <a:gd name="T20" fmla="*/ 8 w 58"/>
                      <a:gd name="T21" fmla="*/ 50 h 60"/>
                      <a:gd name="T22" fmla="*/ 2 w 58"/>
                      <a:gd name="T23" fmla="*/ 42 h 60"/>
                      <a:gd name="T24" fmla="*/ 0 w 58"/>
                      <a:gd name="T25" fmla="*/ 30 h 60"/>
                      <a:gd name="T26" fmla="*/ 0 w 58"/>
                      <a:gd name="T27" fmla="*/ 30 h 60"/>
                      <a:gd name="T28" fmla="*/ 2 w 58"/>
                      <a:gd name="T29" fmla="*/ 18 h 60"/>
                      <a:gd name="T30" fmla="*/ 8 w 58"/>
                      <a:gd name="T31" fmla="*/ 8 h 60"/>
                      <a:gd name="T32" fmla="*/ 18 w 58"/>
                      <a:gd name="T33" fmla="*/ 2 h 60"/>
                      <a:gd name="T34" fmla="*/ 24 w 58"/>
                      <a:gd name="T35" fmla="*/ 0 h 60"/>
                      <a:gd name="T36" fmla="*/ 30 w 58"/>
                      <a:gd name="T37" fmla="*/ 0 h 60"/>
                      <a:gd name="T38" fmla="*/ 30 w 58"/>
                      <a:gd name="T39" fmla="*/ 0 h 60"/>
                      <a:gd name="T40" fmla="*/ 34 w 58"/>
                      <a:gd name="T41" fmla="*/ 0 h 60"/>
                      <a:gd name="T42" fmla="*/ 40 w 58"/>
                      <a:gd name="T43" fmla="*/ 2 h 60"/>
                      <a:gd name="T44" fmla="*/ 50 w 58"/>
                      <a:gd name="T45" fmla="*/ 8 h 60"/>
                      <a:gd name="T46" fmla="*/ 56 w 58"/>
                      <a:gd name="T47" fmla="*/ 18 h 60"/>
                      <a:gd name="T48" fmla="*/ 58 w 58"/>
                      <a:gd name="T49" fmla="*/ 30 h 60"/>
                      <a:gd name="T50" fmla="*/ 58 w 58"/>
                      <a:gd name="T51" fmla="*/ 3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 h="60">
                        <a:moveTo>
                          <a:pt x="58" y="30"/>
                        </a:moveTo>
                        <a:lnTo>
                          <a:pt x="58" y="30"/>
                        </a:lnTo>
                        <a:lnTo>
                          <a:pt x="56" y="42"/>
                        </a:lnTo>
                        <a:lnTo>
                          <a:pt x="50" y="50"/>
                        </a:lnTo>
                        <a:lnTo>
                          <a:pt x="40" y="56"/>
                        </a:lnTo>
                        <a:lnTo>
                          <a:pt x="34" y="58"/>
                        </a:lnTo>
                        <a:lnTo>
                          <a:pt x="30" y="60"/>
                        </a:lnTo>
                        <a:lnTo>
                          <a:pt x="24" y="58"/>
                        </a:lnTo>
                        <a:lnTo>
                          <a:pt x="18" y="56"/>
                        </a:lnTo>
                        <a:lnTo>
                          <a:pt x="8" y="50"/>
                        </a:lnTo>
                        <a:lnTo>
                          <a:pt x="2" y="42"/>
                        </a:lnTo>
                        <a:lnTo>
                          <a:pt x="0" y="30"/>
                        </a:lnTo>
                        <a:lnTo>
                          <a:pt x="2" y="18"/>
                        </a:lnTo>
                        <a:lnTo>
                          <a:pt x="8" y="8"/>
                        </a:lnTo>
                        <a:lnTo>
                          <a:pt x="18" y="2"/>
                        </a:lnTo>
                        <a:lnTo>
                          <a:pt x="24" y="0"/>
                        </a:lnTo>
                        <a:lnTo>
                          <a:pt x="30" y="0"/>
                        </a:lnTo>
                        <a:lnTo>
                          <a:pt x="34" y="0"/>
                        </a:lnTo>
                        <a:lnTo>
                          <a:pt x="40" y="2"/>
                        </a:lnTo>
                        <a:lnTo>
                          <a:pt x="50" y="8"/>
                        </a:lnTo>
                        <a:lnTo>
                          <a:pt x="56" y="18"/>
                        </a:lnTo>
                        <a:lnTo>
                          <a:pt x="58" y="30"/>
                        </a:lnTo>
                        <a:close/>
                      </a:path>
                    </a:pathLst>
                  </a:custGeom>
                  <a:solidFill>
                    <a:srgbClr val="AB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7" name="Freeform 123"/>
                  <p:cNvSpPr>
                    <a:spLocks/>
                  </p:cNvSpPr>
                  <p:nvPr/>
                </p:nvSpPr>
                <p:spPr bwMode="auto">
                  <a:xfrm>
                    <a:off x="3914" y="688"/>
                    <a:ext cx="54" cy="56"/>
                  </a:xfrm>
                  <a:custGeom>
                    <a:avLst/>
                    <a:gdLst>
                      <a:gd name="T0" fmla="*/ 54 w 54"/>
                      <a:gd name="T1" fmla="*/ 28 h 56"/>
                      <a:gd name="T2" fmla="*/ 54 w 54"/>
                      <a:gd name="T3" fmla="*/ 28 h 56"/>
                      <a:gd name="T4" fmla="*/ 52 w 54"/>
                      <a:gd name="T5" fmla="*/ 38 h 56"/>
                      <a:gd name="T6" fmla="*/ 46 w 54"/>
                      <a:gd name="T7" fmla="*/ 48 h 56"/>
                      <a:gd name="T8" fmla="*/ 38 w 54"/>
                      <a:gd name="T9" fmla="*/ 54 h 56"/>
                      <a:gd name="T10" fmla="*/ 28 w 54"/>
                      <a:gd name="T11" fmla="*/ 56 h 56"/>
                      <a:gd name="T12" fmla="*/ 28 w 54"/>
                      <a:gd name="T13" fmla="*/ 56 h 56"/>
                      <a:gd name="T14" fmla="*/ 16 w 54"/>
                      <a:gd name="T15" fmla="*/ 54 h 56"/>
                      <a:gd name="T16" fmla="*/ 8 w 54"/>
                      <a:gd name="T17" fmla="*/ 48 h 56"/>
                      <a:gd name="T18" fmla="*/ 2 w 54"/>
                      <a:gd name="T19" fmla="*/ 38 h 56"/>
                      <a:gd name="T20" fmla="*/ 0 w 54"/>
                      <a:gd name="T21" fmla="*/ 28 h 56"/>
                      <a:gd name="T22" fmla="*/ 0 w 54"/>
                      <a:gd name="T23" fmla="*/ 28 h 56"/>
                      <a:gd name="T24" fmla="*/ 2 w 54"/>
                      <a:gd name="T25" fmla="*/ 16 h 56"/>
                      <a:gd name="T26" fmla="*/ 8 w 54"/>
                      <a:gd name="T27" fmla="*/ 8 h 56"/>
                      <a:gd name="T28" fmla="*/ 16 w 54"/>
                      <a:gd name="T29" fmla="*/ 2 h 56"/>
                      <a:gd name="T30" fmla="*/ 28 w 54"/>
                      <a:gd name="T31" fmla="*/ 0 h 56"/>
                      <a:gd name="T32" fmla="*/ 28 w 54"/>
                      <a:gd name="T33" fmla="*/ 0 h 56"/>
                      <a:gd name="T34" fmla="*/ 38 w 54"/>
                      <a:gd name="T35" fmla="*/ 2 h 56"/>
                      <a:gd name="T36" fmla="*/ 46 w 54"/>
                      <a:gd name="T37" fmla="*/ 8 h 56"/>
                      <a:gd name="T38" fmla="*/ 52 w 54"/>
                      <a:gd name="T39" fmla="*/ 16 h 56"/>
                      <a:gd name="T40" fmla="*/ 54 w 54"/>
                      <a:gd name="T41" fmla="*/ 28 h 56"/>
                      <a:gd name="T42" fmla="*/ 54 w 54"/>
                      <a:gd name="T43" fmla="*/ 28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56">
                        <a:moveTo>
                          <a:pt x="54" y="28"/>
                        </a:moveTo>
                        <a:lnTo>
                          <a:pt x="54" y="28"/>
                        </a:lnTo>
                        <a:lnTo>
                          <a:pt x="52" y="38"/>
                        </a:lnTo>
                        <a:lnTo>
                          <a:pt x="46" y="48"/>
                        </a:lnTo>
                        <a:lnTo>
                          <a:pt x="38" y="54"/>
                        </a:lnTo>
                        <a:lnTo>
                          <a:pt x="28" y="56"/>
                        </a:lnTo>
                        <a:lnTo>
                          <a:pt x="16" y="54"/>
                        </a:lnTo>
                        <a:lnTo>
                          <a:pt x="8" y="48"/>
                        </a:lnTo>
                        <a:lnTo>
                          <a:pt x="2" y="38"/>
                        </a:lnTo>
                        <a:lnTo>
                          <a:pt x="0" y="28"/>
                        </a:lnTo>
                        <a:lnTo>
                          <a:pt x="2" y="16"/>
                        </a:lnTo>
                        <a:lnTo>
                          <a:pt x="8" y="8"/>
                        </a:lnTo>
                        <a:lnTo>
                          <a:pt x="16" y="2"/>
                        </a:lnTo>
                        <a:lnTo>
                          <a:pt x="28" y="0"/>
                        </a:lnTo>
                        <a:lnTo>
                          <a:pt x="38" y="2"/>
                        </a:lnTo>
                        <a:lnTo>
                          <a:pt x="46" y="8"/>
                        </a:lnTo>
                        <a:lnTo>
                          <a:pt x="52" y="16"/>
                        </a:lnTo>
                        <a:lnTo>
                          <a:pt x="54" y="28"/>
                        </a:lnTo>
                        <a:close/>
                      </a:path>
                    </a:pathLst>
                  </a:custGeom>
                  <a:solidFill>
                    <a:srgbClr val="B1C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8" name="Freeform 124"/>
                  <p:cNvSpPr>
                    <a:spLocks/>
                  </p:cNvSpPr>
                  <p:nvPr/>
                </p:nvSpPr>
                <p:spPr bwMode="auto">
                  <a:xfrm>
                    <a:off x="3916" y="690"/>
                    <a:ext cx="50" cy="52"/>
                  </a:xfrm>
                  <a:custGeom>
                    <a:avLst/>
                    <a:gdLst>
                      <a:gd name="T0" fmla="*/ 50 w 50"/>
                      <a:gd name="T1" fmla="*/ 26 h 52"/>
                      <a:gd name="T2" fmla="*/ 50 w 50"/>
                      <a:gd name="T3" fmla="*/ 26 h 52"/>
                      <a:gd name="T4" fmla="*/ 48 w 50"/>
                      <a:gd name="T5" fmla="*/ 36 h 52"/>
                      <a:gd name="T6" fmla="*/ 44 w 50"/>
                      <a:gd name="T7" fmla="*/ 44 h 52"/>
                      <a:gd name="T8" fmla="*/ 34 w 50"/>
                      <a:gd name="T9" fmla="*/ 50 h 52"/>
                      <a:gd name="T10" fmla="*/ 26 w 50"/>
                      <a:gd name="T11" fmla="*/ 52 h 52"/>
                      <a:gd name="T12" fmla="*/ 26 w 50"/>
                      <a:gd name="T13" fmla="*/ 52 h 52"/>
                      <a:gd name="T14" fmla="*/ 16 w 50"/>
                      <a:gd name="T15" fmla="*/ 50 h 52"/>
                      <a:gd name="T16" fmla="*/ 8 w 50"/>
                      <a:gd name="T17" fmla="*/ 44 h 52"/>
                      <a:gd name="T18" fmla="*/ 2 w 50"/>
                      <a:gd name="T19" fmla="*/ 36 h 52"/>
                      <a:gd name="T20" fmla="*/ 0 w 50"/>
                      <a:gd name="T21" fmla="*/ 26 h 52"/>
                      <a:gd name="T22" fmla="*/ 0 w 50"/>
                      <a:gd name="T23" fmla="*/ 26 h 52"/>
                      <a:gd name="T24" fmla="*/ 2 w 50"/>
                      <a:gd name="T25" fmla="*/ 16 h 52"/>
                      <a:gd name="T26" fmla="*/ 8 w 50"/>
                      <a:gd name="T27" fmla="*/ 8 h 52"/>
                      <a:gd name="T28" fmla="*/ 16 w 50"/>
                      <a:gd name="T29" fmla="*/ 2 h 52"/>
                      <a:gd name="T30" fmla="*/ 26 w 50"/>
                      <a:gd name="T31" fmla="*/ 0 h 52"/>
                      <a:gd name="T32" fmla="*/ 26 w 50"/>
                      <a:gd name="T33" fmla="*/ 0 h 52"/>
                      <a:gd name="T34" fmla="*/ 34 w 50"/>
                      <a:gd name="T35" fmla="*/ 2 h 52"/>
                      <a:gd name="T36" fmla="*/ 44 w 50"/>
                      <a:gd name="T37" fmla="*/ 8 h 52"/>
                      <a:gd name="T38" fmla="*/ 48 w 50"/>
                      <a:gd name="T39" fmla="*/ 16 h 52"/>
                      <a:gd name="T40" fmla="*/ 50 w 50"/>
                      <a:gd name="T41" fmla="*/ 26 h 52"/>
                      <a:gd name="T42" fmla="*/ 50 w 50"/>
                      <a:gd name="T43" fmla="*/ 2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50" y="26"/>
                        </a:moveTo>
                        <a:lnTo>
                          <a:pt x="50" y="26"/>
                        </a:lnTo>
                        <a:lnTo>
                          <a:pt x="48" y="36"/>
                        </a:lnTo>
                        <a:lnTo>
                          <a:pt x="44" y="44"/>
                        </a:lnTo>
                        <a:lnTo>
                          <a:pt x="34" y="50"/>
                        </a:lnTo>
                        <a:lnTo>
                          <a:pt x="26" y="52"/>
                        </a:lnTo>
                        <a:lnTo>
                          <a:pt x="16" y="50"/>
                        </a:lnTo>
                        <a:lnTo>
                          <a:pt x="8" y="44"/>
                        </a:lnTo>
                        <a:lnTo>
                          <a:pt x="2" y="36"/>
                        </a:lnTo>
                        <a:lnTo>
                          <a:pt x="0" y="26"/>
                        </a:lnTo>
                        <a:lnTo>
                          <a:pt x="2" y="16"/>
                        </a:lnTo>
                        <a:lnTo>
                          <a:pt x="8" y="8"/>
                        </a:lnTo>
                        <a:lnTo>
                          <a:pt x="16" y="2"/>
                        </a:lnTo>
                        <a:lnTo>
                          <a:pt x="26" y="0"/>
                        </a:lnTo>
                        <a:lnTo>
                          <a:pt x="34" y="2"/>
                        </a:lnTo>
                        <a:lnTo>
                          <a:pt x="44" y="8"/>
                        </a:lnTo>
                        <a:lnTo>
                          <a:pt x="48" y="16"/>
                        </a:lnTo>
                        <a:lnTo>
                          <a:pt x="50" y="26"/>
                        </a:lnTo>
                        <a:close/>
                      </a:path>
                    </a:pathLst>
                  </a:custGeom>
                  <a:solidFill>
                    <a:srgbClr val="B6D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69" name="Freeform 125"/>
                  <p:cNvSpPr>
                    <a:spLocks/>
                  </p:cNvSpPr>
                  <p:nvPr/>
                </p:nvSpPr>
                <p:spPr bwMode="auto">
                  <a:xfrm>
                    <a:off x="3918" y="692"/>
                    <a:ext cx="46" cy="48"/>
                  </a:xfrm>
                  <a:custGeom>
                    <a:avLst/>
                    <a:gdLst>
                      <a:gd name="T0" fmla="*/ 46 w 46"/>
                      <a:gd name="T1" fmla="*/ 24 h 48"/>
                      <a:gd name="T2" fmla="*/ 46 w 46"/>
                      <a:gd name="T3" fmla="*/ 24 h 48"/>
                      <a:gd name="T4" fmla="*/ 44 w 46"/>
                      <a:gd name="T5" fmla="*/ 32 h 48"/>
                      <a:gd name="T6" fmla="*/ 40 w 46"/>
                      <a:gd name="T7" fmla="*/ 40 h 48"/>
                      <a:gd name="T8" fmla="*/ 32 w 46"/>
                      <a:gd name="T9" fmla="*/ 46 h 48"/>
                      <a:gd name="T10" fmla="*/ 24 w 46"/>
                      <a:gd name="T11" fmla="*/ 48 h 48"/>
                      <a:gd name="T12" fmla="*/ 24 w 46"/>
                      <a:gd name="T13" fmla="*/ 48 h 48"/>
                      <a:gd name="T14" fmla="*/ 14 w 46"/>
                      <a:gd name="T15" fmla="*/ 46 h 48"/>
                      <a:gd name="T16" fmla="*/ 6 w 46"/>
                      <a:gd name="T17" fmla="*/ 40 h 48"/>
                      <a:gd name="T18" fmla="*/ 2 w 46"/>
                      <a:gd name="T19" fmla="*/ 32 h 48"/>
                      <a:gd name="T20" fmla="*/ 0 w 46"/>
                      <a:gd name="T21" fmla="*/ 24 h 48"/>
                      <a:gd name="T22" fmla="*/ 0 w 46"/>
                      <a:gd name="T23" fmla="*/ 24 h 48"/>
                      <a:gd name="T24" fmla="*/ 2 w 46"/>
                      <a:gd name="T25" fmla="*/ 14 h 48"/>
                      <a:gd name="T26" fmla="*/ 6 w 46"/>
                      <a:gd name="T27" fmla="*/ 6 h 48"/>
                      <a:gd name="T28" fmla="*/ 14 w 46"/>
                      <a:gd name="T29" fmla="*/ 2 h 48"/>
                      <a:gd name="T30" fmla="*/ 24 w 46"/>
                      <a:gd name="T31" fmla="*/ 0 h 48"/>
                      <a:gd name="T32" fmla="*/ 24 w 46"/>
                      <a:gd name="T33" fmla="*/ 0 h 48"/>
                      <a:gd name="T34" fmla="*/ 32 w 46"/>
                      <a:gd name="T35" fmla="*/ 2 h 48"/>
                      <a:gd name="T36" fmla="*/ 40 w 46"/>
                      <a:gd name="T37" fmla="*/ 6 h 48"/>
                      <a:gd name="T38" fmla="*/ 44 w 46"/>
                      <a:gd name="T39" fmla="*/ 14 h 48"/>
                      <a:gd name="T40" fmla="*/ 46 w 46"/>
                      <a:gd name="T41" fmla="*/ 24 h 48"/>
                      <a:gd name="T42" fmla="*/ 46 w 46"/>
                      <a:gd name="T43" fmla="*/ 24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48">
                        <a:moveTo>
                          <a:pt x="46" y="24"/>
                        </a:moveTo>
                        <a:lnTo>
                          <a:pt x="46" y="24"/>
                        </a:lnTo>
                        <a:lnTo>
                          <a:pt x="44" y="32"/>
                        </a:lnTo>
                        <a:lnTo>
                          <a:pt x="40" y="40"/>
                        </a:lnTo>
                        <a:lnTo>
                          <a:pt x="32" y="46"/>
                        </a:lnTo>
                        <a:lnTo>
                          <a:pt x="24" y="48"/>
                        </a:lnTo>
                        <a:lnTo>
                          <a:pt x="14" y="46"/>
                        </a:lnTo>
                        <a:lnTo>
                          <a:pt x="6" y="40"/>
                        </a:lnTo>
                        <a:lnTo>
                          <a:pt x="2" y="32"/>
                        </a:lnTo>
                        <a:lnTo>
                          <a:pt x="0" y="24"/>
                        </a:lnTo>
                        <a:lnTo>
                          <a:pt x="2" y="14"/>
                        </a:lnTo>
                        <a:lnTo>
                          <a:pt x="6" y="6"/>
                        </a:lnTo>
                        <a:lnTo>
                          <a:pt x="14" y="2"/>
                        </a:lnTo>
                        <a:lnTo>
                          <a:pt x="24" y="0"/>
                        </a:lnTo>
                        <a:lnTo>
                          <a:pt x="32" y="2"/>
                        </a:lnTo>
                        <a:lnTo>
                          <a:pt x="40" y="6"/>
                        </a:lnTo>
                        <a:lnTo>
                          <a:pt x="44" y="14"/>
                        </a:lnTo>
                        <a:lnTo>
                          <a:pt x="46" y="24"/>
                        </a:lnTo>
                        <a:close/>
                      </a:path>
                    </a:pathLst>
                  </a:custGeom>
                  <a:solidFill>
                    <a:srgbClr val="BCD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0" name="Freeform 126"/>
                  <p:cNvSpPr>
                    <a:spLocks/>
                  </p:cNvSpPr>
                  <p:nvPr/>
                </p:nvSpPr>
                <p:spPr bwMode="auto">
                  <a:xfrm>
                    <a:off x="3920" y="694"/>
                    <a:ext cx="42" cy="44"/>
                  </a:xfrm>
                  <a:custGeom>
                    <a:avLst/>
                    <a:gdLst>
                      <a:gd name="T0" fmla="*/ 42 w 42"/>
                      <a:gd name="T1" fmla="*/ 22 h 44"/>
                      <a:gd name="T2" fmla="*/ 42 w 42"/>
                      <a:gd name="T3" fmla="*/ 22 h 44"/>
                      <a:gd name="T4" fmla="*/ 40 w 42"/>
                      <a:gd name="T5" fmla="*/ 30 h 44"/>
                      <a:gd name="T6" fmla="*/ 36 w 42"/>
                      <a:gd name="T7" fmla="*/ 38 h 44"/>
                      <a:gd name="T8" fmla="*/ 30 w 42"/>
                      <a:gd name="T9" fmla="*/ 42 h 44"/>
                      <a:gd name="T10" fmla="*/ 22 w 42"/>
                      <a:gd name="T11" fmla="*/ 44 h 44"/>
                      <a:gd name="T12" fmla="*/ 22 w 42"/>
                      <a:gd name="T13" fmla="*/ 44 h 44"/>
                      <a:gd name="T14" fmla="*/ 12 w 42"/>
                      <a:gd name="T15" fmla="*/ 42 h 44"/>
                      <a:gd name="T16" fmla="*/ 6 w 42"/>
                      <a:gd name="T17" fmla="*/ 38 h 44"/>
                      <a:gd name="T18" fmla="*/ 2 w 42"/>
                      <a:gd name="T19" fmla="*/ 30 h 44"/>
                      <a:gd name="T20" fmla="*/ 0 w 42"/>
                      <a:gd name="T21" fmla="*/ 22 h 44"/>
                      <a:gd name="T22" fmla="*/ 0 w 42"/>
                      <a:gd name="T23" fmla="*/ 22 h 44"/>
                      <a:gd name="T24" fmla="*/ 2 w 42"/>
                      <a:gd name="T25" fmla="*/ 14 h 44"/>
                      <a:gd name="T26" fmla="*/ 6 w 42"/>
                      <a:gd name="T27" fmla="*/ 6 h 44"/>
                      <a:gd name="T28" fmla="*/ 12 w 42"/>
                      <a:gd name="T29" fmla="*/ 2 h 44"/>
                      <a:gd name="T30" fmla="*/ 22 w 42"/>
                      <a:gd name="T31" fmla="*/ 0 h 44"/>
                      <a:gd name="T32" fmla="*/ 22 w 42"/>
                      <a:gd name="T33" fmla="*/ 0 h 44"/>
                      <a:gd name="T34" fmla="*/ 30 w 42"/>
                      <a:gd name="T35" fmla="*/ 2 h 44"/>
                      <a:gd name="T36" fmla="*/ 36 w 42"/>
                      <a:gd name="T37" fmla="*/ 6 h 44"/>
                      <a:gd name="T38" fmla="*/ 40 w 42"/>
                      <a:gd name="T39" fmla="*/ 14 h 44"/>
                      <a:gd name="T40" fmla="*/ 42 w 42"/>
                      <a:gd name="T41" fmla="*/ 22 h 44"/>
                      <a:gd name="T42" fmla="*/ 42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4">
                        <a:moveTo>
                          <a:pt x="42" y="22"/>
                        </a:moveTo>
                        <a:lnTo>
                          <a:pt x="42" y="22"/>
                        </a:lnTo>
                        <a:lnTo>
                          <a:pt x="40" y="30"/>
                        </a:lnTo>
                        <a:lnTo>
                          <a:pt x="36" y="38"/>
                        </a:lnTo>
                        <a:lnTo>
                          <a:pt x="30" y="42"/>
                        </a:lnTo>
                        <a:lnTo>
                          <a:pt x="22" y="44"/>
                        </a:lnTo>
                        <a:lnTo>
                          <a:pt x="12" y="42"/>
                        </a:lnTo>
                        <a:lnTo>
                          <a:pt x="6" y="38"/>
                        </a:lnTo>
                        <a:lnTo>
                          <a:pt x="2" y="30"/>
                        </a:lnTo>
                        <a:lnTo>
                          <a:pt x="0" y="22"/>
                        </a:lnTo>
                        <a:lnTo>
                          <a:pt x="2" y="14"/>
                        </a:lnTo>
                        <a:lnTo>
                          <a:pt x="6" y="6"/>
                        </a:lnTo>
                        <a:lnTo>
                          <a:pt x="12" y="2"/>
                        </a:lnTo>
                        <a:lnTo>
                          <a:pt x="22" y="0"/>
                        </a:lnTo>
                        <a:lnTo>
                          <a:pt x="30" y="2"/>
                        </a:lnTo>
                        <a:lnTo>
                          <a:pt x="36" y="6"/>
                        </a:lnTo>
                        <a:lnTo>
                          <a:pt x="40" y="14"/>
                        </a:lnTo>
                        <a:lnTo>
                          <a:pt x="42" y="22"/>
                        </a:lnTo>
                        <a:close/>
                      </a:path>
                    </a:pathLst>
                  </a:custGeom>
                  <a:solidFill>
                    <a:srgbClr val="C1D9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1" name="Freeform 127"/>
                  <p:cNvSpPr>
                    <a:spLocks/>
                  </p:cNvSpPr>
                  <p:nvPr/>
                </p:nvSpPr>
                <p:spPr bwMode="auto">
                  <a:xfrm>
                    <a:off x="3922" y="696"/>
                    <a:ext cx="38" cy="40"/>
                  </a:xfrm>
                  <a:custGeom>
                    <a:avLst/>
                    <a:gdLst>
                      <a:gd name="T0" fmla="*/ 38 w 38"/>
                      <a:gd name="T1" fmla="*/ 20 h 40"/>
                      <a:gd name="T2" fmla="*/ 38 w 38"/>
                      <a:gd name="T3" fmla="*/ 20 h 40"/>
                      <a:gd name="T4" fmla="*/ 38 w 38"/>
                      <a:gd name="T5" fmla="*/ 28 h 40"/>
                      <a:gd name="T6" fmla="*/ 32 w 38"/>
                      <a:gd name="T7" fmla="*/ 34 h 40"/>
                      <a:gd name="T8" fmla="*/ 26 w 38"/>
                      <a:gd name="T9" fmla="*/ 38 h 40"/>
                      <a:gd name="T10" fmla="*/ 20 w 38"/>
                      <a:gd name="T11" fmla="*/ 40 h 40"/>
                      <a:gd name="T12" fmla="*/ 20 w 38"/>
                      <a:gd name="T13" fmla="*/ 40 h 40"/>
                      <a:gd name="T14" fmla="*/ 12 w 38"/>
                      <a:gd name="T15" fmla="*/ 38 h 40"/>
                      <a:gd name="T16" fmla="*/ 6 w 38"/>
                      <a:gd name="T17" fmla="*/ 34 h 40"/>
                      <a:gd name="T18" fmla="*/ 2 w 38"/>
                      <a:gd name="T19" fmla="*/ 28 h 40"/>
                      <a:gd name="T20" fmla="*/ 0 w 38"/>
                      <a:gd name="T21" fmla="*/ 20 h 40"/>
                      <a:gd name="T22" fmla="*/ 0 w 38"/>
                      <a:gd name="T23" fmla="*/ 20 h 40"/>
                      <a:gd name="T24" fmla="*/ 2 w 38"/>
                      <a:gd name="T25" fmla="*/ 12 h 40"/>
                      <a:gd name="T26" fmla="*/ 6 w 38"/>
                      <a:gd name="T27" fmla="*/ 6 h 40"/>
                      <a:gd name="T28" fmla="*/ 12 w 38"/>
                      <a:gd name="T29" fmla="*/ 2 h 40"/>
                      <a:gd name="T30" fmla="*/ 20 w 38"/>
                      <a:gd name="T31" fmla="*/ 0 h 40"/>
                      <a:gd name="T32" fmla="*/ 20 w 38"/>
                      <a:gd name="T33" fmla="*/ 0 h 40"/>
                      <a:gd name="T34" fmla="*/ 26 w 38"/>
                      <a:gd name="T35" fmla="*/ 2 h 40"/>
                      <a:gd name="T36" fmla="*/ 32 w 38"/>
                      <a:gd name="T37" fmla="*/ 6 h 40"/>
                      <a:gd name="T38" fmla="*/ 38 w 38"/>
                      <a:gd name="T39" fmla="*/ 12 h 40"/>
                      <a:gd name="T40" fmla="*/ 38 w 38"/>
                      <a:gd name="T41" fmla="*/ 20 h 40"/>
                      <a:gd name="T42" fmla="*/ 38 w 38"/>
                      <a:gd name="T43" fmla="*/ 2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40">
                        <a:moveTo>
                          <a:pt x="38" y="20"/>
                        </a:moveTo>
                        <a:lnTo>
                          <a:pt x="38" y="20"/>
                        </a:lnTo>
                        <a:lnTo>
                          <a:pt x="38" y="28"/>
                        </a:lnTo>
                        <a:lnTo>
                          <a:pt x="32" y="34"/>
                        </a:lnTo>
                        <a:lnTo>
                          <a:pt x="26" y="38"/>
                        </a:lnTo>
                        <a:lnTo>
                          <a:pt x="20" y="40"/>
                        </a:lnTo>
                        <a:lnTo>
                          <a:pt x="12" y="38"/>
                        </a:lnTo>
                        <a:lnTo>
                          <a:pt x="6" y="34"/>
                        </a:lnTo>
                        <a:lnTo>
                          <a:pt x="2" y="28"/>
                        </a:lnTo>
                        <a:lnTo>
                          <a:pt x="0" y="20"/>
                        </a:lnTo>
                        <a:lnTo>
                          <a:pt x="2" y="12"/>
                        </a:lnTo>
                        <a:lnTo>
                          <a:pt x="6" y="6"/>
                        </a:lnTo>
                        <a:lnTo>
                          <a:pt x="12" y="2"/>
                        </a:lnTo>
                        <a:lnTo>
                          <a:pt x="20" y="0"/>
                        </a:lnTo>
                        <a:lnTo>
                          <a:pt x="26" y="2"/>
                        </a:lnTo>
                        <a:lnTo>
                          <a:pt x="32" y="6"/>
                        </a:lnTo>
                        <a:lnTo>
                          <a:pt x="38" y="12"/>
                        </a:lnTo>
                        <a:lnTo>
                          <a:pt x="38" y="20"/>
                        </a:lnTo>
                        <a:close/>
                      </a:path>
                    </a:pathLst>
                  </a:custGeom>
                  <a:solidFill>
                    <a:srgbClr val="C7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2" name="Freeform 128"/>
                  <p:cNvSpPr>
                    <a:spLocks/>
                  </p:cNvSpPr>
                  <p:nvPr/>
                </p:nvSpPr>
                <p:spPr bwMode="auto">
                  <a:xfrm>
                    <a:off x="3924" y="698"/>
                    <a:ext cx="34" cy="36"/>
                  </a:xfrm>
                  <a:custGeom>
                    <a:avLst/>
                    <a:gdLst>
                      <a:gd name="T0" fmla="*/ 34 w 34"/>
                      <a:gd name="T1" fmla="*/ 18 h 36"/>
                      <a:gd name="T2" fmla="*/ 34 w 34"/>
                      <a:gd name="T3" fmla="*/ 18 h 36"/>
                      <a:gd name="T4" fmla="*/ 34 w 34"/>
                      <a:gd name="T5" fmla="*/ 24 h 36"/>
                      <a:gd name="T6" fmla="*/ 30 w 34"/>
                      <a:gd name="T7" fmla="*/ 30 h 36"/>
                      <a:gd name="T8" fmla="*/ 24 w 34"/>
                      <a:gd name="T9" fmla="*/ 34 h 36"/>
                      <a:gd name="T10" fmla="*/ 18 w 34"/>
                      <a:gd name="T11" fmla="*/ 36 h 36"/>
                      <a:gd name="T12" fmla="*/ 18 w 34"/>
                      <a:gd name="T13" fmla="*/ 36 h 36"/>
                      <a:gd name="T14" fmla="*/ 10 w 34"/>
                      <a:gd name="T15" fmla="*/ 34 h 36"/>
                      <a:gd name="T16" fmla="*/ 4 w 34"/>
                      <a:gd name="T17" fmla="*/ 30 h 36"/>
                      <a:gd name="T18" fmla="*/ 0 w 34"/>
                      <a:gd name="T19" fmla="*/ 24 h 36"/>
                      <a:gd name="T20" fmla="*/ 0 w 34"/>
                      <a:gd name="T21" fmla="*/ 18 h 36"/>
                      <a:gd name="T22" fmla="*/ 0 w 34"/>
                      <a:gd name="T23" fmla="*/ 18 h 36"/>
                      <a:gd name="T24" fmla="*/ 0 w 34"/>
                      <a:gd name="T25" fmla="*/ 10 h 36"/>
                      <a:gd name="T26" fmla="*/ 4 w 34"/>
                      <a:gd name="T27" fmla="*/ 6 h 36"/>
                      <a:gd name="T28" fmla="*/ 10 w 34"/>
                      <a:gd name="T29" fmla="*/ 2 h 36"/>
                      <a:gd name="T30" fmla="*/ 18 w 34"/>
                      <a:gd name="T31" fmla="*/ 0 h 36"/>
                      <a:gd name="T32" fmla="*/ 18 w 34"/>
                      <a:gd name="T33" fmla="*/ 0 h 36"/>
                      <a:gd name="T34" fmla="*/ 24 w 34"/>
                      <a:gd name="T35" fmla="*/ 2 h 36"/>
                      <a:gd name="T36" fmla="*/ 30 w 34"/>
                      <a:gd name="T37" fmla="*/ 6 h 36"/>
                      <a:gd name="T38" fmla="*/ 34 w 34"/>
                      <a:gd name="T39" fmla="*/ 10 h 36"/>
                      <a:gd name="T40" fmla="*/ 34 w 34"/>
                      <a:gd name="T41" fmla="*/ 18 h 36"/>
                      <a:gd name="T42" fmla="*/ 34 w 34"/>
                      <a:gd name="T43" fmla="*/ 18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6">
                        <a:moveTo>
                          <a:pt x="34" y="18"/>
                        </a:moveTo>
                        <a:lnTo>
                          <a:pt x="34" y="18"/>
                        </a:lnTo>
                        <a:lnTo>
                          <a:pt x="34" y="24"/>
                        </a:lnTo>
                        <a:lnTo>
                          <a:pt x="30" y="30"/>
                        </a:lnTo>
                        <a:lnTo>
                          <a:pt x="24" y="34"/>
                        </a:lnTo>
                        <a:lnTo>
                          <a:pt x="18" y="36"/>
                        </a:lnTo>
                        <a:lnTo>
                          <a:pt x="10" y="34"/>
                        </a:lnTo>
                        <a:lnTo>
                          <a:pt x="4" y="30"/>
                        </a:lnTo>
                        <a:lnTo>
                          <a:pt x="0" y="24"/>
                        </a:lnTo>
                        <a:lnTo>
                          <a:pt x="0" y="18"/>
                        </a:lnTo>
                        <a:lnTo>
                          <a:pt x="0" y="10"/>
                        </a:lnTo>
                        <a:lnTo>
                          <a:pt x="4" y="6"/>
                        </a:lnTo>
                        <a:lnTo>
                          <a:pt x="10" y="2"/>
                        </a:lnTo>
                        <a:lnTo>
                          <a:pt x="18" y="0"/>
                        </a:lnTo>
                        <a:lnTo>
                          <a:pt x="24" y="2"/>
                        </a:lnTo>
                        <a:lnTo>
                          <a:pt x="30" y="6"/>
                        </a:lnTo>
                        <a:lnTo>
                          <a:pt x="34" y="10"/>
                        </a:lnTo>
                        <a:lnTo>
                          <a:pt x="34" y="18"/>
                        </a:lnTo>
                        <a:close/>
                      </a:path>
                    </a:pathLst>
                  </a:custGeom>
                  <a:solidFill>
                    <a:srgbClr val="CDE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3" name="Freeform 129"/>
                  <p:cNvSpPr>
                    <a:spLocks/>
                  </p:cNvSpPr>
                  <p:nvPr/>
                </p:nvSpPr>
                <p:spPr bwMode="auto">
                  <a:xfrm>
                    <a:off x="3926" y="700"/>
                    <a:ext cx="30" cy="32"/>
                  </a:xfrm>
                  <a:custGeom>
                    <a:avLst/>
                    <a:gdLst>
                      <a:gd name="T0" fmla="*/ 30 w 30"/>
                      <a:gd name="T1" fmla="*/ 16 h 32"/>
                      <a:gd name="T2" fmla="*/ 30 w 30"/>
                      <a:gd name="T3" fmla="*/ 16 h 32"/>
                      <a:gd name="T4" fmla="*/ 30 w 30"/>
                      <a:gd name="T5" fmla="*/ 22 h 32"/>
                      <a:gd name="T6" fmla="*/ 26 w 30"/>
                      <a:gd name="T7" fmla="*/ 26 h 32"/>
                      <a:gd name="T8" fmla="*/ 22 w 30"/>
                      <a:gd name="T9" fmla="*/ 30 h 32"/>
                      <a:gd name="T10" fmla="*/ 16 w 30"/>
                      <a:gd name="T11" fmla="*/ 32 h 32"/>
                      <a:gd name="T12" fmla="*/ 16 w 30"/>
                      <a:gd name="T13" fmla="*/ 32 h 32"/>
                      <a:gd name="T14" fmla="*/ 10 w 30"/>
                      <a:gd name="T15" fmla="*/ 30 h 32"/>
                      <a:gd name="T16" fmla="*/ 4 w 30"/>
                      <a:gd name="T17" fmla="*/ 26 h 32"/>
                      <a:gd name="T18" fmla="*/ 0 w 30"/>
                      <a:gd name="T19" fmla="*/ 22 h 32"/>
                      <a:gd name="T20" fmla="*/ 0 w 30"/>
                      <a:gd name="T21" fmla="*/ 16 h 32"/>
                      <a:gd name="T22" fmla="*/ 0 w 30"/>
                      <a:gd name="T23" fmla="*/ 16 h 32"/>
                      <a:gd name="T24" fmla="*/ 0 w 30"/>
                      <a:gd name="T25" fmla="*/ 10 h 32"/>
                      <a:gd name="T26" fmla="*/ 4 w 30"/>
                      <a:gd name="T27" fmla="*/ 4 h 32"/>
                      <a:gd name="T28" fmla="*/ 10 w 30"/>
                      <a:gd name="T29" fmla="*/ 2 h 32"/>
                      <a:gd name="T30" fmla="*/ 16 w 30"/>
                      <a:gd name="T31" fmla="*/ 0 h 32"/>
                      <a:gd name="T32" fmla="*/ 16 w 30"/>
                      <a:gd name="T33" fmla="*/ 0 h 32"/>
                      <a:gd name="T34" fmla="*/ 22 w 30"/>
                      <a:gd name="T35" fmla="*/ 2 h 32"/>
                      <a:gd name="T36" fmla="*/ 26 w 30"/>
                      <a:gd name="T37" fmla="*/ 4 h 32"/>
                      <a:gd name="T38" fmla="*/ 30 w 30"/>
                      <a:gd name="T39" fmla="*/ 10 h 32"/>
                      <a:gd name="T40" fmla="*/ 30 w 30"/>
                      <a:gd name="T41" fmla="*/ 16 h 32"/>
                      <a:gd name="T42" fmla="*/ 30 w 30"/>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2">
                        <a:moveTo>
                          <a:pt x="30" y="16"/>
                        </a:moveTo>
                        <a:lnTo>
                          <a:pt x="30" y="16"/>
                        </a:lnTo>
                        <a:lnTo>
                          <a:pt x="30" y="22"/>
                        </a:lnTo>
                        <a:lnTo>
                          <a:pt x="26" y="26"/>
                        </a:lnTo>
                        <a:lnTo>
                          <a:pt x="22" y="30"/>
                        </a:lnTo>
                        <a:lnTo>
                          <a:pt x="16" y="32"/>
                        </a:lnTo>
                        <a:lnTo>
                          <a:pt x="10" y="30"/>
                        </a:lnTo>
                        <a:lnTo>
                          <a:pt x="4" y="26"/>
                        </a:lnTo>
                        <a:lnTo>
                          <a:pt x="0" y="22"/>
                        </a:lnTo>
                        <a:lnTo>
                          <a:pt x="0" y="16"/>
                        </a:lnTo>
                        <a:lnTo>
                          <a:pt x="0" y="10"/>
                        </a:lnTo>
                        <a:lnTo>
                          <a:pt x="4" y="4"/>
                        </a:lnTo>
                        <a:lnTo>
                          <a:pt x="10" y="2"/>
                        </a:lnTo>
                        <a:lnTo>
                          <a:pt x="16" y="0"/>
                        </a:lnTo>
                        <a:lnTo>
                          <a:pt x="22" y="2"/>
                        </a:lnTo>
                        <a:lnTo>
                          <a:pt x="26" y="4"/>
                        </a:lnTo>
                        <a:lnTo>
                          <a:pt x="30" y="10"/>
                        </a:lnTo>
                        <a:lnTo>
                          <a:pt x="30" y="16"/>
                        </a:lnTo>
                        <a:close/>
                      </a:path>
                    </a:pathLst>
                  </a:custGeom>
                  <a:solidFill>
                    <a:srgbClr val="D3E4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4" name="Freeform 130"/>
                  <p:cNvSpPr>
                    <a:spLocks/>
                  </p:cNvSpPr>
                  <p:nvPr/>
                </p:nvSpPr>
                <p:spPr bwMode="auto">
                  <a:xfrm>
                    <a:off x="3928" y="702"/>
                    <a:ext cx="26" cy="28"/>
                  </a:xfrm>
                  <a:custGeom>
                    <a:avLst/>
                    <a:gdLst>
                      <a:gd name="T0" fmla="*/ 26 w 26"/>
                      <a:gd name="T1" fmla="*/ 14 h 28"/>
                      <a:gd name="T2" fmla="*/ 26 w 26"/>
                      <a:gd name="T3" fmla="*/ 14 h 28"/>
                      <a:gd name="T4" fmla="*/ 26 w 26"/>
                      <a:gd name="T5" fmla="*/ 20 h 28"/>
                      <a:gd name="T6" fmla="*/ 22 w 26"/>
                      <a:gd name="T7" fmla="*/ 24 h 28"/>
                      <a:gd name="T8" fmla="*/ 18 w 26"/>
                      <a:gd name="T9" fmla="*/ 26 h 28"/>
                      <a:gd name="T10" fmla="*/ 14 w 26"/>
                      <a:gd name="T11" fmla="*/ 28 h 28"/>
                      <a:gd name="T12" fmla="*/ 14 w 26"/>
                      <a:gd name="T13" fmla="*/ 28 h 28"/>
                      <a:gd name="T14" fmla="*/ 8 w 26"/>
                      <a:gd name="T15" fmla="*/ 26 h 28"/>
                      <a:gd name="T16" fmla="*/ 4 w 26"/>
                      <a:gd name="T17" fmla="*/ 24 h 28"/>
                      <a:gd name="T18" fmla="*/ 0 w 26"/>
                      <a:gd name="T19" fmla="*/ 20 h 28"/>
                      <a:gd name="T20" fmla="*/ 0 w 26"/>
                      <a:gd name="T21" fmla="*/ 14 h 28"/>
                      <a:gd name="T22" fmla="*/ 0 w 26"/>
                      <a:gd name="T23" fmla="*/ 14 h 28"/>
                      <a:gd name="T24" fmla="*/ 0 w 26"/>
                      <a:gd name="T25" fmla="*/ 8 h 28"/>
                      <a:gd name="T26" fmla="*/ 4 w 26"/>
                      <a:gd name="T27" fmla="*/ 4 h 28"/>
                      <a:gd name="T28" fmla="*/ 8 w 26"/>
                      <a:gd name="T29" fmla="*/ 0 h 28"/>
                      <a:gd name="T30" fmla="*/ 14 w 26"/>
                      <a:gd name="T31" fmla="*/ 0 h 28"/>
                      <a:gd name="T32" fmla="*/ 14 w 26"/>
                      <a:gd name="T33" fmla="*/ 0 h 28"/>
                      <a:gd name="T34" fmla="*/ 18 w 26"/>
                      <a:gd name="T35" fmla="*/ 0 h 28"/>
                      <a:gd name="T36" fmla="*/ 22 w 26"/>
                      <a:gd name="T37" fmla="*/ 4 h 28"/>
                      <a:gd name="T38" fmla="*/ 26 w 26"/>
                      <a:gd name="T39" fmla="*/ 8 h 28"/>
                      <a:gd name="T40" fmla="*/ 26 w 26"/>
                      <a:gd name="T41" fmla="*/ 14 h 28"/>
                      <a:gd name="T42" fmla="*/ 26 w 26"/>
                      <a:gd name="T43" fmla="*/ 14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20"/>
                        </a:lnTo>
                        <a:lnTo>
                          <a:pt x="22" y="24"/>
                        </a:lnTo>
                        <a:lnTo>
                          <a:pt x="18" y="26"/>
                        </a:lnTo>
                        <a:lnTo>
                          <a:pt x="14" y="28"/>
                        </a:lnTo>
                        <a:lnTo>
                          <a:pt x="8" y="26"/>
                        </a:lnTo>
                        <a:lnTo>
                          <a:pt x="4" y="24"/>
                        </a:lnTo>
                        <a:lnTo>
                          <a:pt x="0" y="20"/>
                        </a:lnTo>
                        <a:lnTo>
                          <a:pt x="0" y="14"/>
                        </a:lnTo>
                        <a:lnTo>
                          <a:pt x="0" y="8"/>
                        </a:lnTo>
                        <a:lnTo>
                          <a:pt x="4" y="4"/>
                        </a:lnTo>
                        <a:lnTo>
                          <a:pt x="8" y="0"/>
                        </a:lnTo>
                        <a:lnTo>
                          <a:pt x="14" y="0"/>
                        </a:lnTo>
                        <a:lnTo>
                          <a:pt x="18" y="0"/>
                        </a:lnTo>
                        <a:lnTo>
                          <a:pt x="22" y="4"/>
                        </a:lnTo>
                        <a:lnTo>
                          <a:pt x="26" y="8"/>
                        </a:lnTo>
                        <a:lnTo>
                          <a:pt x="26" y="14"/>
                        </a:lnTo>
                        <a:close/>
                      </a:path>
                    </a:pathLst>
                  </a:custGeom>
                  <a:solidFill>
                    <a:srgbClr val="D8E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5" name="Freeform 131"/>
                  <p:cNvSpPr>
                    <a:spLocks/>
                  </p:cNvSpPr>
                  <p:nvPr/>
                </p:nvSpPr>
                <p:spPr bwMode="auto">
                  <a:xfrm>
                    <a:off x="3930" y="704"/>
                    <a:ext cx="22" cy="24"/>
                  </a:xfrm>
                  <a:custGeom>
                    <a:avLst/>
                    <a:gdLst>
                      <a:gd name="T0" fmla="*/ 22 w 22"/>
                      <a:gd name="T1" fmla="*/ 12 h 24"/>
                      <a:gd name="T2" fmla="*/ 22 w 22"/>
                      <a:gd name="T3" fmla="*/ 12 h 24"/>
                      <a:gd name="T4" fmla="*/ 22 w 22"/>
                      <a:gd name="T5" fmla="*/ 16 h 24"/>
                      <a:gd name="T6" fmla="*/ 20 w 22"/>
                      <a:gd name="T7" fmla="*/ 20 h 24"/>
                      <a:gd name="T8" fmla="*/ 16 w 22"/>
                      <a:gd name="T9" fmla="*/ 22 h 24"/>
                      <a:gd name="T10" fmla="*/ 12 w 22"/>
                      <a:gd name="T11" fmla="*/ 24 h 24"/>
                      <a:gd name="T12" fmla="*/ 12 w 22"/>
                      <a:gd name="T13" fmla="*/ 24 h 24"/>
                      <a:gd name="T14" fmla="*/ 6 w 22"/>
                      <a:gd name="T15" fmla="*/ 22 h 24"/>
                      <a:gd name="T16" fmla="*/ 2 w 22"/>
                      <a:gd name="T17" fmla="*/ 20 h 24"/>
                      <a:gd name="T18" fmla="*/ 0 w 22"/>
                      <a:gd name="T19" fmla="*/ 16 h 24"/>
                      <a:gd name="T20" fmla="*/ 0 w 22"/>
                      <a:gd name="T21" fmla="*/ 12 h 24"/>
                      <a:gd name="T22" fmla="*/ 0 w 22"/>
                      <a:gd name="T23" fmla="*/ 12 h 24"/>
                      <a:gd name="T24" fmla="*/ 0 w 22"/>
                      <a:gd name="T25" fmla="*/ 8 h 24"/>
                      <a:gd name="T26" fmla="*/ 2 w 22"/>
                      <a:gd name="T27" fmla="*/ 4 h 24"/>
                      <a:gd name="T28" fmla="*/ 6 w 22"/>
                      <a:gd name="T29" fmla="*/ 0 h 24"/>
                      <a:gd name="T30" fmla="*/ 12 w 22"/>
                      <a:gd name="T31" fmla="*/ 0 h 24"/>
                      <a:gd name="T32" fmla="*/ 12 w 22"/>
                      <a:gd name="T33" fmla="*/ 0 h 24"/>
                      <a:gd name="T34" fmla="*/ 16 w 22"/>
                      <a:gd name="T35" fmla="*/ 0 h 24"/>
                      <a:gd name="T36" fmla="*/ 20 w 22"/>
                      <a:gd name="T37" fmla="*/ 4 h 24"/>
                      <a:gd name="T38" fmla="*/ 22 w 22"/>
                      <a:gd name="T39" fmla="*/ 8 h 24"/>
                      <a:gd name="T40" fmla="*/ 22 w 22"/>
                      <a:gd name="T41" fmla="*/ 12 h 24"/>
                      <a:gd name="T42" fmla="*/ 22 w 22"/>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6" y="22"/>
                        </a:lnTo>
                        <a:lnTo>
                          <a:pt x="2" y="20"/>
                        </a:lnTo>
                        <a:lnTo>
                          <a:pt x="0" y="16"/>
                        </a:lnTo>
                        <a:lnTo>
                          <a:pt x="0" y="12"/>
                        </a:lnTo>
                        <a:lnTo>
                          <a:pt x="0" y="8"/>
                        </a:lnTo>
                        <a:lnTo>
                          <a:pt x="2" y="4"/>
                        </a:lnTo>
                        <a:lnTo>
                          <a:pt x="6" y="0"/>
                        </a:lnTo>
                        <a:lnTo>
                          <a:pt x="12" y="0"/>
                        </a:lnTo>
                        <a:lnTo>
                          <a:pt x="16" y="0"/>
                        </a:lnTo>
                        <a:lnTo>
                          <a:pt x="20" y="4"/>
                        </a:lnTo>
                        <a:lnTo>
                          <a:pt x="22" y="8"/>
                        </a:lnTo>
                        <a:lnTo>
                          <a:pt x="22" y="12"/>
                        </a:lnTo>
                        <a:close/>
                      </a:path>
                    </a:pathLst>
                  </a:custGeom>
                  <a:solidFill>
                    <a:srgbClr val="DF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6" name="Freeform 132"/>
                  <p:cNvSpPr>
                    <a:spLocks/>
                  </p:cNvSpPr>
                  <p:nvPr/>
                </p:nvSpPr>
                <p:spPr bwMode="auto">
                  <a:xfrm>
                    <a:off x="3932" y="706"/>
                    <a:ext cx="18" cy="20"/>
                  </a:xfrm>
                  <a:custGeom>
                    <a:avLst/>
                    <a:gdLst>
                      <a:gd name="T0" fmla="*/ 18 w 18"/>
                      <a:gd name="T1" fmla="*/ 10 h 20"/>
                      <a:gd name="T2" fmla="*/ 18 w 18"/>
                      <a:gd name="T3" fmla="*/ 10 h 20"/>
                      <a:gd name="T4" fmla="*/ 18 w 18"/>
                      <a:gd name="T5" fmla="*/ 14 h 20"/>
                      <a:gd name="T6" fmla="*/ 16 w 18"/>
                      <a:gd name="T7" fmla="*/ 16 h 20"/>
                      <a:gd name="T8" fmla="*/ 12 w 18"/>
                      <a:gd name="T9" fmla="*/ 18 h 20"/>
                      <a:gd name="T10" fmla="*/ 10 w 18"/>
                      <a:gd name="T11" fmla="*/ 20 h 20"/>
                      <a:gd name="T12" fmla="*/ 10 w 18"/>
                      <a:gd name="T13" fmla="*/ 20 h 20"/>
                      <a:gd name="T14" fmla="*/ 6 w 18"/>
                      <a:gd name="T15" fmla="*/ 18 h 20"/>
                      <a:gd name="T16" fmla="*/ 2 w 18"/>
                      <a:gd name="T17" fmla="*/ 16 h 20"/>
                      <a:gd name="T18" fmla="*/ 0 w 18"/>
                      <a:gd name="T19" fmla="*/ 14 h 20"/>
                      <a:gd name="T20" fmla="*/ 0 w 18"/>
                      <a:gd name="T21" fmla="*/ 10 h 20"/>
                      <a:gd name="T22" fmla="*/ 0 w 18"/>
                      <a:gd name="T23" fmla="*/ 10 h 20"/>
                      <a:gd name="T24" fmla="*/ 0 w 18"/>
                      <a:gd name="T25" fmla="*/ 6 h 20"/>
                      <a:gd name="T26" fmla="*/ 2 w 18"/>
                      <a:gd name="T27" fmla="*/ 2 h 20"/>
                      <a:gd name="T28" fmla="*/ 6 w 18"/>
                      <a:gd name="T29" fmla="*/ 0 h 20"/>
                      <a:gd name="T30" fmla="*/ 10 w 18"/>
                      <a:gd name="T31" fmla="*/ 0 h 20"/>
                      <a:gd name="T32" fmla="*/ 10 w 18"/>
                      <a:gd name="T33" fmla="*/ 0 h 20"/>
                      <a:gd name="T34" fmla="*/ 12 w 18"/>
                      <a:gd name="T35" fmla="*/ 0 h 20"/>
                      <a:gd name="T36" fmla="*/ 16 w 18"/>
                      <a:gd name="T37" fmla="*/ 2 h 20"/>
                      <a:gd name="T38" fmla="*/ 18 w 18"/>
                      <a:gd name="T39" fmla="*/ 6 h 20"/>
                      <a:gd name="T40" fmla="*/ 18 w 18"/>
                      <a:gd name="T41" fmla="*/ 10 h 20"/>
                      <a:gd name="T42" fmla="*/ 18 w 18"/>
                      <a:gd name="T43" fmla="*/ 1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0">
                        <a:moveTo>
                          <a:pt x="18" y="10"/>
                        </a:moveTo>
                        <a:lnTo>
                          <a:pt x="18" y="10"/>
                        </a:lnTo>
                        <a:lnTo>
                          <a:pt x="18" y="14"/>
                        </a:lnTo>
                        <a:lnTo>
                          <a:pt x="16" y="16"/>
                        </a:lnTo>
                        <a:lnTo>
                          <a:pt x="12" y="18"/>
                        </a:lnTo>
                        <a:lnTo>
                          <a:pt x="10" y="20"/>
                        </a:lnTo>
                        <a:lnTo>
                          <a:pt x="6" y="18"/>
                        </a:lnTo>
                        <a:lnTo>
                          <a:pt x="2" y="16"/>
                        </a:lnTo>
                        <a:lnTo>
                          <a:pt x="0" y="14"/>
                        </a:lnTo>
                        <a:lnTo>
                          <a:pt x="0" y="10"/>
                        </a:lnTo>
                        <a:lnTo>
                          <a:pt x="0" y="6"/>
                        </a:lnTo>
                        <a:lnTo>
                          <a:pt x="2" y="2"/>
                        </a:lnTo>
                        <a:lnTo>
                          <a:pt x="6" y="0"/>
                        </a:lnTo>
                        <a:lnTo>
                          <a:pt x="10" y="0"/>
                        </a:lnTo>
                        <a:lnTo>
                          <a:pt x="12" y="0"/>
                        </a:lnTo>
                        <a:lnTo>
                          <a:pt x="16" y="2"/>
                        </a:lnTo>
                        <a:lnTo>
                          <a:pt x="18" y="6"/>
                        </a:lnTo>
                        <a:lnTo>
                          <a:pt x="18" y="10"/>
                        </a:lnTo>
                        <a:close/>
                      </a:path>
                    </a:pathLst>
                  </a:custGeom>
                  <a:solidFill>
                    <a:srgbClr val="E6F0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7" name="Freeform 133"/>
                  <p:cNvSpPr>
                    <a:spLocks/>
                  </p:cNvSpPr>
                  <p:nvPr/>
                </p:nvSpPr>
                <p:spPr bwMode="auto">
                  <a:xfrm>
                    <a:off x="3934" y="708"/>
                    <a:ext cx="14" cy="16"/>
                  </a:xfrm>
                  <a:custGeom>
                    <a:avLst/>
                    <a:gdLst>
                      <a:gd name="T0" fmla="*/ 14 w 14"/>
                      <a:gd name="T1" fmla="*/ 8 h 16"/>
                      <a:gd name="T2" fmla="*/ 14 w 14"/>
                      <a:gd name="T3" fmla="*/ 8 h 16"/>
                      <a:gd name="T4" fmla="*/ 14 w 14"/>
                      <a:gd name="T5" fmla="*/ 10 h 16"/>
                      <a:gd name="T6" fmla="*/ 12 w 14"/>
                      <a:gd name="T7" fmla="*/ 14 h 16"/>
                      <a:gd name="T8" fmla="*/ 10 w 14"/>
                      <a:gd name="T9" fmla="*/ 14 h 16"/>
                      <a:gd name="T10" fmla="*/ 8 w 14"/>
                      <a:gd name="T11" fmla="*/ 16 h 16"/>
                      <a:gd name="T12" fmla="*/ 8 w 14"/>
                      <a:gd name="T13" fmla="*/ 16 h 16"/>
                      <a:gd name="T14" fmla="*/ 4 w 14"/>
                      <a:gd name="T15" fmla="*/ 14 h 16"/>
                      <a:gd name="T16" fmla="*/ 2 w 14"/>
                      <a:gd name="T17" fmla="*/ 14 h 16"/>
                      <a:gd name="T18" fmla="*/ 0 w 14"/>
                      <a:gd name="T19" fmla="*/ 10 h 16"/>
                      <a:gd name="T20" fmla="*/ 0 w 14"/>
                      <a:gd name="T21" fmla="*/ 8 h 16"/>
                      <a:gd name="T22" fmla="*/ 0 w 14"/>
                      <a:gd name="T23" fmla="*/ 8 h 16"/>
                      <a:gd name="T24" fmla="*/ 0 w 14"/>
                      <a:gd name="T25" fmla="*/ 4 h 16"/>
                      <a:gd name="T26" fmla="*/ 2 w 14"/>
                      <a:gd name="T27" fmla="*/ 2 h 16"/>
                      <a:gd name="T28" fmla="*/ 4 w 14"/>
                      <a:gd name="T29" fmla="*/ 0 h 16"/>
                      <a:gd name="T30" fmla="*/ 8 w 14"/>
                      <a:gd name="T31" fmla="*/ 0 h 16"/>
                      <a:gd name="T32" fmla="*/ 8 w 14"/>
                      <a:gd name="T33" fmla="*/ 0 h 16"/>
                      <a:gd name="T34" fmla="*/ 10 w 14"/>
                      <a:gd name="T35" fmla="*/ 0 h 16"/>
                      <a:gd name="T36" fmla="*/ 12 w 14"/>
                      <a:gd name="T37" fmla="*/ 2 h 16"/>
                      <a:gd name="T38" fmla="*/ 14 w 14"/>
                      <a:gd name="T39" fmla="*/ 4 h 16"/>
                      <a:gd name="T40" fmla="*/ 14 w 14"/>
                      <a:gd name="T41" fmla="*/ 8 h 16"/>
                      <a:gd name="T42" fmla="*/ 14 w 14"/>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 h="16">
                        <a:moveTo>
                          <a:pt x="14" y="8"/>
                        </a:moveTo>
                        <a:lnTo>
                          <a:pt x="14" y="8"/>
                        </a:lnTo>
                        <a:lnTo>
                          <a:pt x="14" y="10"/>
                        </a:lnTo>
                        <a:lnTo>
                          <a:pt x="12" y="14"/>
                        </a:lnTo>
                        <a:lnTo>
                          <a:pt x="10" y="14"/>
                        </a:lnTo>
                        <a:lnTo>
                          <a:pt x="8" y="16"/>
                        </a:lnTo>
                        <a:lnTo>
                          <a:pt x="4" y="14"/>
                        </a:lnTo>
                        <a:lnTo>
                          <a:pt x="2" y="14"/>
                        </a:lnTo>
                        <a:lnTo>
                          <a:pt x="0" y="10"/>
                        </a:lnTo>
                        <a:lnTo>
                          <a:pt x="0" y="8"/>
                        </a:lnTo>
                        <a:lnTo>
                          <a:pt x="0" y="4"/>
                        </a:lnTo>
                        <a:lnTo>
                          <a:pt x="2" y="2"/>
                        </a:lnTo>
                        <a:lnTo>
                          <a:pt x="4" y="0"/>
                        </a:lnTo>
                        <a:lnTo>
                          <a:pt x="8" y="0"/>
                        </a:lnTo>
                        <a:lnTo>
                          <a:pt x="10" y="0"/>
                        </a:lnTo>
                        <a:lnTo>
                          <a:pt x="12" y="2"/>
                        </a:lnTo>
                        <a:lnTo>
                          <a:pt x="14" y="4"/>
                        </a:lnTo>
                        <a:lnTo>
                          <a:pt x="14" y="8"/>
                        </a:lnTo>
                        <a:close/>
                      </a:path>
                    </a:pathLst>
                  </a:custGeom>
                  <a:solidFill>
                    <a:srgbClr val="EBF3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8" name="Freeform 134"/>
                  <p:cNvSpPr>
                    <a:spLocks/>
                  </p:cNvSpPr>
                  <p:nvPr/>
                </p:nvSpPr>
                <p:spPr bwMode="auto">
                  <a:xfrm>
                    <a:off x="3936" y="710"/>
                    <a:ext cx="10" cy="12"/>
                  </a:xfrm>
                  <a:custGeom>
                    <a:avLst/>
                    <a:gdLst>
                      <a:gd name="T0" fmla="*/ 10 w 10"/>
                      <a:gd name="T1" fmla="*/ 6 h 12"/>
                      <a:gd name="T2" fmla="*/ 10 w 10"/>
                      <a:gd name="T3" fmla="*/ 6 h 12"/>
                      <a:gd name="T4" fmla="*/ 10 w 10"/>
                      <a:gd name="T5" fmla="*/ 10 h 12"/>
                      <a:gd name="T6" fmla="*/ 6 w 10"/>
                      <a:gd name="T7" fmla="*/ 12 h 12"/>
                      <a:gd name="T8" fmla="*/ 6 w 10"/>
                      <a:gd name="T9" fmla="*/ 12 h 12"/>
                      <a:gd name="T10" fmla="*/ 0 w 10"/>
                      <a:gd name="T11" fmla="*/ 10 h 12"/>
                      <a:gd name="T12" fmla="*/ 0 w 10"/>
                      <a:gd name="T13" fmla="*/ 6 h 12"/>
                      <a:gd name="T14" fmla="*/ 0 w 10"/>
                      <a:gd name="T15" fmla="*/ 6 h 12"/>
                      <a:gd name="T16" fmla="*/ 0 w 10"/>
                      <a:gd name="T17" fmla="*/ 2 h 12"/>
                      <a:gd name="T18" fmla="*/ 6 w 10"/>
                      <a:gd name="T19" fmla="*/ 0 h 12"/>
                      <a:gd name="T20" fmla="*/ 6 w 10"/>
                      <a:gd name="T21" fmla="*/ 0 h 12"/>
                      <a:gd name="T22" fmla="*/ 10 w 10"/>
                      <a:gd name="T23" fmla="*/ 2 h 12"/>
                      <a:gd name="T24" fmla="*/ 10 w 10"/>
                      <a:gd name="T25" fmla="*/ 6 h 12"/>
                      <a:gd name="T26" fmla="*/ 10 w 10"/>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12">
                        <a:moveTo>
                          <a:pt x="10" y="6"/>
                        </a:moveTo>
                        <a:lnTo>
                          <a:pt x="10" y="6"/>
                        </a:lnTo>
                        <a:lnTo>
                          <a:pt x="10" y="10"/>
                        </a:lnTo>
                        <a:lnTo>
                          <a:pt x="6" y="12"/>
                        </a:lnTo>
                        <a:lnTo>
                          <a:pt x="0" y="10"/>
                        </a:lnTo>
                        <a:lnTo>
                          <a:pt x="0" y="6"/>
                        </a:lnTo>
                        <a:lnTo>
                          <a:pt x="0" y="2"/>
                        </a:lnTo>
                        <a:lnTo>
                          <a:pt x="6" y="0"/>
                        </a:lnTo>
                        <a:lnTo>
                          <a:pt x="10" y="2"/>
                        </a:lnTo>
                        <a:lnTo>
                          <a:pt x="10" y="6"/>
                        </a:lnTo>
                        <a:close/>
                      </a:path>
                    </a:pathLst>
                  </a:custGeom>
                  <a:solidFill>
                    <a:srgbClr val="F1F7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79" name="Freeform 135"/>
                  <p:cNvSpPr>
                    <a:spLocks/>
                  </p:cNvSpPr>
                  <p:nvPr/>
                </p:nvSpPr>
                <p:spPr bwMode="auto">
                  <a:xfrm>
                    <a:off x="3938" y="712"/>
                    <a:ext cx="6" cy="8"/>
                  </a:xfrm>
                  <a:custGeom>
                    <a:avLst/>
                    <a:gdLst>
                      <a:gd name="T0" fmla="*/ 6 w 6"/>
                      <a:gd name="T1" fmla="*/ 4 h 8"/>
                      <a:gd name="T2" fmla="*/ 6 w 6"/>
                      <a:gd name="T3" fmla="*/ 4 h 8"/>
                      <a:gd name="T4" fmla="*/ 6 w 6"/>
                      <a:gd name="T5" fmla="*/ 6 h 8"/>
                      <a:gd name="T6" fmla="*/ 4 w 6"/>
                      <a:gd name="T7" fmla="*/ 8 h 8"/>
                      <a:gd name="T8" fmla="*/ 4 w 6"/>
                      <a:gd name="T9" fmla="*/ 8 h 8"/>
                      <a:gd name="T10" fmla="*/ 0 w 6"/>
                      <a:gd name="T11" fmla="*/ 6 h 8"/>
                      <a:gd name="T12" fmla="*/ 0 w 6"/>
                      <a:gd name="T13" fmla="*/ 4 h 8"/>
                      <a:gd name="T14" fmla="*/ 0 w 6"/>
                      <a:gd name="T15" fmla="*/ 4 h 8"/>
                      <a:gd name="T16" fmla="*/ 0 w 6"/>
                      <a:gd name="T17" fmla="*/ 0 h 8"/>
                      <a:gd name="T18" fmla="*/ 4 w 6"/>
                      <a:gd name="T19" fmla="*/ 0 h 8"/>
                      <a:gd name="T20" fmla="*/ 4 w 6"/>
                      <a:gd name="T21" fmla="*/ 0 h 8"/>
                      <a:gd name="T22" fmla="*/ 6 w 6"/>
                      <a:gd name="T23" fmla="*/ 0 h 8"/>
                      <a:gd name="T24" fmla="*/ 6 w 6"/>
                      <a:gd name="T25" fmla="*/ 4 h 8"/>
                      <a:gd name="T26" fmla="*/ 6 w 6"/>
                      <a:gd name="T27" fmla="*/ 4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 h="8">
                        <a:moveTo>
                          <a:pt x="6" y="4"/>
                        </a:moveTo>
                        <a:lnTo>
                          <a:pt x="6" y="4"/>
                        </a:lnTo>
                        <a:lnTo>
                          <a:pt x="6" y="6"/>
                        </a:lnTo>
                        <a:lnTo>
                          <a:pt x="4" y="8"/>
                        </a:lnTo>
                        <a:lnTo>
                          <a:pt x="0" y="6"/>
                        </a:lnTo>
                        <a:lnTo>
                          <a:pt x="0" y="4"/>
                        </a:lnTo>
                        <a:lnTo>
                          <a:pt x="0" y="0"/>
                        </a:lnTo>
                        <a:lnTo>
                          <a:pt x="4" y="0"/>
                        </a:lnTo>
                        <a:lnTo>
                          <a:pt x="6" y="0"/>
                        </a:lnTo>
                        <a:lnTo>
                          <a:pt x="6" y="4"/>
                        </a:ln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0" name="Freeform 136"/>
                  <p:cNvSpPr>
                    <a:spLocks/>
                  </p:cNvSpPr>
                  <p:nvPr/>
                </p:nvSpPr>
                <p:spPr bwMode="auto">
                  <a:xfrm>
                    <a:off x="3940" y="714"/>
                    <a:ext cx="4" cy="4"/>
                  </a:xfrm>
                  <a:custGeom>
                    <a:avLst/>
                    <a:gdLst>
                      <a:gd name="T0" fmla="*/ 4 w 4"/>
                      <a:gd name="T1" fmla="*/ 2 h 4"/>
                      <a:gd name="T2" fmla="*/ 4 w 4"/>
                      <a:gd name="T3" fmla="*/ 2 h 4"/>
                      <a:gd name="T4" fmla="*/ 2 w 4"/>
                      <a:gd name="T5" fmla="*/ 4 h 4"/>
                      <a:gd name="T6" fmla="*/ 2 w 4"/>
                      <a:gd name="T7" fmla="*/ 4 h 4"/>
                      <a:gd name="T8" fmla="*/ 0 w 4"/>
                      <a:gd name="T9" fmla="*/ 2 h 4"/>
                      <a:gd name="T10" fmla="*/ 0 w 4"/>
                      <a:gd name="T11" fmla="*/ 2 h 4"/>
                      <a:gd name="T12" fmla="*/ 2 w 4"/>
                      <a:gd name="T13" fmla="*/ 0 h 4"/>
                      <a:gd name="T14" fmla="*/ 2 w 4"/>
                      <a:gd name="T15" fmla="*/ 0 h 4"/>
                      <a:gd name="T16" fmla="*/ 4 w 4"/>
                      <a:gd name="T17" fmla="*/ 2 h 4"/>
                      <a:gd name="T18" fmla="*/ 4 w 4"/>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4" y="2"/>
                        </a:moveTo>
                        <a:lnTo>
                          <a:pt x="4" y="2"/>
                        </a:lnTo>
                        <a:lnTo>
                          <a:pt x="2" y="4"/>
                        </a:lnTo>
                        <a:lnTo>
                          <a:pt x="0" y="2"/>
                        </a:lnTo>
                        <a:lnTo>
                          <a:pt x="2" y="0"/>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1" name="Freeform 137"/>
                  <p:cNvSpPr>
                    <a:spLocks/>
                  </p:cNvSpPr>
                  <p:nvPr/>
                </p:nvSpPr>
                <p:spPr bwMode="auto">
                  <a:xfrm>
                    <a:off x="3886" y="660"/>
                    <a:ext cx="110" cy="110"/>
                  </a:xfrm>
                  <a:custGeom>
                    <a:avLst/>
                    <a:gdLst>
                      <a:gd name="T0" fmla="*/ 110 w 110"/>
                      <a:gd name="T1" fmla="*/ 56 h 110"/>
                      <a:gd name="T2" fmla="*/ 110 w 110"/>
                      <a:gd name="T3" fmla="*/ 56 h 110"/>
                      <a:gd name="T4" fmla="*/ 108 w 110"/>
                      <a:gd name="T5" fmla="*/ 66 h 110"/>
                      <a:gd name="T6" fmla="*/ 106 w 110"/>
                      <a:gd name="T7" fmla="*/ 78 h 110"/>
                      <a:gd name="T8" fmla="*/ 100 w 110"/>
                      <a:gd name="T9" fmla="*/ 86 h 110"/>
                      <a:gd name="T10" fmla="*/ 94 w 110"/>
                      <a:gd name="T11" fmla="*/ 94 h 110"/>
                      <a:gd name="T12" fmla="*/ 86 w 110"/>
                      <a:gd name="T13" fmla="*/ 102 h 110"/>
                      <a:gd name="T14" fmla="*/ 76 w 110"/>
                      <a:gd name="T15" fmla="*/ 106 h 110"/>
                      <a:gd name="T16" fmla="*/ 66 w 110"/>
                      <a:gd name="T17" fmla="*/ 110 h 110"/>
                      <a:gd name="T18" fmla="*/ 56 w 110"/>
                      <a:gd name="T19" fmla="*/ 110 h 110"/>
                      <a:gd name="T20" fmla="*/ 56 w 110"/>
                      <a:gd name="T21" fmla="*/ 110 h 110"/>
                      <a:gd name="T22" fmla="*/ 44 w 110"/>
                      <a:gd name="T23" fmla="*/ 110 h 110"/>
                      <a:gd name="T24" fmla="*/ 34 w 110"/>
                      <a:gd name="T25" fmla="*/ 106 h 110"/>
                      <a:gd name="T26" fmla="*/ 24 w 110"/>
                      <a:gd name="T27" fmla="*/ 102 h 110"/>
                      <a:gd name="T28" fmla="*/ 16 w 110"/>
                      <a:gd name="T29" fmla="*/ 94 h 110"/>
                      <a:gd name="T30" fmla="*/ 10 w 110"/>
                      <a:gd name="T31" fmla="*/ 86 h 110"/>
                      <a:gd name="T32" fmla="*/ 4 w 110"/>
                      <a:gd name="T33" fmla="*/ 78 h 110"/>
                      <a:gd name="T34" fmla="*/ 2 w 110"/>
                      <a:gd name="T35" fmla="*/ 66 h 110"/>
                      <a:gd name="T36" fmla="*/ 0 w 110"/>
                      <a:gd name="T37" fmla="*/ 56 h 110"/>
                      <a:gd name="T38" fmla="*/ 0 w 110"/>
                      <a:gd name="T39" fmla="*/ 56 h 110"/>
                      <a:gd name="T40" fmla="*/ 2 w 110"/>
                      <a:gd name="T41" fmla="*/ 44 h 110"/>
                      <a:gd name="T42" fmla="*/ 4 w 110"/>
                      <a:gd name="T43" fmla="*/ 34 h 110"/>
                      <a:gd name="T44" fmla="*/ 10 w 110"/>
                      <a:gd name="T45" fmla="*/ 24 h 110"/>
                      <a:gd name="T46" fmla="*/ 16 w 110"/>
                      <a:gd name="T47" fmla="*/ 16 h 110"/>
                      <a:gd name="T48" fmla="*/ 24 w 110"/>
                      <a:gd name="T49" fmla="*/ 10 h 110"/>
                      <a:gd name="T50" fmla="*/ 34 w 110"/>
                      <a:gd name="T51" fmla="*/ 4 h 110"/>
                      <a:gd name="T52" fmla="*/ 44 w 110"/>
                      <a:gd name="T53" fmla="*/ 2 h 110"/>
                      <a:gd name="T54" fmla="*/ 56 w 110"/>
                      <a:gd name="T55" fmla="*/ 0 h 110"/>
                      <a:gd name="T56" fmla="*/ 56 w 110"/>
                      <a:gd name="T57" fmla="*/ 0 h 110"/>
                      <a:gd name="T58" fmla="*/ 66 w 110"/>
                      <a:gd name="T59" fmla="*/ 2 h 110"/>
                      <a:gd name="T60" fmla="*/ 76 w 110"/>
                      <a:gd name="T61" fmla="*/ 4 h 110"/>
                      <a:gd name="T62" fmla="*/ 86 w 110"/>
                      <a:gd name="T63" fmla="*/ 10 h 110"/>
                      <a:gd name="T64" fmla="*/ 94 w 110"/>
                      <a:gd name="T65" fmla="*/ 16 h 110"/>
                      <a:gd name="T66" fmla="*/ 100 w 110"/>
                      <a:gd name="T67" fmla="*/ 24 h 110"/>
                      <a:gd name="T68" fmla="*/ 106 w 110"/>
                      <a:gd name="T69" fmla="*/ 34 h 110"/>
                      <a:gd name="T70" fmla="*/ 108 w 110"/>
                      <a:gd name="T71" fmla="*/ 44 h 110"/>
                      <a:gd name="T72" fmla="*/ 110 w 110"/>
                      <a:gd name="T73" fmla="*/ 56 h 110"/>
                      <a:gd name="T74" fmla="*/ 110 w 110"/>
                      <a:gd name="T75" fmla="*/ 56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 h="110">
                        <a:moveTo>
                          <a:pt x="110" y="56"/>
                        </a:moveTo>
                        <a:lnTo>
                          <a:pt x="110" y="56"/>
                        </a:lnTo>
                        <a:lnTo>
                          <a:pt x="108" y="66"/>
                        </a:lnTo>
                        <a:lnTo>
                          <a:pt x="106" y="78"/>
                        </a:lnTo>
                        <a:lnTo>
                          <a:pt x="100" y="86"/>
                        </a:lnTo>
                        <a:lnTo>
                          <a:pt x="94" y="94"/>
                        </a:lnTo>
                        <a:lnTo>
                          <a:pt x="86" y="102"/>
                        </a:lnTo>
                        <a:lnTo>
                          <a:pt x="76" y="106"/>
                        </a:lnTo>
                        <a:lnTo>
                          <a:pt x="66" y="110"/>
                        </a:lnTo>
                        <a:lnTo>
                          <a:pt x="56" y="110"/>
                        </a:lnTo>
                        <a:lnTo>
                          <a:pt x="44" y="110"/>
                        </a:lnTo>
                        <a:lnTo>
                          <a:pt x="34" y="106"/>
                        </a:lnTo>
                        <a:lnTo>
                          <a:pt x="24" y="102"/>
                        </a:lnTo>
                        <a:lnTo>
                          <a:pt x="16" y="94"/>
                        </a:lnTo>
                        <a:lnTo>
                          <a:pt x="10" y="86"/>
                        </a:lnTo>
                        <a:lnTo>
                          <a:pt x="4" y="78"/>
                        </a:lnTo>
                        <a:lnTo>
                          <a:pt x="2" y="66"/>
                        </a:lnTo>
                        <a:lnTo>
                          <a:pt x="0" y="56"/>
                        </a:lnTo>
                        <a:lnTo>
                          <a:pt x="2" y="44"/>
                        </a:lnTo>
                        <a:lnTo>
                          <a:pt x="4" y="34"/>
                        </a:lnTo>
                        <a:lnTo>
                          <a:pt x="10" y="24"/>
                        </a:lnTo>
                        <a:lnTo>
                          <a:pt x="16" y="16"/>
                        </a:lnTo>
                        <a:lnTo>
                          <a:pt x="24" y="10"/>
                        </a:lnTo>
                        <a:lnTo>
                          <a:pt x="34" y="4"/>
                        </a:lnTo>
                        <a:lnTo>
                          <a:pt x="44" y="2"/>
                        </a:lnTo>
                        <a:lnTo>
                          <a:pt x="56" y="0"/>
                        </a:lnTo>
                        <a:lnTo>
                          <a:pt x="66" y="2"/>
                        </a:lnTo>
                        <a:lnTo>
                          <a:pt x="76" y="4"/>
                        </a:lnTo>
                        <a:lnTo>
                          <a:pt x="86" y="10"/>
                        </a:lnTo>
                        <a:lnTo>
                          <a:pt x="94" y="16"/>
                        </a:lnTo>
                        <a:lnTo>
                          <a:pt x="100" y="24"/>
                        </a:lnTo>
                        <a:lnTo>
                          <a:pt x="106" y="34"/>
                        </a:lnTo>
                        <a:lnTo>
                          <a:pt x="108" y="44"/>
                        </a:lnTo>
                        <a:lnTo>
                          <a:pt x="110" y="56"/>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2" name="Freeform 138"/>
                  <p:cNvSpPr>
                    <a:spLocks/>
                  </p:cNvSpPr>
                  <p:nvPr/>
                </p:nvSpPr>
                <p:spPr bwMode="auto">
                  <a:xfrm>
                    <a:off x="4270" y="616"/>
                    <a:ext cx="10" cy="84"/>
                  </a:xfrm>
                  <a:custGeom>
                    <a:avLst/>
                    <a:gdLst>
                      <a:gd name="T0" fmla="*/ 10 w 10"/>
                      <a:gd name="T1" fmla="*/ 80 h 84"/>
                      <a:gd name="T2" fmla="*/ 10 w 10"/>
                      <a:gd name="T3" fmla="*/ 80 h 84"/>
                      <a:gd name="T4" fmla="*/ 8 w 10"/>
                      <a:gd name="T5" fmla="*/ 82 h 84"/>
                      <a:gd name="T6" fmla="*/ 6 w 10"/>
                      <a:gd name="T7" fmla="*/ 84 h 84"/>
                      <a:gd name="T8" fmla="*/ 6 w 10"/>
                      <a:gd name="T9" fmla="*/ 84 h 84"/>
                      <a:gd name="T10" fmla="*/ 6 w 10"/>
                      <a:gd name="T11" fmla="*/ 84 h 84"/>
                      <a:gd name="T12" fmla="*/ 2 w 10"/>
                      <a:gd name="T13" fmla="*/ 82 h 84"/>
                      <a:gd name="T14" fmla="*/ 0 w 10"/>
                      <a:gd name="T15" fmla="*/ 80 h 84"/>
                      <a:gd name="T16" fmla="*/ 0 w 10"/>
                      <a:gd name="T17" fmla="*/ 6 h 84"/>
                      <a:gd name="T18" fmla="*/ 0 w 10"/>
                      <a:gd name="T19" fmla="*/ 6 h 84"/>
                      <a:gd name="T20" fmla="*/ 2 w 10"/>
                      <a:gd name="T21" fmla="*/ 2 h 84"/>
                      <a:gd name="T22" fmla="*/ 6 w 10"/>
                      <a:gd name="T23" fmla="*/ 0 h 84"/>
                      <a:gd name="T24" fmla="*/ 6 w 10"/>
                      <a:gd name="T25" fmla="*/ 0 h 84"/>
                      <a:gd name="T26" fmla="*/ 6 w 10"/>
                      <a:gd name="T27" fmla="*/ 0 h 84"/>
                      <a:gd name="T28" fmla="*/ 8 w 10"/>
                      <a:gd name="T29" fmla="*/ 2 h 84"/>
                      <a:gd name="T30" fmla="*/ 10 w 10"/>
                      <a:gd name="T31" fmla="*/ 6 h 84"/>
                      <a:gd name="T32" fmla="*/ 10 w 10"/>
                      <a:gd name="T33" fmla="*/ 8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4">
                        <a:moveTo>
                          <a:pt x="10" y="80"/>
                        </a:moveTo>
                        <a:lnTo>
                          <a:pt x="10" y="80"/>
                        </a:lnTo>
                        <a:lnTo>
                          <a:pt x="8" y="82"/>
                        </a:lnTo>
                        <a:lnTo>
                          <a:pt x="6" y="84"/>
                        </a:lnTo>
                        <a:lnTo>
                          <a:pt x="2" y="82"/>
                        </a:lnTo>
                        <a:lnTo>
                          <a:pt x="0" y="80"/>
                        </a:lnTo>
                        <a:lnTo>
                          <a:pt x="0" y="6"/>
                        </a:lnTo>
                        <a:lnTo>
                          <a:pt x="2" y="2"/>
                        </a:lnTo>
                        <a:lnTo>
                          <a:pt x="6" y="0"/>
                        </a:lnTo>
                        <a:lnTo>
                          <a:pt x="8" y="2"/>
                        </a:lnTo>
                        <a:lnTo>
                          <a:pt x="10" y="6"/>
                        </a:lnTo>
                        <a:lnTo>
                          <a:pt x="10" y="8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3" name="Line 139"/>
                  <p:cNvSpPr>
                    <a:spLocks noChangeShapeType="1"/>
                  </p:cNvSpPr>
                  <p:nvPr/>
                </p:nvSpPr>
                <p:spPr bwMode="auto">
                  <a:xfrm flipV="1">
                    <a:off x="4264" y="824"/>
                    <a:ext cx="1" cy="44"/>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4" name="Line 140"/>
                  <p:cNvSpPr>
                    <a:spLocks noChangeShapeType="1"/>
                  </p:cNvSpPr>
                  <p:nvPr/>
                </p:nvSpPr>
                <p:spPr bwMode="auto">
                  <a:xfrm flipV="1">
                    <a:off x="4380" y="818"/>
                    <a:ext cx="1" cy="48"/>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5" name="Freeform 141"/>
                  <p:cNvSpPr>
                    <a:spLocks/>
                  </p:cNvSpPr>
                  <p:nvPr/>
                </p:nvSpPr>
                <p:spPr bwMode="auto">
                  <a:xfrm>
                    <a:off x="3922" y="666"/>
                    <a:ext cx="550" cy="166"/>
                  </a:xfrm>
                  <a:custGeom>
                    <a:avLst/>
                    <a:gdLst>
                      <a:gd name="T0" fmla="*/ 362 w 550"/>
                      <a:gd name="T1" fmla="*/ 22 h 166"/>
                      <a:gd name="T2" fmla="*/ 362 w 550"/>
                      <a:gd name="T3" fmla="*/ 22 h 166"/>
                      <a:gd name="T4" fmla="*/ 316 w 550"/>
                      <a:gd name="T5" fmla="*/ 24 h 166"/>
                      <a:gd name="T6" fmla="*/ 268 w 550"/>
                      <a:gd name="T7" fmla="*/ 26 h 166"/>
                      <a:gd name="T8" fmla="*/ 34 w 550"/>
                      <a:gd name="T9" fmla="*/ 26 h 166"/>
                      <a:gd name="T10" fmla="*/ 28 w 550"/>
                      <a:gd name="T11" fmla="*/ 0 h 166"/>
                      <a:gd name="T12" fmla="*/ 0 w 550"/>
                      <a:gd name="T13" fmla="*/ 0 h 166"/>
                      <a:gd name="T14" fmla="*/ 0 w 550"/>
                      <a:gd name="T15" fmla="*/ 92 h 166"/>
                      <a:gd name="T16" fmla="*/ 46 w 550"/>
                      <a:gd name="T17" fmla="*/ 110 h 166"/>
                      <a:gd name="T18" fmla="*/ 40 w 550"/>
                      <a:gd name="T19" fmla="*/ 68 h 166"/>
                      <a:gd name="T20" fmla="*/ 152 w 550"/>
                      <a:gd name="T21" fmla="*/ 68 h 166"/>
                      <a:gd name="T22" fmla="*/ 256 w 550"/>
                      <a:gd name="T23" fmla="*/ 120 h 166"/>
                      <a:gd name="T24" fmla="*/ 256 w 550"/>
                      <a:gd name="T25" fmla="*/ 120 h 166"/>
                      <a:gd name="T26" fmla="*/ 276 w 550"/>
                      <a:gd name="T27" fmla="*/ 138 h 166"/>
                      <a:gd name="T28" fmla="*/ 284 w 550"/>
                      <a:gd name="T29" fmla="*/ 146 h 166"/>
                      <a:gd name="T30" fmla="*/ 294 w 550"/>
                      <a:gd name="T31" fmla="*/ 154 h 166"/>
                      <a:gd name="T32" fmla="*/ 306 w 550"/>
                      <a:gd name="T33" fmla="*/ 158 h 166"/>
                      <a:gd name="T34" fmla="*/ 320 w 550"/>
                      <a:gd name="T35" fmla="*/ 162 h 166"/>
                      <a:gd name="T36" fmla="*/ 340 w 550"/>
                      <a:gd name="T37" fmla="*/ 166 h 166"/>
                      <a:gd name="T38" fmla="*/ 362 w 550"/>
                      <a:gd name="T39" fmla="*/ 166 h 166"/>
                      <a:gd name="T40" fmla="*/ 362 w 550"/>
                      <a:gd name="T41" fmla="*/ 166 h 166"/>
                      <a:gd name="T42" fmla="*/ 428 w 550"/>
                      <a:gd name="T43" fmla="*/ 166 h 166"/>
                      <a:gd name="T44" fmla="*/ 460 w 550"/>
                      <a:gd name="T45" fmla="*/ 166 h 166"/>
                      <a:gd name="T46" fmla="*/ 488 w 550"/>
                      <a:gd name="T47" fmla="*/ 164 h 166"/>
                      <a:gd name="T48" fmla="*/ 514 w 550"/>
                      <a:gd name="T49" fmla="*/ 160 h 166"/>
                      <a:gd name="T50" fmla="*/ 532 w 550"/>
                      <a:gd name="T51" fmla="*/ 154 h 166"/>
                      <a:gd name="T52" fmla="*/ 540 w 550"/>
                      <a:gd name="T53" fmla="*/ 152 h 166"/>
                      <a:gd name="T54" fmla="*/ 546 w 550"/>
                      <a:gd name="T55" fmla="*/ 148 h 166"/>
                      <a:gd name="T56" fmla="*/ 550 w 550"/>
                      <a:gd name="T57" fmla="*/ 142 h 166"/>
                      <a:gd name="T58" fmla="*/ 550 w 550"/>
                      <a:gd name="T59" fmla="*/ 136 h 166"/>
                      <a:gd name="T60" fmla="*/ 550 w 550"/>
                      <a:gd name="T61" fmla="*/ 136 h 166"/>
                      <a:gd name="T62" fmla="*/ 550 w 550"/>
                      <a:gd name="T63" fmla="*/ 126 h 166"/>
                      <a:gd name="T64" fmla="*/ 546 w 550"/>
                      <a:gd name="T65" fmla="*/ 116 h 166"/>
                      <a:gd name="T66" fmla="*/ 540 w 550"/>
                      <a:gd name="T67" fmla="*/ 106 h 166"/>
                      <a:gd name="T68" fmla="*/ 532 w 550"/>
                      <a:gd name="T69" fmla="*/ 96 h 166"/>
                      <a:gd name="T70" fmla="*/ 524 w 550"/>
                      <a:gd name="T71" fmla="*/ 86 h 166"/>
                      <a:gd name="T72" fmla="*/ 514 w 550"/>
                      <a:gd name="T73" fmla="*/ 76 h 166"/>
                      <a:gd name="T74" fmla="*/ 488 w 550"/>
                      <a:gd name="T75" fmla="*/ 60 h 166"/>
                      <a:gd name="T76" fmla="*/ 460 w 550"/>
                      <a:gd name="T77" fmla="*/ 44 h 166"/>
                      <a:gd name="T78" fmla="*/ 428 w 550"/>
                      <a:gd name="T79" fmla="*/ 32 h 166"/>
                      <a:gd name="T80" fmla="*/ 396 w 550"/>
                      <a:gd name="T81" fmla="*/ 26 h 166"/>
                      <a:gd name="T82" fmla="*/ 378 w 550"/>
                      <a:gd name="T83" fmla="*/ 24 h 166"/>
                      <a:gd name="T84" fmla="*/ 362 w 550"/>
                      <a:gd name="T85" fmla="*/ 22 h 166"/>
                      <a:gd name="T86" fmla="*/ 362 w 550"/>
                      <a:gd name="T87" fmla="*/ 22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0" h="166">
                        <a:moveTo>
                          <a:pt x="362" y="22"/>
                        </a:moveTo>
                        <a:lnTo>
                          <a:pt x="362" y="22"/>
                        </a:lnTo>
                        <a:lnTo>
                          <a:pt x="316" y="24"/>
                        </a:lnTo>
                        <a:lnTo>
                          <a:pt x="268" y="26"/>
                        </a:lnTo>
                        <a:lnTo>
                          <a:pt x="34" y="26"/>
                        </a:lnTo>
                        <a:lnTo>
                          <a:pt x="28" y="0"/>
                        </a:lnTo>
                        <a:lnTo>
                          <a:pt x="0" y="0"/>
                        </a:lnTo>
                        <a:lnTo>
                          <a:pt x="0" y="92"/>
                        </a:lnTo>
                        <a:lnTo>
                          <a:pt x="46" y="110"/>
                        </a:lnTo>
                        <a:lnTo>
                          <a:pt x="40" y="68"/>
                        </a:lnTo>
                        <a:lnTo>
                          <a:pt x="152" y="68"/>
                        </a:lnTo>
                        <a:lnTo>
                          <a:pt x="256" y="120"/>
                        </a:lnTo>
                        <a:lnTo>
                          <a:pt x="276" y="138"/>
                        </a:lnTo>
                        <a:lnTo>
                          <a:pt x="284" y="146"/>
                        </a:lnTo>
                        <a:lnTo>
                          <a:pt x="294" y="154"/>
                        </a:lnTo>
                        <a:lnTo>
                          <a:pt x="306" y="158"/>
                        </a:lnTo>
                        <a:lnTo>
                          <a:pt x="320" y="162"/>
                        </a:lnTo>
                        <a:lnTo>
                          <a:pt x="340" y="166"/>
                        </a:lnTo>
                        <a:lnTo>
                          <a:pt x="362" y="166"/>
                        </a:lnTo>
                        <a:lnTo>
                          <a:pt x="428" y="166"/>
                        </a:lnTo>
                        <a:lnTo>
                          <a:pt x="460" y="166"/>
                        </a:lnTo>
                        <a:lnTo>
                          <a:pt x="488" y="164"/>
                        </a:lnTo>
                        <a:lnTo>
                          <a:pt x="514" y="160"/>
                        </a:lnTo>
                        <a:lnTo>
                          <a:pt x="532" y="154"/>
                        </a:lnTo>
                        <a:lnTo>
                          <a:pt x="540" y="152"/>
                        </a:lnTo>
                        <a:lnTo>
                          <a:pt x="546" y="148"/>
                        </a:lnTo>
                        <a:lnTo>
                          <a:pt x="550" y="142"/>
                        </a:lnTo>
                        <a:lnTo>
                          <a:pt x="550" y="136"/>
                        </a:lnTo>
                        <a:lnTo>
                          <a:pt x="550" y="126"/>
                        </a:lnTo>
                        <a:lnTo>
                          <a:pt x="546" y="116"/>
                        </a:lnTo>
                        <a:lnTo>
                          <a:pt x="540" y="106"/>
                        </a:lnTo>
                        <a:lnTo>
                          <a:pt x="532" y="96"/>
                        </a:lnTo>
                        <a:lnTo>
                          <a:pt x="524" y="86"/>
                        </a:lnTo>
                        <a:lnTo>
                          <a:pt x="514" y="76"/>
                        </a:lnTo>
                        <a:lnTo>
                          <a:pt x="488" y="60"/>
                        </a:lnTo>
                        <a:lnTo>
                          <a:pt x="460" y="44"/>
                        </a:lnTo>
                        <a:lnTo>
                          <a:pt x="428" y="32"/>
                        </a:lnTo>
                        <a:lnTo>
                          <a:pt x="396" y="26"/>
                        </a:lnTo>
                        <a:lnTo>
                          <a:pt x="378" y="24"/>
                        </a:lnTo>
                        <a:lnTo>
                          <a:pt x="362" y="22"/>
                        </a:lnTo>
                        <a:close/>
                      </a:path>
                    </a:pathLst>
                  </a:custGeom>
                  <a:solidFill>
                    <a:srgbClr val="C632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6" name="Freeform 142"/>
                  <p:cNvSpPr>
                    <a:spLocks/>
                  </p:cNvSpPr>
                  <p:nvPr/>
                </p:nvSpPr>
                <p:spPr bwMode="auto">
                  <a:xfrm>
                    <a:off x="4326" y="704"/>
                    <a:ext cx="114" cy="48"/>
                  </a:xfrm>
                  <a:custGeom>
                    <a:avLst/>
                    <a:gdLst>
                      <a:gd name="T0" fmla="*/ 28 w 114"/>
                      <a:gd name="T1" fmla="*/ 0 h 48"/>
                      <a:gd name="T2" fmla="*/ 0 w 114"/>
                      <a:gd name="T3" fmla="*/ 0 h 48"/>
                      <a:gd name="T4" fmla="*/ 2 w 114"/>
                      <a:gd name="T5" fmla="*/ 48 h 48"/>
                      <a:gd name="T6" fmla="*/ 114 w 114"/>
                      <a:gd name="T7" fmla="*/ 48 h 48"/>
                      <a:gd name="T8" fmla="*/ 114 w 114"/>
                      <a:gd name="T9" fmla="*/ 48 h 48"/>
                      <a:gd name="T10" fmla="*/ 110 w 114"/>
                      <a:gd name="T11" fmla="*/ 46 h 48"/>
                      <a:gd name="T12" fmla="*/ 98 w 114"/>
                      <a:gd name="T13" fmla="*/ 36 h 48"/>
                      <a:gd name="T14" fmla="*/ 72 w 114"/>
                      <a:gd name="T15" fmla="*/ 20 h 48"/>
                      <a:gd name="T16" fmla="*/ 52 w 114"/>
                      <a:gd name="T17" fmla="*/ 10 h 48"/>
                      <a:gd name="T18" fmla="*/ 28 w 114"/>
                      <a:gd name="T19" fmla="*/ 0 h 48"/>
                      <a:gd name="T20" fmla="*/ 28 w 11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48">
                        <a:moveTo>
                          <a:pt x="28" y="0"/>
                        </a:moveTo>
                        <a:lnTo>
                          <a:pt x="0" y="0"/>
                        </a:lnTo>
                        <a:lnTo>
                          <a:pt x="2" y="48"/>
                        </a:lnTo>
                        <a:lnTo>
                          <a:pt x="114" y="48"/>
                        </a:lnTo>
                        <a:lnTo>
                          <a:pt x="110" y="46"/>
                        </a:lnTo>
                        <a:lnTo>
                          <a:pt x="98" y="36"/>
                        </a:lnTo>
                        <a:lnTo>
                          <a:pt x="72" y="20"/>
                        </a:lnTo>
                        <a:lnTo>
                          <a:pt x="52" y="10"/>
                        </a:lnTo>
                        <a:lnTo>
                          <a:pt x="28" y="0"/>
                        </a:lnTo>
                        <a:close/>
                      </a:path>
                    </a:pathLst>
                  </a:custGeom>
                  <a:solidFill>
                    <a:srgbClr val="80CFE2"/>
                  </a:solidFill>
                  <a:ln w="12700">
                    <a:solidFill>
                      <a:srgbClr val="667679"/>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7" name="Rectangle 143"/>
                  <p:cNvSpPr>
                    <a:spLocks noChangeArrowheads="1"/>
                  </p:cNvSpPr>
                  <p:nvPr/>
                </p:nvSpPr>
                <p:spPr bwMode="auto">
                  <a:xfrm>
                    <a:off x="4266" y="704"/>
                    <a:ext cx="42" cy="46"/>
                  </a:xfrm>
                  <a:prstGeom prst="rect">
                    <a:avLst/>
                  </a:prstGeom>
                  <a:solidFill>
                    <a:srgbClr val="80CFE2"/>
                  </a:solidFill>
                  <a:ln w="12700">
                    <a:solidFill>
                      <a:srgbClr val="667679"/>
                    </a:solidFill>
                    <a:miter lim="800000"/>
                    <a:headEnd/>
                    <a:tailEnd/>
                  </a:ln>
                </p:spPr>
                <p:txBody>
                  <a:bodyPr/>
                  <a:lstStyle>
                    <a:lvl1pPr eaLnBrk="0" hangingPunct="0">
                      <a:defRPr kumimoji="1" sz="1200">
                        <a:solidFill>
                          <a:srgbClr val="003399"/>
                        </a:solidFill>
                        <a:latin typeface="HGP創英角ｺﾞｼｯｸUB" pitchFamily="50" charset="-128"/>
                        <a:ea typeface="HGP創英角ｺﾞｼｯｸUB" pitchFamily="50" charset="-128"/>
                      </a:defRPr>
                    </a:lvl1pPr>
                    <a:lvl2pPr marL="742950" indent="-285750" eaLnBrk="0" hangingPunct="0">
                      <a:defRPr kumimoji="1" sz="1200">
                        <a:solidFill>
                          <a:srgbClr val="003399"/>
                        </a:solidFill>
                        <a:latin typeface="HGP創英角ｺﾞｼｯｸUB" pitchFamily="50" charset="-128"/>
                        <a:ea typeface="HGP創英角ｺﾞｼｯｸUB" pitchFamily="50" charset="-128"/>
                      </a:defRPr>
                    </a:lvl2pPr>
                    <a:lvl3pPr marL="1143000" indent="-228600" eaLnBrk="0" hangingPunct="0">
                      <a:defRPr kumimoji="1" sz="1200">
                        <a:solidFill>
                          <a:srgbClr val="003399"/>
                        </a:solidFill>
                        <a:latin typeface="HGP創英角ｺﾞｼｯｸUB" pitchFamily="50" charset="-128"/>
                        <a:ea typeface="HGP創英角ｺﾞｼｯｸUB" pitchFamily="50" charset="-128"/>
                      </a:defRPr>
                    </a:lvl3pPr>
                    <a:lvl4pPr marL="1600200" indent="-228600" eaLnBrk="0" hangingPunct="0">
                      <a:defRPr kumimoji="1" sz="1200">
                        <a:solidFill>
                          <a:srgbClr val="003399"/>
                        </a:solidFill>
                        <a:latin typeface="HGP創英角ｺﾞｼｯｸUB" pitchFamily="50" charset="-128"/>
                        <a:ea typeface="HGP創英角ｺﾞｼｯｸUB" pitchFamily="50" charset="-128"/>
                      </a:defRPr>
                    </a:lvl4pPr>
                    <a:lvl5pPr marL="2057400" indent="-228600" eaLnBrk="0" hangingPunct="0">
                      <a:defRPr kumimoji="1" sz="1200">
                        <a:solidFill>
                          <a:srgbClr val="0033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8" name="Freeform 144"/>
                  <p:cNvSpPr>
                    <a:spLocks/>
                  </p:cNvSpPr>
                  <p:nvPr/>
                </p:nvSpPr>
                <p:spPr bwMode="auto">
                  <a:xfrm>
                    <a:off x="4232" y="838"/>
                    <a:ext cx="204" cy="30"/>
                  </a:xfrm>
                  <a:custGeom>
                    <a:avLst/>
                    <a:gdLst>
                      <a:gd name="T0" fmla="*/ 0 w 204"/>
                      <a:gd name="T1" fmla="*/ 30 h 30"/>
                      <a:gd name="T2" fmla="*/ 176 w 204"/>
                      <a:gd name="T3" fmla="*/ 30 h 30"/>
                      <a:gd name="T4" fmla="*/ 204 w 204"/>
                      <a:gd name="T5" fmla="*/ 0 h 30"/>
                      <a:gd name="T6" fmla="*/ 0 60000 65536"/>
                      <a:gd name="T7" fmla="*/ 0 60000 65536"/>
                      <a:gd name="T8" fmla="*/ 0 60000 65536"/>
                    </a:gdLst>
                    <a:ahLst/>
                    <a:cxnLst>
                      <a:cxn ang="T6">
                        <a:pos x="T0" y="T1"/>
                      </a:cxn>
                      <a:cxn ang="T7">
                        <a:pos x="T2" y="T3"/>
                      </a:cxn>
                      <a:cxn ang="T8">
                        <a:pos x="T4" y="T5"/>
                      </a:cxn>
                    </a:cxnLst>
                    <a:rect l="0" t="0" r="r" b="b"/>
                    <a:pathLst>
                      <a:path w="204" h="30">
                        <a:moveTo>
                          <a:pt x="0" y="30"/>
                        </a:moveTo>
                        <a:lnTo>
                          <a:pt x="176" y="30"/>
                        </a:lnTo>
                        <a:lnTo>
                          <a:pt x="204" y="0"/>
                        </a:lnTo>
                      </a:path>
                    </a:pathLst>
                  </a:custGeom>
                  <a:noFill/>
                  <a:ln w="28575">
                    <a:solidFill>
                      <a:srgbClr val="4D4D4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89" name="Freeform 145"/>
                  <p:cNvSpPr>
                    <a:spLocks/>
                  </p:cNvSpPr>
                  <p:nvPr/>
                </p:nvSpPr>
                <p:spPr bwMode="auto">
                  <a:xfrm>
                    <a:off x="3942" y="712"/>
                    <a:ext cx="308" cy="22"/>
                  </a:xfrm>
                  <a:custGeom>
                    <a:avLst/>
                    <a:gdLst>
                      <a:gd name="T0" fmla="*/ 0 w 308"/>
                      <a:gd name="T1" fmla="*/ 8 h 22"/>
                      <a:gd name="T2" fmla="*/ 308 w 308"/>
                      <a:gd name="T3" fmla="*/ 22 h 22"/>
                      <a:gd name="T4" fmla="*/ 302 w 308"/>
                      <a:gd name="T5" fmla="*/ 0 h 22"/>
                      <a:gd name="T6" fmla="*/ 0 w 308"/>
                      <a:gd name="T7" fmla="*/ 0 h 22"/>
                      <a:gd name="T8" fmla="*/ 0 w 308"/>
                      <a:gd name="T9" fmla="*/ 8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22">
                        <a:moveTo>
                          <a:pt x="0" y="8"/>
                        </a:moveTo>
                        <a:lnTo>
                          <a:pt x="308" y="22"/>
                        </a:lnTo>
                        <a:lnTo>
                          <a:pt x="302" y="0"/>
                        </a:lnTo>
                        <a:lnTo>
                          <a:pt x="0" y="0"/>
                        </a:lnTo>
                        <a:lnTo>
                          <a:pt x="0" y="8"/>
                        </a:lnTo>
                        <a:close/>
                      </a:path>
                    </a:pathLst>
                  </a:custGeom>
                  <a:solidFill>
                    <a:srgbClr val="D6AA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90" name="Freeform 146"/>
                  <p:cNvSpPr>
                    <a:spLocks/>
                  </p:cNvSpPr>
                  <p:nvPr/>
                </p:nvSpPr>
                <p:spPr bwMode="auto">
                  <a:xfrm>
                    <a:off x="4188" y="766"/>
                    <a:ext cx="244" cy="22"/>
                  </a:xfrm>
                  <a:custGeom>
                    <a:avLst/>
                    <a:gdLst>
                      <a:gd name="T0" fmla="*/ 0 w 244"/>
                      <a:gd name="T1" fmla="*/ 0 h 22"/>
                      <a:gd name="T2" fmla="*/ 234 w 244"/>
                      <a:gd name="T3" fmla="*/ 0 h 22"/>
                      <a:gd name="T4" fmla="*/ 234 w 244"/>
                      <a:gd name="T5" fmla="*/ 0 h 22"/>
                      <a:gd name="T6" fmla="*/ 238 w 244"/>
                      <a:gd name="T7" fmla="*/ 2 h 22"/>
                      <a:gd name="T8" fmla="*/ 240 w 244"/>
                      <a:gd name="T9" fmla="*/ 4 h 22"/>
                      <a:gd name="T10" fmla="*/ 242 w 244"/>
                      <a:gd name="T11" fmla="*/ 8 h 22"/>
                      <a:gd name="T12" fmla="*/ 244 w 244"/>
                      <a:gd name="T13" fmla="*/ 12 h 22"/>
                      <a:gd name="T14" fmla="*/ 244 w 244"/>
                      <a:gd name="T15" fmla="*/ 12 h 22"/>
                      <a:gd name="T16" fmla="*/ 244 w 244"/>
                      <a:gd name="T17" fmla="*/ 12 h 22"/>
                      <a:gd name="T18" fmla="*/ 242 w 244"/>
                      <a:gd name="T19" fmla="*/ 16 h 22"/>
                      <a:gd name="T20" fmla="*/ 240 w 244"/>
                      <a:gd name="T21" fmla="*/ 18 h 22"/>
                      <a:gd name="T22" fmla="*/ 238 w 244"/>
                      <a:gd name="T23" fmla="*/ 22 h 22"/>
                      <a:gd name="T24" fmla="*/ 234 w 244"/>
                      <a:gd name="T25" fmla="*/ 22 h 22"/>
                      <a:gd name="T26" fmla="*/ 26 w 244"/>
                      <a:gd name="T27" fmla="*/ 22 h 22"/>
                      <a:gd name="T28" fmla="*/ 0 w 244"/>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4" h="22">
                        <a:moveTo>
                          <a:pt x="0" y="0"/>
                        </a:moveTo>
                        <a:lnTo>
                          <a:pt x="234" y="0"/>
                        </a:lnTo>
                        <a:lnTo>
                          <a:pt x="238" y="2"/>
                        </a:lnTo>
                        <a:lnTo>
                          <a:pt x="240" y="4"/>
                        </a:lnTo>
                        <a:lnTo>
                          <a:pt x="242" y="8"/>
                        </a:lnTo>
                        <a:lnTo>
                          <a:pt x="244" y="12"/>
                        </a:lnTo>
                        <a:lnTo>
                          <a:pt x="242" y="16"/>
                        </a:lnTo>
                        <a:lnTo>
                          <a:pt x="240" y="18"/>
                        </a:lnTo>
                        <a:lnTo>
                          <a:pt x="238" y="22"/>
                        </a:lnTo>
                        <a:lnTo>
                          <a:pt x="234" y="22"/>
                        </a:lnTo>
                        <a:lnTo>
                          <a:pt x="26" y="22"/>
                        </a:lnTo>
                        <a:lnTo>
                          <a:pt x="0" y="0"/>
                        </a:lnTo>
                        <a:close/>
                      </a:path>
                    </a:pathLst>
                  </a:custGeom>
                  <a:solidFill>
                    <a:srgbClr val="D6AA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703" name="Group 488"/>
                <p:cNvGrpSpPr>
                  <a:grpSpLocks/>
                </p:cNvGrpSpPr>
                <p:nvPr/>
              </p:nvGrpSpPr>
              <p:grpSpPr bwMode="auto">
                <a:xfrm>
                  <a:off x="3457456" y="4830091"/>
                  <a:ext cx="466011" cy="673110"/>
                  <a:chOff x="4687" y="3518"/>
                  <a:chExt cx="266" cy="544"/>
                </a:xfrm>
              </p:grpSpPr>
              <p:sp>
                <p:nvSpPr>
                  <p:cNvPr id="704" name="Freeform 489"/>
                  <p:cNvSpPr>
                    <a:spLocks/>
                  </p:cNvSpPr>
                  <p:nvPr/>
                </p:nvSpPr>
                <p:spPr bwMode="auto">
                  <a:xfrm>
                    <a:off x="4789" y="3565"/>
                    <a:ext cx="91" cy="111"/>
                  </a:xfrm>
                  <a:custGeom>
                    <a:avLst/>
                    <a:gdLst>
                      <a:gd name="T0" fmla="*/ 0 w 204"/>
                      <a:gd name="T1" fmla="*/ 0 h 250"/>
                      <a:gd name="T2" fmla="*/ 0 w 204"/>
                      <a:gd name="T3" fmla="*/ 0 h 250"/>
                      <a:gd name="T4" fmla="*/ 0 w 204"/>
                      <a:gd name="T5" fmla="*/ 0 h 250"/>
                      <a:gd name="T6" fmla="*/ 0 w 204"/>
                      <a:gd name="T7" fmla="*/ 0 h 250"/>
                      <a:gd name="T8" fmla="*/ 0 w 204"/>
                      <a:gd name="T9" fmla="*/ 0 h 250"/>
                      <a:gd name="T10" fmla="*/ 0 w 204"/>
                      <a:gd name="T11" fmla="*/ 0 h 250"/>
                      <a:gd name="T12" fmla="*/ 0 w 204"/>
                      <a:gd name="T13" fmla="*/ 0 h 250"/>
                      <a:gd name="T14" fmla="*/ 0 w 204"/>
                      <a:gd name="T15" fmla="*/ 0 h 250"/>
                      <a:gd name="T16" fmla="*/ 0 w 204"/>
                      <a:gd name="T17" fmla="*/ 0 h 250"/>
                      <a:gd name="T18" fmla="*/ 0 w 204"/>
                      <a:gd name="T19" fmla="*/ 0 h 250"/>
                      <a:gd name="T20" fmla="*/ 0 w 204"/>
                      <a:gd name="T21" fmla="*/ 0 h 250"/>
                      <a:gd name="T22" fmla="*/ 0 w 204"/>
                      <a:gd name="T23" fmla="*/ 0 h 250"/>
                      <a:gd name="T24" fmla="*/ 0 w 204"/>
                      <a:gd name="T25" fmla="*/ 0 h 250"/>
                      <a:gd name="T26" fmla="*/ 0 w 204"/>
                      <a:gd name="T27" fmla="*/ 0 h 250"/>
                      <a:gd name="T28" fmla="*/ 0 w 204"/>
                      <a:gd name="T29" fmla="*/ 0 h 250"/>
                      <a:gd name="T30" fmla="*/ 0 w 204"/>
                      <a:gd name="T31" fmla="*/ 0 h 250"/>
                      <a:gd name="T32" fmla="*/ 0 w 204"/>
                      <a:gd name="T33" fmla="*/ 0 h 250"/>
                      <a:gd name="T34" fmla="*/ 0 w 204"/>
                      <a:gd name="T35" fmla="*/ 0 h 250"/>
                      <a:gd name="T36" fmla="*/ 0 w 204"/>
                      <a:gd name="T37" fmla="*/ 0 h 250"/>
                      <a:gd name="T38" fmla="*/ 0 w 204"/>
                      <a:gd name="T39" fmla="*/ 0 h 250"/>
                      <a:gd name="T40" fmla="*/ 0 w 204"/>
                      <a:gd name="T41" fmla="*/ 0 h 250"/>
                      <a:gd name="T42" fmla="*/ 0 w 204"/>
                      <a:gd name="T43" fmla="*/ 0 h 250"/>
                      <a:gd name="T44" fmla="*/ 0 w 204"/>
                      <a:gd name="T45" fmla="*/ 0 h 250"/>
                      <a:gd name="T46" fmla="*/ 0 w 204"/>
                      <a:gd name="T47" fmla="*/ 0 h 250"/>
                      <a:gd name="T48" fmla="*/ 0 w 204"/>
                      <a:gd name="T49" fmla="*/ 0 h 250"/>
                      <a:gd name="T50" fmla="*/ 0 w 204"/>
                      <a:gd name="T51" fmla="*/ 0 h 250"/>
                      <a:gd name="T52" fmla="*/ 0 w 204"/>
                      <a:gd name="T53" fmla="*/ 0 h 250"/>
                      <a:gd name="T54" fmla="*/ 0 w 204"/>
                      <a:gd name="T55" fmla="*/ 0 h 250"/>
                      <a:gd name="T56" fmla="*/ 0 w 204"/>
                      <a:gd name="T57" fmla="*/ 0 h 250"/>
                      <a:gd name="T58" fmla="*/ 0 w 204"/>
                      <a:gd name="T59" fmla="*/ 0 h 250"/>
                      <a:gd name="T60" fmla="*/ 0 w 204"/>
                      <a:gd name="T61" fmla="*/ 0 h 250"/>
                      <a:gd name="T62" fmla="*/ 0 w 204"/>
                      <a:gd name="T63" fmla="*/ 0 h 250"/>
                      <a:gd name="T64" fmla="*/ 0 w 204"/>
                      <a:gd name="T65" fmla="*/ 0 h 250"/>
                      <a:gd name="T66" fmla="*/ 0 w 204"/>
                      <a:gd name="T67" fmla="*/ 0 h 250"/>
                      <a:gd name="T68" fmla="*/ 0 w 204"/>
                      <a:gd name="T69" fmla="*/ 0 h 250"/>
                      <a:gd name="T70" fmla="*/ 0 w 204"/>
                      <a:gd name="T71" fmla="*/ 0 h 250"/>
                      <a:gd name="T72" fmla="*/ 0 w 204"/>
                      <a:gd name="T73" fmla="*/ 0 h 250"/>
                      <a:gd name="T74" fmla="*/ 0 w 204"/>
                      <a:gd name="T75" fmla="*/ 0 h 250"/>
                      <a:gd name="T76" fmla="*/ 0 w 204"/>
                      <a:gd name="T77" fmla="*/ 0 h 250"/>
                      <a:gd name="T78" fmla="*/ 0 w 204"/>
                      <a:gd name="T79" fmla="*/ 0 h 250"/>
                      <a:gd name="T80" fmla="*/ 0 w 204"/>
                      <a:gd name="T81" fmla="*/ 0 h 250"/>
                      <a:gd name="T82" fmla="*/ 0 w 204"/>
                      <a:gd name="T83" fmla="*/ 0 h 250"/>
                      <a:gd name="T84" fmla="*/ 0 w 204"/>
                      <a:gd name="T85" fmla="*/ 0 h 250"/>
                      <a:gd name="T86" fmla="*/ 0 w 204"/>
                      <a:gd name="T87" fmla="*/ 0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4" h="250">
                        <a:moveTo>
                          <a:pt x="182" y="76"/>
                        </a:moveTo>
                        <a:lnTo>
                          <a:pt x="182" y="76"/>
                        </a:lnTo>
                        <a:lnTo>
                          <a:pt x="180" y="58"/>
                        </a:lnTo>
                        <a:lnTo>
                          <a:pt x="178" y="38"/>
                        </a:lnTo>
                        <a:lnTo>
                          <a:pt x="176" y="18"/>
                        </a:lnTo>
                        <a:lnTo>
                          <a:pt x="172" y="0"/>
                        </a:lnTo>
                        <a:lnTo>
                          <a:pt x="164" y="2"/>
                        </a:lnTo>
                        <a:lnTo>
                          <a:pt x="158" y="8"/>
                        </a:lnTo>
                        <a:lnTo>
                          <a:pt x="150" y="10"/>
                        </a:lnTo>
                        <a:lnTo>
                          <a:pt x="148" y="10"/>
                        </a:lnTo>
                        <a:lnTo>
                          <a:pt x="146" y="8"/>
                        </a:lnTo>
                        <a:lnTo>
                          <a:pt x="142" y="4"/>
                        </a:lnTo>
                        <a:lnTo>
                          <a:pt x="136" y="6"/>
                        </a:lnTo>
                        <a:lnTo>
                          <a:pt x="130" y="8"/>
                        </a:lnTo>
                        <a:lnTo>
                          <a:pt x="124" y="14"/>
                        </a:lnTo>
                        <a:lnTo>
                          <a:pt x="96" y="34"/>
                        </a:lnTo>
                        <a:lnTo>
                          <a:pt x="92" y="40"/>
                        </a:lnTo>
                        <a:lnTo>
                          <a:pt x="90" y="46"/>
                        </a:lnTo>
                        <a:lnTo>
                          <a:pt x="86" y="60"/>
                        </a:lnTo>
                        <a:lnTo>
                          <a:pt x="84" y="76"/>
                        </a:lnTo>
                        <a:lnTo>
                          <a:pt x="82" y="84"/>
                        </a:lnTo>
                        <a:lnTo>
                          <a:pt x="80" y="90"/>
                        </a:lnTo>
                        <a:lnTo>
                          <a:pt x="74" y="96"/>
                        </a:lnTo>
                        <a:lnTo>
                          <a:pt x="70" y="98"/>
                        </a:lnTo>
                        <a:lnTo>
                          <a:pt x="66" y="94"/>
                        </a:lnTo>
                        <a:lnTo>
                          <a:pt x="60" y="88"/>
                        </a:lnTo>
                        <a:lnTo>
                          <a:pt x="50" y="74"/>
                        </a:lnTo>
                        <a:lnTo>
                          <a:pt x="42" y="68"/>
                        </a:lnTo>
                        <a:lnTo>
                          <a:pt x="34" y="64"/>
                        </a:lnTo>
                        <a:lnTo>
                          <a:pt x="30" y="62"/>
                        </a:lnTo>
                        <a:lnTo>
                          <a:pt x="24" y="64"/>
                        </a:lnTo>
                        <a:lnTo>
                          <a:pt x="14" y="68"/>
                        </a:lnTo>
                        <a:lnTo>
                          <a:pt x="8" y="76"/>
                        </a:lnTo>
                        <a:lnTo>
                          <a:pt x="2" y="88"/>
                        </a:lnTo>
                        <a:lnTo>
                          <a:pt x="0" y="94"/>
                        </a:lnTo>
                        <a:lnTo>
                          <a:pt x="0" y="100"/>
                        </a:lnTo>
                        <a:lnTo>
                          <a:pt x="4" y="110"/>
                        </a:lnTo>
                        <a:lnTo>
                          <a:pt x="10" y="122"/>
                        </a:lnTo>
                        <a:lnTo>
                          <a:pt x="18" y="130"/>
                        </a:lnTo>
                        <a:lnTo>
                          <a:pt x="24" y="140"/>
                        </a:lnTo>
                        <a:lnTo>
                          <a:pt x="30" y="154"/>
                        </a:lnTo>
                        <a:lnTo>
                          <a:pt x="32" y="162"/>
                        </a:lnTo>
                        <a:lnTo>
                          <a:pt x="34" y="170"/>
                        </a:lnTo>
                        <a:lnTo>
                          <a:pt x="32" y="178"/>
                        </a:lnTo>
                        <a:lnTo>
                          <a:pt x="28" y="184"/>
                        </a:lnTo>
                        <a:lnTo>
                          <a:pt x="30" y="186"/>
                        </a:lnTo>
                        <a:lnTo>
                          <a:pt x="34" y="194"/>
                        </a:lnTo>
                        <a:lnTo>
                          <a:pt x="40" y="204"/>
                        </a:lnTo>
                        <a:lnTo>
                          <a:pt x="48" y="212"/>
                        </a:lnTo>
                        <a:lnTo>
                          <a:pt x="56" y="220"/>
                        </a:lnTo>
                        <a:lnTo>
                          <a:pt x="66" y="226"/>
                        </a:lnTo>
                        <a:lnTo>
                          <a:pt x="76" y="232"/>
                        </a:lnTo>
                        <a:lnTo>
                          <a:pt x="98" y="242"/>
                        </a:lnTo>
                        <a:lnTo>
                          <a:pt x="122" y="248"/>
                        </a:lnTo>
                        <a:lnTo>
                          <a:pt x="140" y="250"/>
                        </a:lnTo>
                        <a:lnTo>
                          <a:pt x="154" y="250"/>
                        </a:lnTo>
                        <a:lnTo>
                          <a:pt x="160" y="248"/>
                        </a:lnTo>
                        <a:lnTo>
                          <a:pt x="164" y="244"/>
                        </a:lnTo>
                        <a:lnTo>
                          <a:pt x="168" y="240"/>
                        </a:lnTo>
                        <a:lnTo>
                          <a:pt x="172" y="234"/>
                        </a:lnTo>
                        <a:lnTo>
                          <a:pt x="176" y="220"/>
                        </a:lnTo>
                        <a:lnTo>
                          <a:pt x="180" y="198"/>
                        </a:lnTo>
                        <a:lnTo>
                          <a:pt x="184" y="172"/>
                        </a:lnTo>
                        <a:lnTo>
                          <a:pt x="184" y="164"/>
                        </a:lnTo>
                        <a:lnTo>
                          <a:pt x="188" y="162"/>
                        </a:lnTo>
                        <a:lnTo>
                          <a:pt x="194" y="158"/>
                        </a:lnTo>
                        <a:lnTo>
                          <a:pt x="198" y="156"/>
                        </a:lnTo>
                        <a:lnTo>
                          <a:pt x="202" y="152"/>
                        </a:lnTo>
                        <a:lnTo>
                          <a:pt x="204" y="148"/>
                        </a:lnTo>
                        <a:lnTo>
                          <a:pt x="204" y="142"/>
                        </a:lnTo>
                        <a:lnTo>
                          <a:pt x="204" y="134"/>
                        </a:lnTo>
                        <a:lnTo>
                          <a:pt x="202" y="126"/>
                        </a:lnTo>
                        <a:lnTo>
                          <a:pt x="194" y="108"/>
                        </a:lnTo>
                        <a:lnTo>
                          <a:pt x="188" y="92"/>
                        </a:lnTo>
                        <a:lnTo>
                          <a:pt x="182" y="76"/>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05" name="Freeform 490"/>
                  <p:cNvSpPr>
                    <a:spLocks/>
                  </p:cNvSpPr>
                  <p:nvPr/>
                </p:nvSpPr>
                <p:spPr bwMode="auto">
                  <a:xfrm>
                    <a:off x="4848" y="3586"/>
                    <a:ext cx="17" cy="2"/>
                  </a:xfrm>
                  <a:custGeom>
                    <a:avLst/>
                    <a:gdLst>
                      <a:gd name="T0" fmla="*/ 0 w 38"/>
                      <a:gd name="T1" fmla="*/ 0 h 4"/>
                      <a:gd name="T2" fmla="*/ 0 w 38"/>
                      <a:gd name="T3" fmla="*/ 0 h 4"/>
                      <a:gd name="T4" fmla="*/ 0 w 38"/>
                      <a:gd name="T5" fmla="*/ 0 h 4"/>
                      <a:gd name="T6" fmla="*/ 0 w 38"/>
                      <a:gd name="T7" fmla="*/ 0 h 4"/>
                      <a:gd name="T8" fmla="*/ 0 w 38"/>
                      <a:gd name="T9" fmla="*/ 1 h 4"/>
                      <a:gd name="T10" fmla="*/ 0 w 3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4">
                        <a:moveTo>
                          <a:pt x="38" y="0"/>
                        </a:moveTo>
                        <a:lnTo>
                          <a:pt x="38" y="0"/>
                        </a:lnTo>
                        <a:lnTo>
                          <a:pt x="26" y="0"/>
                        </a:lnTo>
                        <a:lnTo>
                          <a:pt x="14" y="0"/>
                        </a:lnTo>
                        <a:lnTo>
                          <a:pt x="0" y="4"/>
                        </a:lnTo>
                        <a:lnTo>
                          <a:pt x="38" y="0"/>
                        </a:lnTo>
                        <a:close/>
                      </a:path>
                    </a:pathLst>
                  </a:custGeom>
                  <a:solidFill>
                    <a:srgbClr val="E1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06" name="Freeform 491"/>
                  <p:cNvSpPr>
                    <a:spLocks/>
                  </p:cNvSpPr>
                  <p:nvPr/>
                </p:nvSpPr>
                <p:spPr bwMode="auto">
                  <a:xfrm>
                    <a:off x="4848" y="3586"/>
                    <a:ext cx="17" cy="2"/>
                  </a:xfrm>
                  <a:custGeom>
                    <a:avLst/>
                    <a:gdLst>
                      <a:gd name="T0" fmla="*/ 0 w 38"/>
                      <a:gd name="T1" fmla="*/ 0 h 4"/>
                      <a:gd name="T2" fmla="*/ 0 w 38"/>
                      <a:gd name="T3" fmla="*/ 0 h 4"/>
                      <a:gd name="T4" fmla="*/ 0 w 38"/>
                      <a:gd name="T5" fmla="*/ 0 h 4"/>
                      <a:gd name="T6" fmla="*/ 0 w 38"/>
                      <a:gd name="T7" fmla="*/ 0 h 4"/>
                      <a:gd name="T8" fmla="*/ 0 w 38"/>
                      <a:gd name="T9" fmla="*/ 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
                        <a:moveTo>
                          <a:pt x="38" y="0"/>
                        </a:moveTo>
                        <a:lnTo>
                          <a:pt x="38" y="0"/>
                        </a:lnTo>
                        <a:lnTo>
                          <a:pt x="26" y="0"/>
                        </a:lnTo>
                        <a:lnTo>
                          <a:pt x="14"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07" name="Freeform 492"/>
                  <p:cNvSpPr>
                    <a:spLocks/>
                  </p:cNvSpPr>
                  <p:nvPr/>
                </p:nvSpPr>
                <p:spPr bwMode="auto">
                  <a:xfrm>
                    <a:off x="4743" y="3518"/>
                    <a:ext cx="134" cy="141"/>
                  </a:xfrm>
                  <a:custGeom>
                    <a:avLst/>
                    <a:gdLst>
                      <a:gd name="T0" fmla="*/ 0 w 302"/>
                      <a:gd name="T1" fmla="*/ 0 h 318"/>
                      <a:gd name="T2" fmla="*/ 0 w 302"/>
                      <a:gd name="T3" fmla="*/ 0 h 318"/>
                      <a:gd name="T4" fmla="*/ 0 w 302"/>
                      <a:gd name="T5" fmla="*/ 0 h 318"/>
                      <a:gd name="T6" fmla="*/ 0 w 302"/>
                      <a:gd name="T7" fmla="*/ 0 h 318"/>
                      <a:gd name="T8" fmla="*/ 0 w 302"/>
                      <a:gd name="T9" fmla="*/ 0 h 318"/>
                      <a:gd name="T10" fmla="*/ 0 w 302"/>
                      <a:gd name="T11" fmla="*/ 0 h 318"/>
                      <a:gd name="T12" fmla="*/ 0 w 302"/>
                      <a:gd name="T13" fmla="*/ 0 h 318"/>
                      <a:gd name="T14" fmla="*/ 0 w 302"/>
                      <a:gd name="T15" fmla="*/ 0 h 318"/>
                      <a:gd name="T16" fmla="*/ 0 w 302"/>
                      <a:gd name="T17" fmla="*/ 0 h 318"/>
                      <a:gd name="T18" fmla="*/ 0 w 302"/>
                      <a:gd name="T19" fmla="*/ 0 h 318"/>
                      <a:gd name="T20" fmla="*/ 0 w 302"/>
                      <a:gd name="T21" fmla="*/ 0 h 318"/>
                      <a:gd name="T22" fmla="*/ 0 w 302"/>
                      <a:gd name="T23" fmla="*/ 0 h 318"/>
                      <a:gd name="T24" fmla="*/ 0 w 302"/>
                      <a:gd name="T25" fmla="*/ 0 h 318"/>
                      <a:gd name="T26" fmla="*/ 0 w 302"/>
                      <a:gd name="T27" fmla="*/ 0 h 318"/>
                      <a:gd name="T28" fmla="*/ 0 w 302"/>
                      <a:gd name="T29" fmla="*/ 0 h 318"/>
                      <a:gd name="T30" fmla="*/ 0 w 302"/>
                      <a:gd name="T31" fmla="*/ 0 h 318"/>
                      <a:gd name="T32" fmla="*/ 0 w 302"/>
                      <a:gd name="T33" fmla="*/ 0 h 318"/>
                      <a:gd name="T34" fmla="*/ 0 w 302"/>
                      <a:gd name="T35" fmla="*/ 0 h 318"/>
                      <a:gd name="T36" fmla="*/ 0 w 302"/>
                      <a:gd name="T37" fmla="*/ 0 h 318"/>
                      <a:gd name="T38" fmla="*/ 0 w 302"/>
                      <a:gd name="T39" fmla="*/ 0 h 318"/>
                      <a:gd name="T40" fmla="*/ 0 w 302"/>
                      <a:gd name="T41" fmla="*/ 0 h 318"/>
                      <a:gd name="T42" fmla="*/ 0 w 302"/>
                      <a:gd name="T43" fmla="*/ 0 h 318"/>
                      <a:gd name="T44" fmla="*/ 0 w 302"/>
                      <a:gd name="T45" fmla="*/ 0 h 318"/>
                      <a:gd name="T46" fmla="*/ 0 w 302"/>
                      <a:gd name="T47" fmla="*/ 0 h 318"/>
                      <a:gd name="T48" fmla="*/ 0 w 302"/>
                      <a:gd name="T49" fmla="*/ 0 h 318"/>
                      <a:gd name="T50" fmla="*/ 0 w 302"/>
                      <a:gd name="T51" fmla="*/ 0 h 318"/>
                      <a:gd name="T52" fmla="*/ 0 w 302"/>
                      <a:gd name="T53" fmla="*/ 0 h 318"/>
                      <a:gd name="T54" fmla="*/ 0 w 302"/>
                      <a:gd name="T55" fmla="*/ 0 h 318"/>
                      <a:gd name="T56" fmla="*/ 0 w 302"/>
                      <a:gd name="T57" fmla="*/ 0 h 318"/>
                      <a:gd name="T58" fmla="*/ 0 w 302"/>
                      <a:gd name="T59" fmla="*/ 0 h 318"/>
                      <a:gd name="T60" fmla="*/ 0 w 302"/>
                      <a:gd name="T61" fmla="*/ 0 h 318"/>
                      <a:gd name="T62" fmla="*/ 0 w 302"/>
                      <a:gd name="T63" fmla="*/ 0 h 318"/>
                      <a:gd name="T64" fmla="*/ 0 w 302"/>
                      <a:gd name="T65" fmla="*/ 0 h 318"/>
                      <a:gd name="T66" fmla="*/ 0 w 302"/>
                      <a:gd name="T67" fmla="*/ 0 h 318"/>
                      <a:gd name="T68" fmla="*/ 0 w 302"/>
                      <a:gd name="T69" fmla="*/ 0 h 318"/>
                      <a:gd name="T70" fmla="*/ 0 w 302"/>
                      <a:gd name="T71" fmla="*/ 0 h 318"/>
                      <a:gd name="T72" fmla="*/ 0 w 302"/>
                      <a:gd name="T73" fmla="*/ 0 h 318"/>
                      <a:gd name="T74" fmla="*/ 0 w 302"/>
                      <a:gd name="T75" fmla="*/ 0 h 318"/>
                      <a:gd name="T76" fmla="*/ 0 w 302"/>
                      <a:gd name="T77" fmla="*/ 0 h 318"/>
                      <a:gd name="T78" fmla="*/ 0 w 302"/>
                      <a:gd name="T79" fmla="*/ 0 h 318"/>
                      <a:gd name="T80" fmla="*/ 0 w 302"/>
                      <a:gd name="T81" fmla="*/ 0 h 318"/>
                      <a:gd name="T82" fmla="*/ 0 w 302"/>
                      <a:gd name="T83" fmla="*/ 0 h 318"/>
                      <a:gd name="T84" fmla="*/ 0 w 302"/>
                      <a:gd name="T85" fmla="*/ 0 h 318"/>
                      <a:gd name="T86" fmla="*/ 0 w 302"/>
                      <a:gd name="T87" fmla="*/ 0 h 318"/>
                      <a:gd name="T88" fmla="*/ 0 w 302"/>
                      <a:gd name="T89" fmla="*/ 0 h 318"/>
                      <a:gd name="T90" fmla="*/ 0 w 302"/>
                      <a:gd name="T91" fmla="*/ 0 h 318"/>
                      <a:gd name="T92" fmla="*/ 0 w 302"/>
                      <a:gd name="T93" fmla="*/ 0 h 318"/>
                      <a:gd name="T94" fmla="*/ 0 w 302"/>
                      <a:gd name="T95" fmla="*/ 0 h 318"/>
                      <a:gd name="T96" fmla="*/ 0 w 302"/>
                      <a:gd name="T97" fmla="*/ 0 h 318"/>
                      <a:gd name="T98" fmla="*/ 0 w 302"/>
                      <a:gd name="T99" fmla="*/ 0 h 3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2" h="318">
                        <a:moveTo>
                          <a:pt x="302" y="106"/>
                        </a:moveTo>
                        <a:lnTo>
                          <a:pt x="302" y="106"/>
                        </a:lnTo>
                        <a:lnTo>
                          <a:pt x="300" y="98"/>
                        </a:lnTo>
                        <a:lnTo>
                          <a:pt x="298" y="88"/>
                        </a:lnTo>
                        <a:lnTo>
                          <a:pt x="286" y="66"/>
                        </a:lnTo>
                        <a:lnTo>
                          <a:pt x="272" y="46"/>
                        </a:lnTo>
                        <a:lnTo>
                          <a:pt x="260" y="32"/>
                        </a:lnTo>
                        <a:lnTo>
                          <a:pt x="244" y="22"/>
                        </a:lnTo>
                        <a:lnTo>
                          <a:pt x="222" y="12"/>
                        </a:lnTo>
                        <a:lnTo>
                          <a:pt x="200" y="4"/>
                        </a:lnTo>
                        <a:lnTo>
                          <a:pt x="182" y="0"/>
                        </a:lnTo>
                        <a:lnTo>
                          <a:pt x="166" y="0"/>
                        </a:lnTo>
                        <a:lnTo>
                          <a:pt x="150" y="0"/>
                        </a:lnTo>
                        <a:lnTo>
                          <a:pt x="118" y="6"/>
                        </a:lnTo>
                        <a:lnTo>
                          <a:pt x="88" y="16"/>
                        </a:lnTo>
                        <a:lnTo>
                          <a:pt x="58" y="26"/>
                        </a:lnTo>
                        <a:lnTo>
                          <a:pt x="44" y="34"/>
                        </a:lnTo>
                        <a:lnTo>
                          <a:pt x="34" y="44"/>
                        </a:lnTo>
                        <a:lnTo>
                          <a:pt x="24" y="56"/>
                        </a:lnTo>
                        <a:lnTo>
                          <a:pt x="18" y="68"/>
                        </a:lnTo>
                        <a:lnTo>
                          <a:pt x="12" y="82"/>
                        </a:lnTo>
                        <a:lnTo>
                          <a:pt x="6" y="98"/>
                        </a:lnTo>
                        <a:lnTo>
                          <a:pt x="2" y="128"/>
                        </a:lnTo>
                        <a:lnTo>
                          <a:pt x="0" y="144"/>
                        </a:lnTo>
                        <a:lnTo>
                          <a:pt x="2" y="160"/>
                        </a:lnTo>
                        <a:lnTo>
                          <a:pt x="4" y="178"/>
                        </a:lnTo>
                        <a:lnTo>
                          <a:pt x="10" y="196"/>
                        </a:lnTo>
                        <a:lnTo>
                          <a:pt x="16" y="216"/>
                        </a:lnTo>
                        <a:lnTo>
                          <a:pt x="26" y="232"/>
                        </a:lnTo>
                        <a:lnTo>
                          <a:pt x="36" y="248"/>
                        </a:lnTo>
                        <a:lnTo>
                          <a:pt x="48" y="264"/>
                        </a:lnTo>
                        <a:lnTo>
                          <a:pt x="60" y="278"/>
                        </a:lnTo>
                        <a:lnTo>
                          <a:pt x="72" y="294"/>
                        </a:lnTo>
                        <a:lnTo>
                          <a:pt x="86" y="308"/>
                        </a:lnTo>
                        <a:lnTo>
                          <a:pt x="92" y="314"/>
                        </a:lnTo>
                        <a:lnTo>
                          <a:pt x="100" y="318"/>
                        </a:lnTo>
                        <a:lnTo>
                          <a:pt x="112" y="310"/>
                        </a:lnTo>
                        <a:lnTo>
                          <a:pt x="116" y="304"/>
                        </a:lnTo>
                        <a:lnTo>
                          <a:pt x="122" y="298"/>
                        </a:lnTo>
                        <a:lnTo>
                          <a:pt x="126" y="294"/>
                        </a:lnTo>
                        <a:lnTo>
                          <a:pt x="134" y="290"/>
                        </a:lnTo>
                        <a:lnTo>
                          <a:pt x="136" y="282"/>
                        </a:lnTo>
                        <a:lnTo>
                          <a:pt x="138" y="274"/>
                        </a:lnTo>
                        <a:lnTo>
                          <a:pt x="136" y="264"/>
                        </a:lnTo>
                        <a:lnTo>
                          <a:pt x="130" y="248"/>
                        </a:lnTo>
                        <a:lnTo>
                          <a:pt x="122" y="236"/>
                        </a:lnTo>
                        <a:lnTo>
                          <a:pt x="114" y="228"/>
                        </a:lnTo>
                        <a:lnTo>
                          <a:pt x="108" y="216"/>
                        </a:lnTo>
                        <a:lnTo>
                          <a:pt x="104" y="206"/>
                        </a:lnTo>
                        <a:lnTo>
                          <a:pt x="104" y="200"/>
                        </a:lnTo>
                        <a:lnTo>
                          <a:pt x="106" y="194"/>
                        </a:lnTo>
                        <a:lnTo>
                          <a:pt x="112" y="182"/>
                        </a:lnTo>
                        <a:lnTo>
                          <a:pt x="118" y="174"/>
                        </a:lnTo>
                        <a:lnTo>
                          <a:pt x="128" y="170"/>
                        </a:lnTo>
                        <a:lnTo>
                          <a:pt x="134" y="168"/>
                        </a:lnTo>
                        <a:lnTo>
                          <a:pt x="138" y="170"/>
                        </a:lnTo>
                        <a:lnTo>
                          <a:pt x="146" y="174"/>
                        </a:lnTo>
                        <a:lnTo>
                          <a:pt x="154" y="180"/>
                        </a:lnTo>
                        <a:lnTo>
                          <a:pt x="164" y="194"/>
                        </a:lnTo>
                        <a:lnTo>
                          <a:pt x="170" y="200"/>
                        </a:lnTo>
                        <a:lnTo>
                          <a:pt x="174" y="204"/>
                        </a:lnTo>
                        <a:lnTo>
                          <a:pt x="178" y="202"/>
                        </a:lnTo>
                        <a:lnTo>
                          <a:pt x="184" y="196"/>
                        </a:lnTo>
                        <a:lnTo>
                          <a:pt x="186" y="190"/>
                        </a:lnTo>
                        <a:lnTo>
                          <a:pt x="188" y="182"/>
                        </a:lnTo>
                        <a:lnTo>
                          <a:pt x="190" y="166"/>
                        </a:lnTo>
                        <a:lnTo>
                          <a:pt x="194" y="152"/>
                        </a:lnTo>
                        <a:lnTo>
                          <a:pt x="196" y="146"/>
                        </a:lnTo>
                        <a:lnTo>
                          <a:pt x="200" y="140"/>
                        </a:lnTo>
                        <a:lnTo>
                          <a:pt x="228" y="120"/>
                        </a:lnTo>
                        <a:lnTo>
                          <a:pt x="234" y="114"/>
                        </a:lnTo>
                        <a:lnTo>
                          <a:pt x="240" y="112"/>
                        </a:lnTo>
                        <a:lnTo>
                          <a:pt x="246" y="110"/>
                        </a:lnTo>
                        <a:lnTo>
                          <a:pt x="250" y="114"/>
                        </a:lnTo>
                        <a:lnTo>
                          <a:pt x="254" y="116"/>
                        </a:lnTo>
                        <a:lnTo>
                          <a:pt x="258" y="114"/>
                        </a:lnTo>
                        <a:lnTo>
                          <a:pt x="266" y="110"/>
                        </a:lnTo>
                        <a:lnTo>
                          <a:pt x="272" y="106"/>
                        </a:lnTo>
                        <a:lnTo>
                          <a:pt x="276" y="106"/>
                        </a:lnTo>
                        <a:lnTo>
                          <a:pt x="282" y="106"/>
                        </a:lnTo>
                        <a:lnTo>
                          <a:pt x="288" y="110"/>
                        </a:lnTo>
                        <a:lnTo>
                          <a:pt x="290" y="114"/>
                        </a:lnTo>
                        <a:lnTo>
                          <a:pt x="292" y="114"/>
                        </a:lnTo>
                        <a:lnTo>
                          <a:pt x="292" y="110"/>
                        </a:lnTo>
                        <a:lnTo>
                          <a:pt x="286" y="94"/>
                        </a:lnTo>
                        <a:lnTo>
                          <a:pt x="302" y="106"/>
                        </a:lnTo>
                        <a:close/>
                      </a:path>
                    </a:pathLst>
                  </a:custGeom>
                  <a:solidFill>
                    <a:srgbClr val="533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08" name="Freeform 493"/>
                  <p:cNvSpPr>
                    <a:spLocks/>
                  </p:cNvSpPr>
                  <p:nvPr/>
                </p:nvSpPr>
                <p:spPr bwMode="auto">
                  <a:xfrm>
                    <a:off x="4743" y="3518"/>
                    <a:ext cx="134" cy="141"/>
                  </a:xfrm>
                  <a:custGeom>
                    <a:avLst/>
                    <a:gdLst>
                      <a:gd name="T0" fmla="*/ 0 w 302"/>
                      <a:gd name="T1" fmla="*/ 0 h 318"/>
                      <a:gd name="T2" fmla="*/ 0 w 302"/>
                      <a:gd name="T3" fmla="*/ 0 h 318"/>
                      <a:gd name="T4" fmla="*/ 0 w 302"/>
                      <a:gd name="T5" fmla="*/ 0 h 318"/>
                      <a:gd name="T6" fmla="*/ 0 w 302"/>
                      <a:gd name="T7" fmla="*/ 0 h 318"/>
                      <a:gd name="T8" fmla="*/ 0 w 302"/>
                      <a:gd name="T9" fmla="*/ 0 h 318"/>
                      <a:gd name="T10" fmla="*/ 0 w 302"/>
                      <a:gd name="T11" fmla="*/ 0 h 318"/>
                      <a:gd name="T12" fmla="*/ 0 w 302"/>
                      <a:gd name="T13" fmla="*/ 0 h 318"/>
                      <a:gd name="T14" fmla="*/ 0 w 302"/>
                      <a:gd name="T15" fmla="*/ 0 h 318"/>
                      <a:gd name="T16" fmla="*/ 0 w 302"/>
                      <a:gd name="T17" fmla="*/ 0 h 318"/>
                      <a:gd name="T18" fmla="*/ 0 w 302"/>
                      <a:gd name="T19" fmla="*/ 0 h 318"/>
                      <a:gd name="T20" fmla="*/ 0 w 302"/>
                      <a:gd name="T21" fmla="*/ 0 h 318"/>
                      <a:gd name="T22" fmla="*/ 0 w 302"/>
                      <a:gd name="T23" fmla="*/ 0 h 318"/>
                      <a:gd name="T24" fmla="*/ 0 w 302"/>
                      <a:gd name="T25" fmla="*/ 0 h 318"/>
                      <a:gd name="T26" fmla="*/ 0 w 302"/>
                      <a:gd name="T27" fmla="*/ 0 h 318"/>
                      <a:gd name="T28" fmla="*/ 0 w 302"/>
                      <a:gd name="T29" fmla="*/ 0 h 318"/>
                      <a:gd name="T30" fmla="*/ 0 w 302"/>
                      <a:gd name="T31" fmla="*/ 0 h 318"/>
                      <a:gd name="T32" fmla="*/ 0 w 302"/>
                      <a:gd name="T33" fmla="*/ 0 h 318"/>
                      <a:gd name="T34" fmla="*/ 0 w 302"/>
                      <a:gd name="T35" fmla="*/ 0 h 318"/>
                      <a:gd name="T36" fmla="*/ 0 w 302"/>
                      <a:gd name="T37" fmla="*/ 0 h 318"/>
                      <a:gd name="T38" fmla="*/ 0 w 302"/>
                      <a:gd name="T39" fmla="*/ 0 h 318"/>
                      <a:gd name="T40" fmla="*/ 0 w 302"/>
                      <a:gd name="T41" fmla="*/ 0 h 318"/>
                      <a:gd name="T42" fmla="*/ 0 w 302"/>
                      <a:gd name="T43" fmla="*/ 0 h 318"/>
                      <a:gd name="T44" fmla="*/ 0 w 302"/>
                      <a:gd name="T45" fmla="*/ 0 h 318"/>
                      <a:gd name="T46" fmla="*/ 0 w 302"/>
                      <a:gd name="T47" fmla="*/ 0 h 318"/>
                      <a:gd name="T48" fmla="*/ 0 w 302"/>
                      <a:gd name="T49" fmla="*/ 0 h 318"/>
                      <a:gd name="T50" fmla="*/ 0 w 302"/>
                      <a:gd name="T51" fmla="*/ 0 h 318"/>
                      <a:gd name="T52" fmla="*/ 0 w 302"/>
                      <a:gd name="T53" fmla="*/ 0 h 318"/>
                      <a:gd name="T54" fmla="*/ 0 w 302"/>
                      <a:gd name="T55" fmla="*/ 0 h 318"/>
                      <a:gd name="T56" fmla="*/ 0 w 302"/>
                      <a:gd name="T57" fmla="*/ 0 h 318"/>
                      <a:gd name="T58" fmla="*/ 0 w 302"/>
                      <a:gd name="T59" fmla="*/ 0 h 318"/>
                      <a:gd name="T60" fmla="*/ 0 w 302"/>
                      <a:gd name="T61" fmla="*/ 0 h 318"/>
                      <a:gd name="T62" fmla="*/ 0 w 302"/>
                      <a:gd name="T63" fmla="*/ 0 h 318"/>
                      <a:gd name="T64" fmla="*/ 0 w 302"/>
                      <a:gd name="T65" fmla="*/ 0 h 318"/>
                      <a:gd name="T66" fmla="*/ 0 w 302"/>
                      <a:gd name="T67" fmla="*/ 0 h 318"/>
                      <a:gd name="T68" fmla="*/ 0 w 302"/>
                      <a:gd name="T69" fmla="*/ 0 h 318"/>
                      <a:gd name="T70" fmla="*/ 0 w 302"/>
                      <a:gd name="T71" fmla="*/ 0 h 318"/>
                      <a:gd name="T72" fmla="*/ 0 w 302"/>
                      <a:gd name="T73" fmla="*/ 0 h 318"/>
                      <a:gd name="T74" fmla="*/ 0 w 302"/>
                      <a:gd name="T75" fmla="*/ 0 h 318"/>
                      <a:gd name="T76" fmla="*/ 0 w 302"/>
                      <a:gd name="T77" fmla="*/ 0 h 318"/>
                      <a:gd name="T78" fmla="*/ 0 w 302"/>
                      <a:gd name="T79" fmla="*/ 0 h 318"/>
                      <a:gd name="T80" fmla="*/ 0 w 302"/>
                      <a:gd name="T81" fmla="*/ 0 h 318"/>
                      <a:gd name="T82" fmla="*/ 0 w 302"/>
                      <a:gd name="T83" fmla="*/ 0 h 318"/>
                      <a:gd name="T84" fmla="*/ 0 w 302"/>
                      <a:gd name="T85" fmla="*/ 0 h 318"/>
                      <a:gd name="T86" fmla="*/ 0 w 302"/>
                      <a:gd name="T87" fmla="*/ 0 h 318"/>
                      <a:gd name="T88" fmla="*/ 0 w 302"/>
                      <a:gd name="T89" fmla="*/ 0 h 318"/>
                      <a:gd name="T90" fmla="*/ 0 w 302"/>
                      <a:gd name="T91" fmla="*/ 0 h 318"/>
                      <a:gd name="T92" fmla="*/ 0 w 302"/>
                      <a:gd name="T93" fmla="*/ 0 h 318"/>
                      <a:gd name="T94" fmla="*/ 0 w 302"/>
                      <a:gd name="T95" fmla="*/ 0 h 318"/>
                      <a:gd name="T96" fmla="*/ 0 w 302"/>
                      <a:gd name="T97" fmla="*/ 0 h 3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2" h="318">
                        <a:moveTo>
                          <a:pt x="302" y="106"/>
                        </a:moveTo>
                        <a:lnTo>
                          <a:pt x="302" y="106"/>
                        </a:lnTo>
                        <a:lnTo>
                          <a:pt x="300" y="98"/>
                        </a:lnTo>
                        <a:lnTo>
                          <a:pt x="298" y="88"/>
                        </a:lnTo>
                        <a:lnTo>
                          <a:pt x="286" y="66"/>
                        </a:lnTo>
                        <a:lnTo>
                          <a:pt x="272" y="46"/>
                        </a:lnTo>
                        <a:lnTo>
                          <a:pt x="260" y="32"/>
                        </a:lnTo>
                        <a:lnTo>
                          <a:pt x="244" y="22"/>
                        </a:lnTo>
                        <a:lnTo>
                          <a:pt x="222" y="12"/>
                        </a:lnTo>
                        <a:lnTo>
                          <a:pt x="200" y="4"/>
                        </a:lnTo>
                        <a:lnTo>
                          <a:pt x="182" y="0"/>
                        </a:lnTo>
                        <a:lnTo>
                          <a:pt x="166" y="0"/>
                        </a:lnTo>
                        <a:lnTo>
                          <a:pt x="150" y="0"/>
                        </a:lnTo>
                        <a:lnTo>
                          <a:pt x="118" y="6"/>
                        </a:lnTo>
                        <a:lnTo>
                          <a:pt x="88" y="16"/>
                        </a:lnTo>
                        <a:lnTo>
                          <a:pt x="58" y="26"/>
                        </a:lnTo>
                        <a:lnTo>
                          <a:pt x="44" y="34"/>
                        </a:lnTo>
                        <a:lnTo>
                          <a:pt x="34" y="44"/>
                        </a:lnTo>
                        <a:lnTo>
                          <a:pt x="24" y="56"/>
                        </a:lnTo>
                        <a:lnTo>
                          <a:pt x="18" y="68"/>
                        </a:lnTo>
                        <a:lnTo>
                          <a:pt x="12" y="82"/>
                        </a:lnTo>
                        <a:lnTo>
                          <a:pt x="6" y="98"/>
                        </a:lnTo>
                        <a:lnTo>
                          <a:pt x="2" y="128"/>
                        </a:lnTo>
                        <a:lnTo>
                          <a:pt x="0" y="144"/>
                        </a:lnTo>
                        <a:lnTo>
                          <a:pt x="2" y="160"/>
                        </a:lnTo>
                        <a:lnTo>
                          <a:pt x="4" y="178"/>
                        </a:lnTo>
                        <a:lnTo>
                          <a:pt x="10" y="196"/>
                        </a:lnTo>
                        <a:lnTo>
                          <a:pt x="16" y="216"/>
                        </a:lnTo>
                        <a:lnTo>
                          <a:pt x="26" y="232"/>
                        </a:lnTo>
                        <a:lnTo>
                          <a:pt x="36" y="248"/>
                        </a:lnTo>
                        <a:lnTo>
                          <a:pt x="48" y="264"/>
                        </a:lnTo>
                        <a:lnTo>
                          <a:pt x="60" y="278"/>
                        </a:lnTo>
                        <a:lnTo>
                          <a:pt x="72" y="294"/>
                        </a:lnTo>
                        <a:lnTo>
                          <a:pt x="86" y="308"/>
                        </a:lnTo>
                        <a:lnTo>
                          <a:pt x="92" y="314"/>
                        </a:lnTo>
                        <a:lnTo>
                          <a:pt x="100" y="318"/>
                        </a:lnTo>
                        <a:lnTo>
                          <a:pt x="112" y="310"/>
                        </a:lnTo>
                        <a:lnTo>
                          <a:pt x="116" y="304"/>
                        </a:lnTo>
                        <a:lnTo>
                          <a:pt x="122" y="298"/>
                        </a:lnTo>
                        <a:lnTo>
                          <a:pt x="126" y="294"/>
                        </a:lnTo>
                        <a:lnTo>
                          <a:pt x="134" y="290"/>
                        </a:lnTo>
                        <a:lnTo>
                          <a:pt x="136" y="282"/>
                        </a:lnTo>
                        <a:lnTo>
                          <a:pt x="138" y="274"/>
                        </a:lnTo>
                        <a:lnTo>
                          <a:pt x="136" y="264"/>
                        </a:lnTo>
                        <a:lnTo>
                          <a:pt x="130" y="248"/>
                        </a:lnTo>
                        <a:lnTo>
                          <a:pt x="122" y="236"/>
                        </a:lnTo>
                        <a:lnTo>
                          <a:pt x="114" y="228"/>
                        </a:lnTo>
                        <a:lnTo>
                          <a:pt x="108" y="216"/>
                        </a:lnTo>
                        <a:lnTo>
                          <a:pt x="104" y="206"/>
                        </a:lnTo>
                        <a:lnTo>
                          <a:pt x="104" y="200"/>
                        </a:lnTo>
                        <a:lnTo>
                          <a:pt x="106" y="194"/>
                        </a:lnTo>
                        <a:lnTo>
                          <a:pt x="112" y="182"/>
                        </a:lnTo>
                        <a:lnTo>
                          <a:pt x="118" y="174"/>
                        </a:lnTo>
                        <a:lnTo>
                          <a:pt x="128" y="170"/>
                        </a:lnTo>
                        <a:lnTo>
                          <a:pt x="134" y="168"/>
                        </a:lnTo>
                        <a:lnTo>
                          <a:pt x="138" y="170"/>
                        </a:lnTo>
                        <a:lnTo>
                          <a:pt x="146" y="174"/>
                        </a:lnTo>
                        <a:lnTo>
                          <a:pt x="154" y="180"/>
                        </a:lnTo>
                        <a:lnTo>
                          <a:pt x="164" y="194"/>
                        </a:lnTo>
                        <a:lnTo>
                          <a:pt x="170" y="200"/>
                        </a:lnTo>
                        <a:lnTo>
                          <a:pt x="174" y="204"/>
                        </a:lnTo>
                        <a:lnTo>
                          <a:pt x="178" y="202"/>
                        </a:lnTo>
                        <a:lnTo>
                          <a:pt x="184" y="196"/>
                        </a:lnTo>
                        <a:lnTo>
                          <a:pt x="186" y="190"/>
                        </a:lnTo>
                        <a:lnTo>
                          <a:pt x="188" y="182"/>
                        </a:lnTo>
                        <a:lnTo>
                          <a:pt x="190" y="166"/>
                        </a:lnTo>
                        <a:lnTo>
                          <a:pt x="194" y="152"/>
                        </a:lnTo>
                        <a:lnTo>
                          <a:pt x="196" y="146"/>
                        </a:lnTo>
                        <a:lnTo>
                          <a:pt x="200" y="140"/>
                        </a:lnTo>
                        <a:lnTo>
                          <a:pt x="228" y="120"/>
                        </a:lnTo>
                        <a:lnTo>
                          <a:pt x="234" y="114"/>
                        </a:lnTo>
                        <a:lnTo>
                          <a:pt x="240" y="112"/>
                        </a:lnTo>
                        <a:lnTo>
                          <a:pt x="246" y="110"/>
                        </a:lnTo>
                        <a:lnTo>
                          <a:pt x="250" y="114"/>
                        </a:lnTo>
                        <a:lnTo>
                          <a:pt x="254" y="116"/>
                        </a:lnTo>
                        <a:lnTo>
                          <a:pt x="258" y="114"/>
                        </a:lnTo>
                        <a:lnTo>
                          <a:pt x="266" y="110"/>
                        </a:lnTo>
                        <a:lnTo>
                          <a:pt x="272" y="106"/>
                        </a:lnTo>
                        <a:lnTo>
                          <a:pt x="276" y="106"/>
                        </a:lnTo>
                        <a:lnTo>
                          <a:pt x="282" y="106"/>
                        </a:lnTo>
                        <a:lnTo>
                          <a:pt x="288" y="110"/>
                        </a:lnTo>
                        <a:lnTo>
                          <a:pt x="290" y="114"/>
                        </a:lnTo>
                        <a:lnTo>
                          <a:pt x="292" y="114"/>
                        </a:lnTo>
                        <a:lnTo>
                          <a:pt x="292" y="110"/>
                        </a:lnTo>
                        <a:lnTo>
                          <a:pt x="286" y="9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09" name="Freeform 494"/>
                  <p:cNvSpPr>
                    <a:spLocks/>
                  </p:cNvSpPr>
                  <p:nvPr/>
                </p:nvSpPr>
                <p:spPr bwMode="auto">
                  <a:xfrm>
                    <a:off x="4853" y="3599"/>
                    <a:ext cx="11" cy="2"/>
                  </a:xfrm>
                  <a:custGeom>
                    <a:avLst/>
                    <a:gdLst>
                      <a:gd name="T0" fmla="*/ 0 w 24"/>
                      <a:gd name="T1" fmla="*/ 1 h 4"/>
                      <a:gd name="T2" fmla="*/ 0 w 24"/>
                      <a:gd name="T3" fmla="*/ 1 h 4"/>
                      <a:gd name="T4" fmla="*/ 0 w 24"/>
                      <a:gd name="T5" fmla="*/ 0 h 4"/>
                      <a:gd name="T6" fmla="*/ 0 w 24"/>
                      <a:gd name="T7" fmla="*/ 0 h 4"/>
                      <a:gd name="T8" fmla="*/ 0 w 24"/>
                      <a:gd name="T9" fmla="*/ 1 h 4"/>
                      <a:gd name="T10" fmla="*/ 0 w 24"/>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
                        <a:moveTo>
                          <a:pt x="24" y="2"/>
                        </a:moveTo>
                        <a:lnTo>
                          <a:pt x="24" y="2"/>
                        </a:lnTo>
                        <a:lnTo>
                          <a:pt x="18" y="0"/>
                        </a:lnTo>
                        <a:lnTo>
                          <a:pt x="10" y="0"/>
                        </a:lnTo>
                        <a:lnTo>
                          <a:pt x="0" y="4"/>
                        </a:lnTo>
                        <a:lnTo>
                          <a:pt x="24" y="2"/>
                        </a:lnTo>
                        <a:close/>
                      </a:path>
                    </a:pathLst>
                  </a:custGeom>
                  <a:solidFill>
                    <a:srgbClr val="E1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0" name="Freeform 495"/>
                  <p:cNvSpPr>
                    <a:spLocks/>
                  </p:cNvSpPr>
                  <p:nvPr/>
                </p:nvSpPr>
                <p:spPr bwMode="auto">
                  <a:xfrm>
                    <a:off x="4853" y="3599"/>
                    <a:ext cx="11" cy="2"/>
                  </a:xfrm>
                  <a:custGeom>
                    <a:avLst/>
                    <a:gdLst>
                      <a:gd name="T0" fmla="*/ 0 w 24"/>
                      <a:gd name="T1" fmla="*/ 1 h 4"/>
                      <a:gd name="T2" fmla="*/ 0 w 24"/>
                      <a:gd name="T3" fmla="*/ 1 h 4"/>
                      <a:gd name="T4" fmla="*/ 0 w 24"/>
                      <a:gd name="T5" fmla="*/ 0 h 4"/>
                      <a:gd name="T6" fmla="*/ 0 w 24"/>
                      <a:gd name="T7" fmla="*/ 0 h 4"/>
                      <a:gd name="T8" fmla="*/ 0 w 24"/>
                      <a:gd name="T9" fmla="*/ 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
                        <a:moveTo>
                          <a:pt x="24" y="2"/>
                        </a:moveTo>
                        <a:lnTo>
                          <a:pt x="24" y="2"/>
                        </a:lnTo>
                        <a:lnTo>
                          <a:pt x="18" y="0"/>
                        </a:lnTo>
                        <a:lnTo>
                          <a:pt x="10"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1" name="Freeform 496"/>
                  <p:cNvSpPr>
                    <a:spLocks/>
                  </p:cNvSpPr>
                  <p:nvPr/>
                </p:nvSpPr>
                <p:spPr bwMode="auto">
                  <a:xfrm>
                    <a:off x="4796" y="3602"/>
                    <a:ext cx="16" cy="17"/>
                  </a:xfrm>
                  <a:custGeom>
                    <a:avLst/>
                    <a:gdLst>
                      <a:gd name="T0" fmla="*/ 0 w 36"/>
                      <a:gd name="T1" fmla="*/ 0 h 38"/>
                      <a:gd name="T2" fmla="*/ 0 w 36"/>
                      <a:gd name="T3" fmla="*/ 0 h 38"/>
                      <a:gd name="T4" fmla="*/ 0 w 36"/>
                      <a:gd name="T5" fmla="*/ 0 h 38"/>
                      <a:gd name="T6" fmla="*/ 0 w 36"/>
                      <a:gd name="T7" fmla="*/ 0 h 38"/>
                      <a:gd name="T8" fmla="*/ 0 w 36"/>
                      <a:gd name="T9" fmla="*/ 0 h 38"/>
                      <a:gd name="T10" fmla="*/ 0 w 36"/>
                      <a:gd name="T11" fmla="*/ 0 h 38"/>
                      <a:gd name="T12" fmla="*/ 0 w 36"/>
                      <a:gd name="T13" fmla="*/ 0 h 38"/>
                      <a:gd name="T14" fmla="*/ 0 w 36"/>
                      <a:gd name="T15" fmla="*/ 0 h 38"/>
                      <a:gd name="T16" fmla="*/ 0 w 36"/>
                      <a:gd name="T17" fmla="*/ 0 h 38"/>
                      <a:gd name="T18" fmla="*/ 0 w 36"/>
                      <a:gd name="T19" fmla="*/ 0 h 38"/>
                      <a:gd name="T20" fmla="*/ 0 w 36"/>
                      <a:gd name="T21" fmla="*/ 0 h 38"/>
                      <a:gd name="T22" fmla="*/ 0 w 36"/>
                      <a:gd name="T23" fmla="*/ 0 h 38"/>
                      <a:gd name="T24" fmla="*/ 0 w 36"/>
                      <a:gd name="T25" fmla="*/ 0 h 38"/>
                      <a:gd name="T26" fmla="*/ 0 w 36"/>
                      <a:gd name="T27" fmla="*/ 0 h 38"/>
                      <a:gd name="T28" fmla="*/ 0 w 36"/>
                      <a:gd name="T29" fmla="*/ 0 h 38"/>
                      <a:gd name="T30" fmla="*/ 0 w 36"/>
                      <a:gd name="T31" fmla="*/ 0 h 38"/>
                      <a:gd name="T32" fmla="*/ 0 w 36"/>
                      <a:gd name="T33" fmla="*/ 0 h 38"/>
                      <a:gd name="T34" fmla="*/ 0 w 36"/>
                      <a:gd name="T35" fmla="*/ 0 h 38"/>
                      <a:gd name="T36" fmla="*/ 0 w 3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8">
                        <a:moveTo>
                          <a:pt x="0" y="6"/>
                        </a:moveTo>
                        <a:lnTo>
                          <a:pt x="0" y="6"/>
                        </a:lnTo>
                        <a:lnTo>
                          <a:pt x="4" y="2"/>
                        </a:lnTo>
                        <a:lnTo>
                          <a:pt x="10" y="0"/>
                        </a:lnTo>
                        <a:lnTo>
                          <a:pt x="16" y="2"/>
                        </a:lnTo>
                        <a:lnTo>
                          <a:pt x="24" y="6"/>
                        </a:lnTo>
                        <a:lnTo>
                          <a:pt x="30" y="12"/>
                        </a:lnTo>
                        <a:lnTo>
                          <a:pt x="34" y="18"/>
                        </a:lnTo>
                        <a:lnTo>
                          <a:pt x="36" y="26"/>
                        </a:lnTo>
                        <a:lnTo>
                          <a:pt x="36" y="32"/>
                        </a:lnTo>
                        <a:lnTo>
                          <a:pt x="32" y="36"/>
                        </a:lnTo>
                        <a:lnTo>
                          <a:pt x="28" y="38"/>
                        </a:lnTo>
                        <a:lnTo>
                          <a:pt x="24" y="36"/>
                        </a:lnTo>
                        <a:lnTo>
                          <a:pt x="22" y="34"/>
                        </a:lnTo>
                        <a:lnTo>
                          <a:pt x="20" y="30"/>
                        </a:lnTo>
                        <a:lnTo>
                          <a:pt x="20" y="24"/>
                        </a:lnTo>
                        <a:lnTo>
                          <a:pt x="20" y="20"/>
                        </a:lnTo>
                        <a:lnTo>
                          <a:pt x="2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2" name="Line 497"/>
                  <p:cNvSpPr>
                    <a:spLocks noChangeShapeType="1"/>
                  </p:cNvSpPr>
                  <p:nvPr/>
                </p:nvSpPr>
                <p:spPr bwMode="auto">
                  <a:xfrm flipH="1">
                    <a:off x="4856" y="3650"/>
                    <a:ext cx="12"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3" name="Freeform 498"/>
                  <p:cNvSpPr>
                    <a:spLocks/>
                  </p:cNvSpPr>
                  <p:nvPr/>
                </p:nvSpPr>
                <p:spPr bwMode="auto">
                  <a:xfrm>
                    <a:off x="4783" y="3673"/>
                    <a:ext cx="63" cy="48"/>
                  </a:xfrm>
                  <a:custGeom>
                    <a:avLst/>
                    <a:gdLst>
                      <a:gd name="T0" fmla="*/ 0 w 142"/>
                      <a:gd name="T1" fmla="*/ 0 h 108"/>
                      <a:gd name="T2" fmla="*/ 0 w 142"/>
                      <a:gd name="T3" fmla="*/ 0 h 108"/>
                      <a:gd name="T4" fmla="*/ 0 w 142"/>
                      <a:gd name="T5" fmla="*/ 0 h 108"/>
                      <a:gd name="T6" fmla="*/ 0 w 142"/>
                      <a:gd name="T7" fmla="*/ 0 h 108"/>
                      <a:gd name="T8" fmla="*/ 0 w 142"/>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108">
                        <a:moveTo>
                          <a:pt x="128" y="48"/>
                        </a:moveTo>
                        <a:lnTo>
                          <a:pt x="10" y="0"/>
                        </a:lnTo>
                        <a:lnTo>
                          <a:pt x="0" y="18"/>
                        </a:lnTo>
                        <a:lnTo>
                          <a:pt x="142" y="108"/>
                        </a:lnTo>
                        <a:lnTo>
                          <a:pt x="128" y="48"/>
                        </a:lnTo>
                        <a:close/>
                      </a:path>
                    </a:pathLst>
                  </a:custGeom>
                  <a:solidFill>
                    <a:srgbClr val="FFFFF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4" name="Freeform 499"/>
                  <p:cNvSpPr>
                    <a:spLocks/>
                  </p:cNvSpPr>
                  <p:nvPr/>
                </p:nvSpPr>
                <p:spPr bwMode="auto">
                  <a:xfrm>
                    <a:off x="4789" y="3647"/>
                    <a:ext cx="47" cy="45"/>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w 104"/>
                      <a:gd name="T19" fmla="*/ 0 h 102"/>
                      <a:gd name="T20" fmla="*/ 0 w 104"/>
                      <a:gd name="T21" fmla="*/ 0 h 102"/>
                      <a:gd name="T22" fmla="*/ 0 w 104"/>
                      <a:gd name="T23" fmla="*/ 0 h 102"/>
                      <a:gd name="T24" fmla="*/ 0 w 104"/>
                      <a:gd name="T25" fmla="*/ 0 h 102"/>
                      <a:gd name="T26" fmla="*/ 0 w 104"/>
                      <a:gd name="T27" fmla="*/ 0 h 102"/>
                      <a:gd name="T28" fmla="*/ 0 w 104"/>
                      <a:gd name="T29" fmla="*/ 0 h 102"/>
                      <a:gd name="T30" fmla="*/ 0 w 104"/>
                      <a:gd name="T31" fmla="*/ 0 h 102"/>
                      <a:gd name="T32" fmla="*/ 0 w 104"/>
                      <a:gd name="T33" fmla="*/ 0 h 102"/>
                      <a:gd name="T34" fmla="*/ 0 w 104"/>
                      <a:gd name="T35" fmla="*/ 0 h 102"/>
                      <a:gd name="T36" fmla="*/ 0 w 104"/>
                      <a:gd name="T37" fmla="*/ 0 h 102"/>
                      <a:gd name="T38" fmla="*/ 0 w 104"/>
                      <a:gd name="T39" fmla="*/ 0 h 102"/>
                      <a:gd name="T40" fmla="*/ 0 w 104"/>
                      <a:gd name="T41" fmla="*/ 0 h 102"/>
                      <a:gd name="T42" fmla="*/ 0 w 104"/>
                      <a:gd name="T43" fmla="*/ 0 h 102"/>
                      <a:gd name="T44" fmla="*/ 0 w 104"/>
                      <a:gd name="T45" fmla="*/ 0 h 1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102">
                        <a:moveTo>
                          <a:pt x="104" y="102"/>
                        </a:moveTo>
                        <a:lnTo>
                          <a:pt x="104" y="58"/>
                        </a:lnTo>
                        <a:lnTo>
                          <a:pt x="98" y="58"/>
                        </a:lnTo>
                        <a:lnTo>
                          <a:pt x="76" y="48"/>
                        </a:lnTo>
                        <a:lnTo>
                          <a:pt x="66" y="42"/>
                        </a:lnTo>
                        <a:lnTo>
                          <a:pt x="56" y="36"/>
                        </a:lnTo>
                        <a:lnTo>
                          <a:pt x="48" y="28"/>
                        </a:lnTo>
                        <a:lnTo>
                          <a:pt x="40" y="20"/>
                        </a:lnTo>
                        <a:lnTo>
                          <a:pt x="34" y="10"/>
                        </a:lnTo>
                        <a:lnTo>
                          <a:pt x="30" y="2"/>
                        </a:lnTo>
                        <a:lnTo>
                          <a:pt x="28" y="0"/>
                        </a:lnTo>
                        <a:lnTo>
                          <a:pt x="22" y="4"/>
                        </a:lnTo>
                        <a:lnTo>
                          <a:pt x="18" y="8"/>
                        </a:lnTo>
                        <a:lnTo>
                          <a:pt x="14" y="12"/>
                        </a:lnTo>
                        <a:lnTo>
                          <a:pt x="8" y="18"/>
                        </a:lnTo>
                        <a:lnTo>
                          <a:pt x="2" y="26"/>
                        </a:lnTo>
                        <a:lnTo>
                          <a:pt x="0" y="60"/>
                        </a:lnTo>
                        <a:lnTo>
                          <a:pt x="104" y="102"/>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5" name="Freeform 500"/>
                  <p:cNvSpPr>
                    <a:spLocks/>
                  </p:cNvSpPr>
                  <p:nvPr/>
                </p:nvSpPr>
                <p:spPr bwMode="auto">
                  <a:xfrm>
                    <a:off x="4900" y="3924"/>
                    <a:ext cx="53" cy="47"/>
                  </a:xfrm>
                  <a:custGeom>
                    <a:avLst/>
                    <a:gdLst>
                      <a:gd name="T0" fmla="*/ 0 w 120"/>
                      <a:gd name="T1" fmla="*/ 0 h 106"/>
                      <a:gd name="T2" fmla="*/ 0 w 120"/>
                      <a:gd name="T3" fmla="*/ 0 h 106"/>
                      <a:gd name="T4" fmla="*/ 0 w 120"/>
                      <a:gd name="T5" fmla="*/ 0 h 106"/>
                      <a:gd name="T6" fmla="*/ 0 w 120"/>
                      <a:gd name="T7" fmla="*/ 0 h 106"/>
                      <a:gd name="T8" fmla="*/ 0 w 120"/>
                      <a:gd name="T9" fmla="*/ 0 h 106"/>
                      <a:gd name="T10" fmla="*/ 0 w 120"/>
                      <a:gd name="T11" fmla="*/ 0 h 106"/>
                      <a:gd name="T12" fmla="*/ 0 w 120"/>
                      <a:gd name="T13" fmla="*/ 0 h 106"/>
                      <a:gd name="T14" fmla="*/ 0 w 120"/>
                      <a:gd name="T15" fmla="*/ 0 h 106"/>
                      <a:gd name="T16" fmla="*/ 0 w 120"/>
                      <a:gd name="T17" fmla="*/ 0 h 106"/>
                      <a:gd name="T18" fmla="*/ 0 w 120"/>
                      <a:gd name="T19" fmla="*/ 0 h 106"/>
                      <a:gd name="T20" fmla="*/ 0 w 120"/>
                      <a:gd name="T21" fmla="*/ 0 h 106"/>
                      <a:gd name="T22" fmla="*/ 0 w 120"/>
                      <a:gd name="T23" fmla="*/ 0 h 106"/>
                      <a:gd name="T24" fmla="*/ 0 w 120"/>
                      <a:gd name="T25" fmla="*/ 0 h 106"/>
                      <a:gd name="T26" fmla="*/ 0 w 120"/>
                      <a:gd name="T27" fmla="*/ 0 h 106"/>
                      <a:gd name="T28" fmla="*/ 0 w 120"/>
                      <a:gd name="T29" fmla="*/ 0 h 106"/>
                      <a:gd name="T30" fmla="*/ 0 w 120"/>
                      <a:gd name="T31" fmla="*/ 0 h 106"/>
                      <a:gd name="T32" fmla="*/ 0 w 120"/>
                      <a:gd name="T33" fmla="*/ 0 h 106"/>
                      <a:gd name="T34" fmla="*/ 0 w 120"/>
                      <a:gd name="T35" fmla="*/ 0 h 106"/>
                      <a:gd name="T36" fmla="*/ 0 w 120"/>
                      <a:gd name="T37" fmla="*/ 0 h 106"/>
                      <a:gd name="T38" fmla="*/ 0 w 120"/>
                      <a:gd name="T39" fmla="*/ 0 h 106"/>
                      <a:gd name="T40" fmla="*/ 0 w 120"/>
                      <a:gd name="T41" fmla="*/ 0 h 106"/>
                      <a:gd name="T42" fmla="*/ 0 w 120"/>
                      <a:gd name="T43" fmla="*/ 0 h 106"/>
                      <a:gd name="T44" fmla="*/ 0 w 120"/>
                      <a:gd name="T45" fmla="*/ 0 h 106"/>
                      <a:gd name="T46" fmla="*/ 0 w 120"/>
                      <a:gd name="T47" fmla="*/ 0 h 106"/>
                      <a:gd name="T48" fmla="*/ 0 w 120"/>
                      <a:gd name="T49" fmla="*/ 0 h 106"/>
                      <a:gd name="T50" fmla="*/ 0 w 120"/>
                      <a:gd name="T51" fmla="*/ 0 h 106"/>
                      <a:gd name="T52" fmla="*/ 0 w 120"/>
                      <a:gd name="T53" fmla="*/ 0 h 106"/>
                      <a:gd name="T54" fmla="*/ 0 w 120"/>
                      <a:gd name="T55" fmla="*/ 0 h 106"/>
                      <a:gd name="T56" fmla="*/ 0 w 120"/>
                      <a:gd name="T57" fmla="*/ 0 h 106"/>
                      <a:gd name="T58" fmla="*/ 0 w 120"/>
                      <a:gd name="T59" fmla="*/ 0 h 106"/>
                      <a:gd name="T60" fmla="*/ 0 w 120"/>
                      <a:gd name="T61" fmla="*/ 0 h 106"/>
                      <a:gd name="T62" fmla="*/ 0 w 120"/>
                      <a:gd name="T63" fmla="*/ 0 h 106"/>
                      <a:gd name="T64" fmla="*/ 0 w 120"/>
                      <a:gd name="T65" fmla="*/ 0 h 106"/>
                      <a:gd name="T66" fmla="*/ 0 w 120"/>
                      <a:gd name="T67" fmla="*/ 0 h 106"/>
                      <a:gd name="T68" fmla="*/ 0 w 120"/>
                      <a:gd name="T69" fmla="*/ 0 h 106"/>
                      <a:gd name="T70" fmla="*/ 0 w 120"/>
                      <a:gd name="T71" fmla="*/ 0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0" h="106">
                        <a:moveTo>
                          <a:pt x="118" y="40"/>
                        </a:moveTo>
                        <a:lnTo>
                          <a:pt x="118" y="40"/>
                        </a:lnTo>
                        <a:lnTo>
                          <a:pt x="112" y="34"/>
                        </a:lnTo>
                        <a:lnTo>
                          <a:pt x="104" y="26"/>
                        </a:lnTo>
                        <a:lnTo>
                          <a:pt x="94" y="18"/>
                        </a:lnTo>
                        <a:lnTo>
                          <a:pt x="82" y="12"/>
                        </a:lnTo>
                        <a:lnTo>
                          <a:pt x="62" y="4"/>
                        </a:lnTo>
                        <a:lnTo>
                          <a:pt x="52" y="0"/>
                        </a:lnTo>
                        <a:lnTo>
                          <a:pt x="48" y="0"/>
                        </a:lnTo>
                        <a:lnTo>
                          <a:pt x="46" y="10"/>
                        </a:lnTo>
                        <a:lnTo>
                          <a:pt x="40" y="20"/>
                        </a:lnTo>
                        <a:lnTo>
                          <a:pt x="28" y="38"/>
                        </a:lnTo>
                        <a:lnTo>
                          <a:pt x="14" y="54"/>
                        </a:lnTo>
                        <a:lnTo>
                          <a:pt x="0" y="66"/>
                        </a:lnTo>
                        <a:lnTo>
                          <a:pt x="2" y="66"/>
                        </a:lnTo>
                        <a:lnTo>
                          <a:pt x="4" y="74"/>
                        </a:lnTo>
                        <a:lnTo>
                          <a:pt x="10" y="82"/>
                        </a:lnTo>
                        <a:lnTo>
                          <a:pt x="18" y="88"/>
                        </a:lnTo>
                        <a:lnTo>
                          <a:pt x="30" y="94"/>
                        </a:lnTo>
                        <a:lnTo>
                          <a:pt x="42" y="98"/>
                        </a:lnTo>
                        <a:lnTo>
                          <a:pt x="56" y="102"/>
                        </a:lnTo>
                        <a:lnTo>
                          <a:pt x="70" y="104"/>
                        </a:lnTo>
                        <a:lnTo>
                          <a:pt x="82" y="106"/>
                        </a:lnTo>
                        <a:lnTo>
                          <a:pt x="94" y="104"/>
                        </a:lnTo>
                        <a:lnTo>
                          <a:pt x="104" y="98"/>
                        </a:lnTo>
                        <a:lnTo>
                          <a:pt x="112" y="90"/>
                        </a:lnTo>
                        <a:lnTo>
                          <a:pt x="116" y="80"/>
                        </a:lnTo>
                        <a:lnTo>
                          <a:pt x="120" y="70"/>
                        </a:lnTo>
                        <a:lnTo>
                          <a:pt x="120" y="60"/>
                        </a:lnTo>
                        <a:lnTo>
                          <a:pt x="120" y="50"/>
                        </a:lnTo>
                        <a:lnTo>
                          <a:pt x="118" y="40"/>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716" name="Group 501"/>
                  <p:cNvGrpSpPr>
                    <a:grpSpLocks/>
                  </p:cNvGrpSpPr>
                  <p:nvPr/>
                </p:nvGrpSpPr>
                <p:grpSpPr bwMode="auto">
                  <a:xfrm>
                    <a:off x="4751" y="3680"/>
                    <a:ext cx="171" cy="277"/>
                    <a:chOff x="4214" y="2866"/>
                    <a:chExt cx="171" cy="277"/>
                  </a:xfrm>
                </p:grpSpPr>
                <p:sp>
                  <p:nvSpPr>
                    <p:cNvPr id="722" name="Freeform 502"/>
                    <p:cNvSpPr>
                      <a:spLocks/>
                    </p:cNvSpPr>
                    <p:nvPr/>
                  </p:nvSpPr>
                  <p:spPr bwMode="auto">
                    <a:xfrm>
                      <a:off x="4243" y="2899"/>
                      <a:ext cx="142" cy="244"/>
                    </a:xfrm>
                    <a:custGeom>
                      <a:avLst/>
                      <a:gdLst>
                        <a:gd name="T0" fmla="*/ 0 w 320"/>
                        <a:gd name="T1" fmla="*/ 0 h 550"/>
                        <a:gd name="T2" fmla="*/ 0 w 320"/>
                        <a:gd name="T3" fmla="*/ 0 h 550"/>
                        <a:gd name="T4" fmla="*/ 0 w 320"/>
                        <a:gd name="T5" fmla="*/ 0 h 550"/>
                        <a:gd name="T6" fmla="*/ 0 w 320"/>
                        <a:gd name="T7" fmla="*/ 0 h 550"/>
                        <a:gd name="T8" fmla="*/ 0 w 320"/>
                        <a:gd name="T9" fmla="*/ 0 h 550"/>
                        <a:gd name="T10" fmla="*/ 0 w 320"/>
                        <a:gd name="T11" fmla="*/ 0 h 550"/>
                        <a:gd name="T12" fmla="*/ 0 w 320"/>
                        <a:gd name="T13" fmla="*/ 0 h 550"/>
                        <a:gd name="T14" fmla="*/ 0 w 320"/>
                        <a:gd name="T15" fmla="*/ 0 h 550"/>
                        <a:gd name="T16" fmla="*/ 0 w 320"/>
                        <a:gd name="T17" fmla="*/ 0 h 550"/>
                        <a:gd name="T18" fmla="*/ 0 w 320"/>
                        <a:gd name="T19" fmla="*/ 0 h 550"/>
                        <a:gd name="T20" fmla="*/ 0 w 320"/>
                        <a:gd name="T21" fmla="*/ 0 h 550"/>
                        <a:gd name="T22" fmla="*/ 0 w 320"/>
                        <a:gd name="T23" fmla="*/ 0 h 550"/>
                        <a:gd name="T24" fmla="*/ 0 w 320"/>
                        <a:gd name="T25" fmla="*/ 0 h 550"/>
                        <a:gd name="T26" fmla="*/ 0 w 320"/>
                        <a:gd name="T27" fmla="*/ 0 h 550"/>
                        <a:gd name="T28" fmla="*/ 0 w 320"/>
                        <a:gd name="T29" fmla="*/ 0 h 550"/>
                        <a:gd name="T30" fmla="*/ 0 w 320"/>
                        <a:gd name="T31" fmla="*/ 0 h 550"/>
                        <a:gd name="T32" fmla="*/ 0 w 320"/>
                        <a:gd name="T33" fmla="*/ 0 h 550"/>
                        <a:gd name="T34" fmla="*/ 0 w 320"/>
                        <a:gd name="T35" fmla="*/ 0 h 550"/>
                        <a:gd name="T36" fmla="*/ 0 w 320"/>
                        <a:gd name="T37" fmla="*/ 0 h 550"/>
                        <a:gd name="T38" fmla="*/ 0 w 320"/>
                        <a:gd name="T39" fmla="*/ 0 h 550"/>
                        <a:gd name="T40" fmla="*/ 0 w 320"/>
                        <a:gd name="T41" fmla="*/ 0 h 550"/>
                        <a:gd name="T42" fmla="*/ 0 w 320"/>
                        <a:gd name="T43" fmla="*/ 0 h 550"/>
                        <a:gd name="T44" fmla="*/ 0 w 320"/>
                        <a:gd name="T45" fmla="*/ 0 h 550"/>
                        <a:gd name="T46" fmla="*/ 0 w 320"/>
                        <a:gd name="T47" fmla="*/ 0 h 550"/>
                        <a:gd name="T48" fmla="*/ 0 w 320"/>
                        <a:gd name="T49" fmla="*/ 0 h 550"/>
                        <a:gd name="T50" fmla="*/ 0 w 320"/>
                        <a:gd name="T51" fmla="*/ 0 h 550"/>
                        <a:gd name="T52" fmla="*/ 0 w 320"/>
                        <a:gd name="T53" fmla="*/ 0 h 550"/>
                        <a:gd name="T54" fmla="*/ 0 w 320"/>
                        <a:gd name="T55" fmla="*/ 0 h 550"/>
                        <a:gd name="T56" fmla="*/ 0 w 320"/>
                        <a:gd name="T57" fmla="*/ 0 h 550"/>
                        <a:gd name="T58" fmla="*/ 0 w 320"/>
                        <a:gd name="T59" fmla="*/ 0 h 550"/>
                        <a:gd name="T60" fmla="*/ 0 w 320"/>
                        <a:gd name="T61" fmla="*/ 0 h 550"/>
                        <a:gd name="T62" fmla="*/ 0 w 320"/>
                        <a:gd name="T63" fmla="*/ 0 h 550"/>
                        <a:gd name="T64" fmla="*/ 0 w 320"/>
                        <a:gd name="T65" fmla="*/ 0 h 550"/>
                        <a:gd name="T66" fmla="*/ 0 w 320"/>
                        <a:gd name="T67" fmla="*/ 0 h 550"/>
                        <a:gd name="T68" fmla="*/ 0 w 320"/>
                        <a:gd name="T69" fmla="*/ 0 h 550"/>
                        <a:gd name="T70" fmla="*/ 0 w 320"/>
                        <a:gd name="T71" fmla="*/ 0 h 550"/>
                        <a:gd name="T72" fmla="*/ 0 w 320"/>
                        <a:gd name="T73" fmla="*/ 0 h 550"/>
                        <a:gd name="T74" fmla="*/ 0 w 320"/>
                        <a:gd name="T75" fmla="*/ 0 h 550"/>
                        <a:gd name="T76" fmla="*/ 0 w 320"/>
                        <a:gd name="T77" fmla="*/ 0 h 550"/>
                        <a:gd name="T78" fmla="*/ 0 w 320"/>
                        <a:gd name="T79" fmla="*/ 0 h 550"/>
                        <a:gd name="T80" fmla="*/ 0 w 320"/>
                        <a:gd name="T81" fmla="*/ 0 h 550"/>
                        <a:gd name="T82" fmla="*/ 0 w 320"/>
                        <a:gd name="T83" fmla="*/ 0 h 550"/>
                        <a:gd name="T84" fmla="*/ 0 w 320"/>
                        <a:gd name="T85" fmla="*/ 0 h 550"/>
                        <a:gd name="T86" fmla="*/ 0 w 320"/>
                        <a:gd name="T87" fmla="*/ 0 h 550"/>
                        <a:gd name="T88" fmla="*/ 0 w 320"/>
                        <a:gd name="T89" fmla="*/ 0 h 550"/>
                        <a:gd name="T90" fmla="*/ 0 w 320"/>
                        <a:gd name="T91" fmla="*/ 0 h 550"/>
                        <a:gd name="T92" fmla="*/ 0 w 320"/>
                        <a:gd name="T93" fmla="*/ 0 h 550"/>
                        <a:gd name="T94" fmla="*/ 0 w 320"/>
                        <a:gd name="T95" fmla="*/ 0 h 550"/>
                        <a:gd name="T96" fmla="*/ 0 w 320"/>
                        <a:gd name="T97" fmla="*/ 0 h 550"/>
                        <a:gd name="T98" fmla="*/ 0 w 320"/>
                        <a:gd name="T99" fmla="*/ 0 h 550"/>
                        <a:gd name="T100" fmla="*/ 0 w 320"/>
                        <a:gd name="T101" fmla="*/ 0 h 550"/>
                        <a:gd name="T102" fmla="*/ 0 w 320"/>
                        <a:gd name="T103" fmla="*/ 0 h 550"/>
                        <a:gd name="T104" fmla="*/ 0 w 320"/>
                        <a:gd name="T105" fmla="*/ 0 h 550"/>
                        <a:gd name="T106" fmla="*/ 0 w 320"/>
                        <a:gd name="T107" fmla="*/ 0 h 5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0" h="550">
                          <a:moveTo>
                            <a:pt x="78" y="2"/>
                          </a:moveTo>
                          <a:lnTo>
                            <a:pt x="78" y="2"/>
                          </a:lnTo>
                          <a:lnTo>
                            <a:pt x="62" y="0"/>
                          </a:lnTo>
                          <a:lnTo>
                            <a:pt x="48" y="0"/>
                          </a:lnTo>
                          <a:lnTo>
                            <a:pt x="36" y="6"/>
                          </a:lnTo>
                          <a:lnTo>
                            <a:pt x="26" y="12"/>
                          </a:lnTo>
                          <a:lnTo>
                            <a:pt x="20" y="22"/>
                          </a:lnTo>
                          <a:lnTo>
                            <a:pt x="12" y="34"/>
                          </a:lnTo>
                          <a:lnTo>
                            <a:pt x="2" y="62"/>
                          </a:lnTo>
                          <a:lnTo>
                            <a:pt x="0" y="70"/>
                          </a:lnTo>
                          <a:lnTo>
                            <a:pt x="0" y="84"/>
                          </a:lnTo>
                          <a:lnTo>
                            <a:pt x="4" y="116"/>
                          </a:lnTo>
                          <a:lnTo>
                            <a:pt x="12" y="154"/>
                          </a:lnTo>
                          <a:lnTo>
                            <a:pt x="24" y="196"/>
                          </a:lnTo>
                          <a:lnTo>
                            <a:pt x="36" y="236"/>
                          </a:lnTo>
                          <a:lnTo>
                            <a:pt x="46" y="270"/>
                          </a:lnTo>
                          <a:lnTo>
                            <a:pt x="56" y="296"/>
                          </a:lnTo>
                          <a:lnTo>
                            <a:pt x="62" y="308"/>
                          </a:lnTo>
                          <a:lnTo>
                            <a:pt x="262" y="550"/>
                          </a:lnTo>
                          <a:lnTo>
                            <a:pt x="274" y="540"/>
                          </a:lnTo>
                          <a:lnTo>
                            <a:pt x="286" y="528"/>
                          </a:lnTo>
                          <a:lnTo>
                            <a:pt x="298" y="516"/>
                          </a:lnTo>
                          <a:lnTo>
                            <a:pt x="310" y="500"/>
                          </a:lnTo>
                          <a:lnTo>
                            <a:pt x="318" y="484"/>
                          </a:lnTo>
                          <a:lnTo>
                            <a:pt x="320" y="476"/>
                          </a:lnTo>
                          <a:lnTo>
                            <a:pt x="320" y="468"/>
                          </a:lnTo>
                          <a:lnTo>
                            <a:pt x="318" y="460"/>
                          </a:lnTo>
                          <a:lnTo>
                            <a:pt x="314" y="452"/>
                          </a:lnTo>
                          <a:lnTo>
                            <a:pt x="302" y="434"/>
                          </a:lnTo>
                          <a:lnTo>
                            <a:pt x="282" y="412"/>
                          </a:lnTo>
                          <a:lnTo>
                            <a:pt x="234" y="356"/>
                          </a:lnTo>
                          <a:lnTo>
                            <a:pt x="188" y="304"/>
                          </a:lnTo>
                          <a:lnTo>
                            <a:pt x="170" y="282"/>
                          </a:lnTo>
                          <a:lnTo>
                            <a:pt x="160" y="268"/>
                          </a:lnTo>
                          <a:lnTo>
                            <a:pt x="154" y="254"/>
                          </a:lnTo>
                          <a:lnTo>
                            <a:pt x="148" y="234"/>
                          </a:lnTo>
                          <a:lnTo>
                            <a:pt x="146" y="212"/>
                          </a:lnTo>
                          <a:lnTo>
                            <a:pt x="144" y="188"/>
                          </a:lnTo>
                          <a:lnTo>
                            <a:pt x="140" y="138"/>
                          </a:lnTo>
                          <a:lnTo>
                            <a:pt x="136" y="98"/>
                          </a:lnTo>
                          <a:lnTo>
                            <a:pt x="130" y="66"/>
                          </a:lnTo>
                          <a:lnTo>
                            <a:pt x="126" y="52"/>
                          </a:lnTo>
                          <a:lnTo>
                            <a:pt x="120" y="38"/>
                          </a:lnTo>
                          <a:lnTo>
                            <a:pt x="114" y="26"/>
                          </a:lnTo>
                          <a:lnTo>
                            <a:pt x="104" y="14"/>
                          </a:lnTo>
                          <a:lnTo>
                            <a:pt x="92" y="6"/>
                          </a:lnTo>
                          <a:lnTo>
                            <a:pt x="78" y="2"/>
                          </a:lnTo>
                          <a:close/>
                        </a:path>
                      </a:pathLst>
                    </a:custGeom>
                    <a:solidFill>
                      <a:srgbClr val="FFFF59"/>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3" name="Freeform 503"/>
                    <p:cNvSpPr>
                      <a:spLocks/>
                    </p:cNvSpPr>
                    <p:nvPr/>
                  </p:nvSpPr>
                  <p:spPr bwMode="auto">
                    <a:xfrm>
                      <a:off x="4214" y="2866"/>
                      <a:ext cx="120" cy="239"/>
                    </a:xfrm>
                    <a:custGeom>
                      <a:avLst/>
                      <a:gdLst>
                        <a:gd name="T0" fmla="*/ 0 w 270"/>
                        <a:gd name="T1" fmla="*/ 0 h 538"/>
                        <a:gd name="T2" fmla="*/ 0 w 270"/>
                        <a:gd name="T3" fmla="*/ 0 h 538"/>
                        <a:gd name="T4" fmla="*/ 0 w 270"/>
                        <a:gd name="T5" fmla="*/ 0 h 538"/>
                        <a:gd name="T6" fmla="*/ 0 w 270"/>
                        <a:gd name="T7" fmla="*/ 0 h 538"/>
                        <a:gd name="T8" fmla="*/ 0 w 270"/>
                        <a:gd name="T9" fmla="*/ 0 h 538"/>
                        <a:gd name="T10" fmla="*/ 0 w 270"/>
                        <a:gd name="T11" fmla="*/ 0 h 538"/>
                        <a:gd name="T12" fmla="*/ 0 w 270"/>
                        <a:gd name="T13" fmla="*/ 0 h 538"/>
                        <a:gd name="T14" fmla="*/ 0 w 270"/>
                        <a:gd name="T15" fmla="*/ 0 h 538"/>
                        <a:gd name="T16" fmla="*/ 0 w 270"/>
                        <a:gd name="T17" fmla="*/ 0 h 538"/>
                        <a:gd name="T18" fmla="*/ 0 w 270"/>
                        <a:gd name="T19" fmla="*/ 0 h 538"/>
                        <a:gd name="T20" fmla="*/ 0 w 270"/>
                        <a:gd name="T21" fmla="*/ 0 h 538"/>
                        <a:gd name="T22" fmla="*/ 0 w 270"/>
                        <a:gd name="T23" fmla="*/ 0 h 538"/>
                        <a:gd name="T24" fmla="*/ 0 w 270"/>
                        <a:gd name="T25" fmla="*/ 0 h 538"/>
                        <a:gd name="T26" fmla="*/ 0 w 270"/>
                        <a:gd name="T27" fmla="*/ 0 h 538"/>
                        <a:gd name="T28" fmla="*/ 0 w 270"/>
                        <a:gd name="T29" fmla="*/ 0 h 538"/>
                        <a:gd name="T30" fmla="*/ 0 w 270"/>
                        <a:gd name="T31" fmla="*/ 0 h 538"/>
                        <a:gd name="T32" fmla="*/ 0 w 270"/>
                        <a:gd name="T33" fmla="*/ 0 h 538"/>
                        <a:gd name="T34" fmla="*/ 0 w 270"/>
                        <a:gd name="T35" fmla="*/ 0 h 538"/>
                        <a:gd name="T36" fmla="*/ 0 w 270"/>
                        <a:gd name="T37" fmla="*/ 0 h 538"/>
                        <a:gd name="T38" fmla="*/ 0 w 270"/>
                        <a:gd name="T39" fmla="*/ 0 h 538"/>
                        <a:gd name="T40" fmla="*/ 0 w 270"/>
                        <a:gd name="T41" fmla="*/ 0 h 538"/>
                        <a:gd name="T42" fmla="*/ 0 w 270"/>
                        <a:gd name="T43" fmla="*/ 0 h 538"/>
                        <a:gd name="T44" fmla="*/ 0 w 270"/>
                        <a:gd name="T45" fmla="*/ 0 h 538"/>
                        <a:gd name="T46" fmla="*/ 0 w 270"/>
                        <a:gd name="T47" fmla="*/ 0 h 538"/>
                        <a:gd name="T48" fmla="*/ 0 w 270"/>
                        <a:gd name="T49" fmla="*/ 0 h 538"/>
                        <a:gd name="T50" fmla="*/ 0 w 270"/>
                        <a:gd name="T51" fmla="*/ 0 h 538"/>
                        <a:gd name="T52" fmla="*/ 0 w 270"/>
                        <a:gd name="T53" fmla="*/ 0 h 538"/>
                        <a:gd name="T54" fmla="*/ 0 w 270"/>
                        <a:gd name="T55" fmla="*/ 0 h 538"/>
                        <a:gd name="T56" fmla="*/ 0 w 270"/>
                        <a:gd name="T57" fmla="*/ 0 h 538"/>
                        <a:gd name="T58" fmla="*/ 0 w 270"/>
                        <a:gd name="T59" fmla="*/ 0 h 538"/>
                        <a:gd name="T60" fmla="*/ 0 w 270"/>
                        <a:gd name="T61" fmla="*/ 0 h 538"/>
                        <a:gd name="T62" fmla="*/ 0 w 270"/>
                        <a:gd name="T63" fmla="*/ 0 h 538"/>
                        <a:gd name="T64" fmla="*/ 0 w 270"/>
                        <a:gd name="T65" fmla="*/ 0 h 538"/>
                        <a:gd name="T66" fmla="*/ 0 w 270"/>
                        <a:gd name="T67" fmla="*/ 0 h 538"/>
                        <a:gd name="T68" fmla="*/ 0 w 270"/>
                        <a:gd name="T69" fmla="*/ 0 h 538"/>
                        <a:gd name="T70" fmla="*/ 0 w 270"/>
                        <a:gd name="T71" fmla="*/ 0 h 538"/>
                        <a:gd name="T72" fmla="*/ 0 w 270"/>
                        <a:gd name="T73" fmla="*/ 0 h 538"/>
                        <a:gd name="T74" fmla="*/ 0 w 270"/>
                        <a:gd name="T75" fmla="*/ 0 h 538"/>
                        <a:gd name="T76" fmla="*/ 0 w 270"/>
                        <a:gd name="T77" fmla="*/ 0 h 538"/>
                        <a:gd name="T78" fmla="*/ 0 w 270"/>
                        <a:gd name="T79" fmla="*/ 0 h 538"/>
                        <a:gd name="T80" fmla="*/ 0 w 270"/>
                        <a:gd name="T81" fmla="*/ 0 h 538"/>
                        <a:gd name="T82" fmla="*/ 0 w 270"/>
                        <a:gd name="T83" fmla="*/ 0 h 5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0" h="538">
                          <a:moveTo>
                            <a:pt x="126" y="382"/>
                          </a:moveTo>
                          <a:lnTo>
                            <a:pt x="126" y="382"/>
                          </a:lnTo>
                          <a:lnTo>
                            <a:pt x="120" y="370"/>
                          </a:lnTo>
                          <a:lnTo>
                            <a:pt x="110" y="344"/>
                          </a:lnTo>
                          <a:lnTo>
                            <a:pt x="100" y="310"/>
                          </a:lnTo>
                          <a:lnTo>
                            <a:pt x="88" y="270"/>
                          </a:lnTo>
                          <a:lnTo>
                            <a:pt x="76" y="228"/>
                          </a:lnTo>
                          <a:lnTo>
                            <a:pt x="68" y="190"/>
                          </a:lnTo>
                          <a:lnTo>
                            <a:pt x="64" y="158"/>
                          </a:lnTo>
                          <a:lnTo>
                            <a:pt x="64" y="144"/>
                          </a:lnTo>
                          <a:lnTo>
                            <a:pt x="66" y="136"/>
                          </a:lnTo>
                          <a:lnTo>
                            <a:pt x="76" y="108"/>
                          </a:lnTo>
                          <a:lnTo>
                            <a:pt x="84" y="96"/>
                          </a:lnTo>
                          <a:lnTo>
                            <a:pt x="90" y="86"/>
                          </a:lnTo>
                          <a:lnTo>
                            <a:pt x="100" y="80"/>
                          </a:lnTo>
                          <a:lnTo>
                            <a:pt x="112" y="74"/>
                          </a:lnTo>
                          <a:lnTo>
                            <a:pt x="126" y="74"/>
                          </a:lnTo>
                          <a:lnTo>
                            <a:pt x="142" y="76"/>
                          </a:lnTo>
                          <a:lnTo>
                            <a:pt x="156" y="80"/>
                          </a:lnTo>
                          <a:lnTo>
                            <a:pt x="168" y="88"/>
                          </a:lnTo>
                          <a:lnTo>
                            <a:pt x="178" y="100"/>
                          </a:lnTo>
                          <a:lnTo>
                            <a:pt x="184" y="112"/>
                          </a:lnTo>
                          <a:lnTo>
                            <a:pt x="190" y="126"/>
                          </a:lnTo>
                          <a:lnTo>
                            <a:pt x="194" y="140"/>
                          </a:lnTo>
                          <a:lnTo>
                            <a:pt x="200" y="172"/>
                          </a:lnTo>
                          <a:lnTo>
                            <a:pt x="204" y="212"/>
                          </a:lnTo>
                          <a:lnTo>
                            <a:pt x="208" y="262"/>
                          </a:lnTo>
                          <a:lnTo>
                            <a:pt x="210" y="286"/>
                          </a:lnTo>
                          <a:lnTo>
                            <a:pt x="212" y="308"/>
                          </a:lnTo>
                          <a:lnTo>
                            <a:pt x="218" y="328"/>
                          </a:lnTo>
                          <a:lnTo>
                            <a:pt x="224" y="342"/>
                          </a:lnTo>
                          <a:lnTo>
                            <a:pt x="238" y="362"/>
                          </a:lnTo>
                          <a:lnTo>
                            <a:pt x="262" y="390"/>
                          </a:lnTo>
                          <a:lnTo>
                            <a:pt x="266" y="334"/>
                          </a:lnTo>
                          <a:lnTo>
                            <a:pt x="268" y="304"/>
                          </a:lnTo>
                          <a:lnTo>
                            <a:pt x="270" y="270"/>
                          </a:lnTo>
                          <a:lnTo>
                            <a:pt x="266" y="232"/>
                          </a:lnTo>
                          <a:lnTo>
                            <a:pt x="264" y="210"/>
                          </a:lnTo>
                          <a:lnTo>
                            <a:pt x="258" y="188"/>
                          </a:lnTo>
                          <a:lnTo>
                            <a:pt x="252" y="166"/>
                          </a:lnTo>
                          <a:lnTo>
                            <a:pt x="242" y="146"/>
                          </a:lnTo>
                          <a:lnTo>
                            <a:pt x="232" y="124"/>
                          </a:lnTo>
                          <a:lnTo>
                            <a:pt x="216" y="106"/>
                          </a:lnTo>
                          <a:lnTo>
                            <a:pt x="200" y="90"/>
                          </a:lnTo>
                          <a:lnTo>
                            <a:pt x="180" y="76"/>
                          </a:lnTo>
                          <a:lnTo>
                            <a:pt x="140" y="50"/>
                          </a:lnTo>
                          <a:lnTo>
                            <a:pt x="112" y="32"/>
                          </a:lnTo>
                          <a:lnTo>
                            <a:pt x="80" y="6"/>
                          </a:lnTo>
                          <a:lnTo>
                            <a:pt x="72" y="0"/>
                          </a:lnTo>
                          <a:lnTo>
                            <a:pt x="68" y="0"/>
                          </a:lnTo>
                          <a:lnTo>
                            <a:pt x="66" y="0"/>
                          </a:lnTo>
                          <a:lnTo>
                            <a:pt x="58" y="4"/>
                          </a:lnTo>
                          <a:lnTo>
                            <a:pt x="48" y="14"/>
                          </a:lnTo>
                          <a:lnTo>
                            <a:pt x="38" y="28"/>
                          </a:lnTo>
                          <a:lnTo>
                            <a:pt x="26" y="48"/>
                          </a:lnTo>
                          <a:lnTo>
                            <a:pt x="16" y="70"/>
                          </a:lnTo>
                          <a:lnTo>
                            <a:pt x="10" y="94"/>
                          </a:lnTo>
                          <a:lnTo>
                            <a:pt x="4" y="120"/>
                          </a:lnTo>
                          <a:lnTo>
                            <a:pt x="0" y="148"/>
                          </a:lnTo>
                          <a:lnTo>
                            <a:pt x="0" y="174"/>
                          </a:lnTo>
                          <a:lnTo>
                            <a:pt x="4" y="200"/>
                          </a:lnTo>
                          <a:lnTo>
                            <a:pt x="8" y="230"/>
                          </a:lnTo>
                          <a:lnTo>
                            <a:pt x="14" y="272"/>
                          </a:lnTo>
                          <a:lnTo>
                            <a:pt x="26" y="372"/>
                          </a:lnTo>
                          <a:lnTo>
                            <a:pt x="36" y="460"/>
                          </a:lnTo>
                          <a:lnTo>
                            <a:pt x="42" y="490"/>
                          </a:lnTo>
                          <a:lnTo>
                            <a:pt x="44" y="500"/>
                          </a:lnTo>
                          <a:lnTo>
                            <a:pt x="46" y="504"/>
                          </a:lnTo>
                          <a:lnTo>
                            <a:pt x="58" y="508"/>
                          </a:lnTo>
                          <a:lnTo>
                            <a:pt x="84" y="514"/>
                          </a:lnTo>
                          <a:lnTo>
                            <a:pt x="156" y="526"/>
                          </a:lnTo>
                          <a:lnTo>
                            <a:pt x="254" y="538"/>
                          </a:lnTo>
                          <a:lnTo>
                            <a:pt x="126" y="382"/>
                          </a:lnTo>
                          <a:close/>
                        </a:path>
                      </a:pathLst>
                    </a:custGeom>
                    <a:solidFill>
                      <a:srgbClr val="FFFF59"/>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sp>
                <p:nvSpPr>
                  <p:cNvPr id="717" name="Freeform 504"/>
                  <p:cNvSpPr>
                    <a:spLocks/>
                  </p:cNvSpPr>
                  <p:nvPr/>
                </p:nvSpPr>
                <p:spPr bwMode="auto">
                  <a:xfrm>
                    <a:off x="4741" y="3899"/>
                    <a:ext cx="145" cy="163"/>
                  </a:xfrm>
                  <a:custGeom>
                    <a:avLst/>
                    <a:gdLst>
                      <a:gd name="T0" fmla="*/ 0 w 326"/>
                      <a:gd name="T1" fmla="*/ 0 h 366"/>
                      <a:gd name="T2" fmla="*/ 0 w 326"/>
                      <a:gd name="T3" fmla="*/ 0 h 366"/>
                      <a:gd name="T4" fmla="*/ 0 w 326"/>
                      <a:gd name="T5" fmla="*/ 0 h 366"/>
                      <a:gd name="T6" fmla="*/ 0 w 326"/>
                      <a:gd name="T7" fmla="*/ 0 h 366"/>
                      <a:gd name="T8" fmla="*/ 0 w 326"/>
                      <a:gd name="T9" fmla="*/ 0 h 366"/>
                      <a:gd name="T10" fmla="*/ 0 w 326"/>
                      <a:gd name="T11" fmla="*/ 0 h 366"/>
                      <a:gd name="T12" fmla="*/ 0 w 326"/>
                      <a:gd name="T13" fmla="*/ 0 h 366"/>
                      <a:gd name="T14" fmla="*/ 0 w 326"/>
                      <a:gd name="T15" fmla="*/ 0 h 366"/>
                      <a:gd name="T16" fmla="*/ 0 w 326"/>
                      <a:gd name="T17" fmla="*/ 0 h 366"/>
                      <a:gd name="T18" fmla="*/ 0 w 326"/>
                      <a:gd name="T19" fmla="*/ 0 h 366"/>
                      <a:gd name="T20" fmla="*/ 0 w 326"/>
                      <a:gd name="T21" fmla="*/ 0 h 366"/>
                      <a:gd name="T22" fmla="*/ 0 w 326"/>
                      <a:gd name="T23" fmla="*/ 0 h 366"/>
                      <a:gd name="T24" fmla="*/ 0 w 326"/>
                      <a:gd name="T25" fmla="*/ 0 h 366"/>
                      <a:gd name="T26" fmla="*/ 0 w 326"/>
                      <a:gd name="T27" fmla="*/ 0 h 366"/>
                      <a:gd name="T28" fmla="*/ 0 w 326"/>
                      <a:gd name="T29" fmla="*/ 0 h 366"/>
                      <a:gd name="T30" fmla="*/ 0 w 326"/>
                      <a:gd name="T31" fmla="*/ 0 h 366"/>
                      <a:gd name="T32" fmla="*/ 0 w 326"/>
                      <a:gd name="T33" fmla="*/ 0 h 366"/>
                      <a:gd name="T34" fmla="*/ 0 w 326"/>
                      <a:gd name="T35" fmla="*/ 0 h 366"/>
                      <a:gd name="T36" fmla="*/ 0 w 326"/>
                      <a:gd name="T37" fmla="*/ 0 h 366"/>
                      <a:gd name="T38" fmla="*/ 0 w 326"/>
                      <a:gd name="T39" fmla="*/ 0 h 366"/>
                      <a:gd name="T40" fmla="*/ 0 w 326"/>
                      <a:gd name="T41" fmla="*/ 0 h 366"/>
                      <a:gd name="T42" fmla="*/ 0 w 326"/>
                      <a:gd name="T43" fmla="*/ 0 h 366"/>
                      <a:gd name="T44" fmla="*/ 0 w 326"/>
                      <a:gd name="T45" fmla="*/ 0 h 366"/>
                      <a:gd name="T46" fmla="*/ 0 w 326"/>
                      <a:gd name="T47" fmla="*/ 0 h 366"/>
                      <a:gd name="T48" fmla="*/ 0 w 326"/>
                      <a:gd name="T49" fmla="*/ 0 h 366"/>
                      <a:gd name="T50" fmla="*/ 0 w 326"/>
                      <a:gd name="T51" fmla="*/ 0 h 366"/>
                      <a:gd name="T52" fmla="*/ 0 w 326"/>
                      <a:gd name="T53" fmla="*/ 0 h 366"/>
                      <a:gd name="T54" fmla="*/ 0 w 326"/>
                      <a:gd name="T55" fmla="*/ 0 h 366"/>
                      <a:gd name="T56" fmla="*/ 0 w 326"/>
                      <a:gd name="T57" fmla="*/ 0 h 366"/>
                      <a:gd name="T58" fmla="*/ 0 w 326"/>
                      <a:gd name="T59" fmla="*/ 0 h 366"/>
                      <a:gd name="T60" fmla="*/ 0 w 326"/>
                      <a:gd name="T61" fmla="*/ 0 h 366"/>
                      <a:gd name="T62" fmla="*/ 0 w 326"/>
                      <a:gd name="T63" fmla="*/ 0 h 366"/>
                      <a:gd name="T64" fmla="*/ 0 w 326"/>
                      <a:gd name="T65" fmla="*/ 0 h 366"/>
                      <a:gd name="T66" fmla="*/ 0 w 326"/>
                      <a:gd name="T67" fmla="*/ 0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6" h="366">
                        <a:moveTo>
                          <a:pt x="270" y="44"/>
                        </a:moveTo>
                        <a:lnTo>
                          <a:pt x="270" y="44"/>
                        </a:lnTo>
                        <a:lnTo>
                          <a:pt x="162" y="28"/>
                        </a:lnTo>
                        <a:lnTo>
                          <a:pt x="100" y="18"/>
                        </a:lnTo>
                        <a:lnTo>
                          <a:pt x="78" y="14"/>
                        </a:lnTo>
                        <a:lnTo>
                          <a:pt x="68" y="10"/>
                        </a:lnTo>
                        <a:lnTo>
                          <a:pt x="64" y="0"/>
                        </a:lnTo>
                        <a:lnTo>
                          <a:pt x="58" y="10"/>
                        </a:lnTo>
                        <a:lnTo>
                          <a:pt x="50" y="22"/>
                        </a:lnTo>
                        <a:lnTo>
                          <a:pt x="42" y="34"/>
                        </a:lnTo>
                        <a:lnTo>
                          <a:pt x="30" y="56"/>
                        </a:lnTo>
                        <a:lnTo>
                          <a:pt x="20" y="80"/>
                        </a:lnTo>
                        <a:lnTo>
                          <a:pt x="12" y="104"/>
                        </a:lnTo>
                        <a:lnTo>
                          <a:pt x="10" y="118"/>
                        </a:lnTo>
                        <a:lnTo>
                          <a:pt x="8" y="130"/>
                        </a:lnTo>
                        <a:lnTo>
                          <a:pt x="4" y="266"/>
                        </a:lnTo>
                        <a:lnTo>
                          <a:pt x="0" y="352"/>
                        </a:lnTo>
                        <a:lnTo>
                          <a:pt x="212" y="366"/>
                        </a:lnTo>
                        <a:lnTo>
                          <a:pt x="218" y="336"/>
                        </a:lnTo>
                        <a:lnTo>
                          <a:pt x="220" y="324"/>
                        </a:lnTo>
                        <a:lnTo>
                          <a:pt x="326" y="324"/>
                        </a:lnTo>
                        <a:lnTo>
                          <a:pt x="316" y="292"/>
                        </a:lnTo>
                        <a:lnTo>
                          <a:pt x="310" y="262"/>
                        </a:lnTo>
                        <a:lnTo>
                          <a:pt x="304" y="230"/>
                        </a:lnTo>
                        <a:lnTo>
                          <a:pt x="288" y="142"/>
                        </a:lnTo>
                        <a:lnTo>
                          <a:pt x="270" y="44"/>
                        </a:lnTo>
                        <a:close/>
                      </a:path>
                    </a:pathLst>
                  </a:custGeom>
                  <a:solidFill>
                    <a:srgbClr val="4161AB"/>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8" name="Freeform 505"/>
                  <p:cNvSpPr>
                    <a:spLocks/>
                  </p:cNvSpPr>
                  <p:nvPr/>
                </p:nvSpPr>
                <p:spPr bwMode="auto">
                  <a:xfrm>
                    <a:off x="4695" y="3732"/>
                    <a:ext cx="63" cy="190"/>
                  </a:xfrm>
                  <a:custGeom>
                    <a:avLst/>
                    <a:gdLst>
                      <a:gd name="T0" fmla="*/ 0 w 142"/>
                      <a:gd name="T1" fmla="*/ 0 h 428"/>
                      <a:gd name="T2" fmla="*/ 0 w 142"/>
                      <a:gd name="T3" fmla="*/ 0 h 428"/>
                      <a:gd name="T4" fmla="*/ 0 w 142"/>
                      <a:gd name="T5" fmla="*/ 0 h 428"/>
                      <a:gd name="T6" fmla="*/ 0 w 142"/>
                      <a:gd name="T7" fmla="*/ 0 h 428"/>
                      <a:gd name="T8" fmla="*/ 0 w 142"/>
                      <a:gd name="T9" fmla="*/ 0 h 428"/>
                      <a:gd name="T10" fmla="*/ 0 w 142"/>
                      <a:gd name="T11" fmla="*/ 0 h 428"/>
                      <a:gd name="T12" fmla="*/ 0 w 142"/>
                      <a:gd name="T13" fmla="*/ 0 h 428"/>
                      <a:gd name="T14" fmla="*/ 0 w 142"/>
                      <a:gd name="T15" fmla="*/ 0 h 428"/>
                      <a:gd name="T16" fmla="*/ 0 w 142"/>
                      <a:gd name="T17" fmla="*/ 0 h 428"/>
                      <a:gd name="T18" fmla="*/ 0 w 142"/>
                      <a:gd name="T19" fmla="*/ 0 h 428"/>
                      <a:gd name="T20" fmla="*/ 0 w 142"/>
                      <a:gd name="T21" fmla="*/ 0 h 428"/>
                      <a:gd name="T22" fmla="*/ 0 w 142"/>
                      <a:gd name="T23" fmla="*/ 0 h 428"/>
                      <a:gd name="T24" fmla="*/ 0 w 142"/>
                      <a:gd name="T25" fmla="*/ 0 h 428"/>
                      <a:gd name="T26" fmla="*/ 0 w 142"/>
                      <a:gd name="T27" fmla="*/ 0 h 428"/>
                      <a:gd name="T28" fmla="*/ 0 w 142"/>
                      <a:gd name="T29" fmla="*/ 0 h 428"/>
                      <a:gd name="T30" fmla="*/ 0 w 142"/>
                      <a:gd name="T31" fmla="*/ 0 h 428"/>
                      <a:gd name="T32" fmla="*/ 0 w 142"/>
                      <a:gd name="T33" fmla="*/ 0 h 428"/>
                      <a:gd name="T34" fmla="*/ 0 w 142"/>
                      <a:gd name="T35" fmla="*/ 0 h 428"/>
                      <a:gd name="T36" fmla="*/ 0 w 142"/>
                      <a:gd name="T37" fmla="*/ 0 h 428"/>
                      <a:gd name="T38" fmla="*/ 0 w 142"/>
                      <a:gd name="T39" fmla="*/ 0 h 428"/>
                      <a:gd name="T40" fmla="*/ 0 w 142"/>
                      <a:gd name="T41" fmla="*/ 0 h 428"/>
                      <a:gd name="T42" fmla="*/ 0 w 142"/>
                      <a:gd name="T43" fmla="*/ 0 h 428"/>
                      <a:gd name="T44" fmla="*/ 0 w 142"/>
                      <a:gd name="T45" fmla="*/ 0 h 428"/>
                      <a:gd name="T46" fmla="*/ 0 w 142"/>
                      <a:gd name="T47" fmla="*/ 0 h 428"/>
                      <a:gd name="T48" fmla="*/ 0 w 142"/>
                      <a:gd name="T49" fmla="*/ 0 h 428"/>
                      <a:gd name="T50" fmla="*/ 0 w 142"/>
                      <a:gd name="T51" fmla="*/ 0 h 428"/>
                      <a:gd name="T52" fmla="*/ 0 w 142"/>
                      <a:gd name="T53" fmla="*/ 0 h 428"/>
                      <a:gd name="T54" fmla="*/ 0 w 142"/>
                      <a:gd name="T55" fmla="*/ 0 h 428"/>
                      <a:gd name="T56" fmla="*/ 0 w 142"/>
                      <a:gd name="T57" fmla="*/ 0 h 428"/>
                      <a:gd name="T58" fmla="*/ 0 w 142"/>
                      <a:gd name="T59" fmla="*/ 0 h 428"/>
                      <a:gd name="T60" fmla="*/ 0 w 142"/>
                      <a:gd name="T61" fmla="*/ 0 h 428"/>
                      <a:gd name="T62" fmla="*/ 0 w 142"/>
                      <a:gd name="T63" fmla="*/ 0 h 428"/>
                      <a:gd name="T64" fmla="*/ 0 w 142"/>
                      <a:gd name="T65" fmla="*/ 0 h 428"/>
                      <a:gd name="T66" fmla="*/ 0 w 142"/>
                      <a:gd name="T67" fmla="*/ 0 h 428"/>
                      <a:gd name="T68" fmla="*/ 0 w 142"/>
                      <a:gd name="T69" fmla="*/ 0 h 428"/>
                      <a:gd name="T70" fmla="*/ 0 w 142"/>
                      <a:gd name="T71" fmla="*/ 0 h 428"/>
                      <a:gd name="T72" fmla="*/ 0 w 142"/>
                      <a:gd name="T73" fmla="*/ 0 h 4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2" h="428">
                        <a:moveTo>
                          <a:pt x="130" y="82"/>
                        </a:moveTo>
                        <a:lnTo>
                          <a:pt x="130" y="82"/>
                        </a:lnTo>
                        <a:lnTo>
                          <a:pt x="126" y="62"/>
                        </a:lnTo>
                        <a:lnTo>
                          <a:pt x="126" y="42"/>
                        </a:lnTo>
                        <a:lnTo>
                          <a:pt x="126" y="22"/>
                        </a:lnTo>
                        <a:lnTo>
                          <a:pt x="130" y="0"/>
                        </a:lnTo>
                        <a:lnTo>
                          <a:pt x="100" y="42"/>
                        </a:lnTo>
                        <a:lnTo>
                          <a:pt x="72" y="82"/>
                        </a:lnTo>
                        <a:lnTo>
                          <a:pt x="54" y="112"/>
                        </a:lnTo>
                        <a:lnTo>
                          <a:pt x="46" y="128"/>
                        </a:lnTo>
                        <a:lnTo>
                          <a:pt x="0" y="384"/>
                        </a:lnTo>
                        <a:lnTo>
                          <a:pt x="12" y="394"/>
                        </a:lnTo>
                        <a:lnTo>
                          <a:pt x="24" y="406"/>
                        </a:lnTo>
                        <a:lnTo>
                          <a:pt x="38" y="416"/>
                        </a:lnTo>
                        <a:lnTo>
                          <a:pt x="54" y="424"/>
                        </a:lnTo>
                        <a:lnTo>
                          <a:pt x="62" y="428"/>
                        </a:lnTo>
                        <a:lnTo>
                          <a:pt x="70" y="428"/>
                        </a:lnTo>
                        <a:lnTo>
                          <a:pt x="76" y="428"/>
                        </a:lnTo>
                        <a:lnTo>
                          <a:pt x="82" y="426"/>
                        </a:lnTo>
                        <a:lnTo>
                          <a:pt x="86" y="422"/>
                        </a:lnTo>
                        <a:lnTo>
                          <a:pt x="90" y="416"/>
                        </a:lnTo>
                        <a:lnTo>
                          <a:pt x="96" y="394"/>
                        </a:lnTo>
                        <a:lnTo>
                          <a:pt x="102" y="364"/>
                        </a:lnTo>
                        <a:lnTo>
                          <a:pt x="114" y="294"/>
                        </a:lnTo>
                        <a:lnTo>
                          <a:pt x="128" y="224"/>
                        </a:lnTo>
                        <a:lnTo>
                          <a:pt x="132" y="198"/>
                        </a:lnTo>
                        <a:lnTo>
                          <a:pt x="138" y="178"/>
                        </a:lnTo>
                        <a:lnTo>
                          <a:pt x="142" y="170"/>
                        </a:lnTo>
                        <a:lnTo>
                          <a:pt x="136" y="118"/>
                        </a:lnTo>
                        <a:lnTo>
                          <a:pt x="130" y="82"/>
                        </a:lnTo>
                        <a:close/>
                      </a:path>
                    </a:pathLst>
                  </a:custGeom>
                  <a:solidFill>
                    <a:srgbClr val="E3E34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19" name="Freeform 506"/>
                  <p:cNvSpPr>
                    <a:spLocks/>
                  </p:cNvSpPr>
                  <p:nvPr/>
                </p:nvSpPr>
                <p:spPr bwMode="auto">
                  <a:xfrm>
                    <a:off x="4687" y="3904"/>
                    <a:ext cx="40" cy="50"/>
                  </a:xfrm>
                  <a:custGeom>
                    <a:avLst/>
                    <a:gdLst>
                      <a:gd name="T0" fmla="*/ 0 w 90"/>
                      <a:gd name="T1" fmla="*/ 0 h 114"/>
                      <a:gd name="T2" fmla="*/ 0 w 90"/>
                      <a:gd name="T3" fmla="*/ 0 h 114"/>
                      <a:gd name="T4" fmla="*/ 0 w 90"/>
                      <a:gd name="T5" fmla="*/ 0 h 114"/>
                      <a:gd name="T6" fmla="*/ 0 w 90"/>
                      <a:gd name="T7" fmla="*/ 0 h 114"/>
                      <a:gd name="T8" fmla="*/ 0 w 90"/>
                      <a:gd name="T9" fmla="*/ 0 h 114"/>
                      <a:gd name="T10" fmla="*/ 0 w 90"/>
                      <a:gd name="T11" fmla="*/ 0 h 114"/>
                      <a:gd name="T12" fmla="*/ 0 w 90"/>
                      <a:gd name="T13" fmla="*/ 0 h 114"/>
                      <a:gd name="T14" fmla="*/ 0 w 90"/>
                      <a:gd name="T15" fmla="*/ 0 h 114"/>
                      <a:gd name="T16" fmla="*/ 0 w 90"/>
                      <a:gd name="T17" fmla="*/ 0 h 114"/>
                      <a:gd name="T18" fmla="*/ 0 w 90"/>
                      <a:gd name="T19" fmla="*/ 0 h 114"/>
                      <a:gd name="T20" fmla="*/ 0 w 90"/>
                      <a:gd name="T21" fmla="*/ 0 h 114"/>
                      <a:gd name="T22" fmla="*/ 0 w 90"/>
                      <a:gd name="T23" fmla="*/ 0 h 114"/>
                      <a:gd name="T24" fmla="*/ 0 w 90"/>
                      <a:gd name="T25" fmla="*/ 0 h 114"/>
                      <a:gd name="T26" fmla="*/ 0 w 90"/>
                      <a:gd name="T27" fmla="*/ 0 h 114"/>
                      <a:gd name="T28" fmla="*/ 0 w 90"/>
                      <a:gd name="T29" fmla="*/ 0 h 114"/>
                      <a:gd name="T30" fmla="*/ 0 w 90"/>
                      <a:gd name="T31" fmla="*/ 0 h 114"/>
                      <a:gd name="T32" fmla="*/ 0 w 90"/>
                      <a:gd name="T33" fmla="*/ 0 h 114"/>
                      <a:gd name="T34" fmla="*/ 0 w 90"/>
                      <a:gd name="T35" fmla="*/ 0 h 114"/>
                      <a:gd name="T36" fmla="*/ 0 w 90"/>
                      <a:gd name="T37" fmla="*/ 0 h 114"/>
                      <a:gd name="T38" fmla="*/ 0 w 90"/>
                      <a:gd name="T39" fmla="*/ 0 h 114"/>
                      <a:gd name="T40" fmla="*/ 0 w 90"/>
                      <a:gd name="T41" fmla="*/ 0 h 114"/>
                      <a:gd name="T42" fmla="*/ 0 w 90"/>
                      <a:gd name="T43" fmla="*/ 0 h 114"/>
                      <a:gd name="T44" fmla="*/ 0 w 90"/>
                      <a:gd name="T45" fmla="*/ 0 h 114"/>
                      <a:gd name="T46" fmla="*/ 0 w 90"/>
                      <a:gd name="T47" fmla="*/ 0 h 114"/>
                      <a:gd name="T48" fmla="*/ 0 w 90"/>
                      <a:gd name="T49" fmla="*/ 0 h 114"/>
                      <a:gd name="T50" fmla="*/ 0 w 90"/>
                      <a:gd name="T51" fmla="*/ 0 h 114"/>
                      <a:gd name="T52" fmla="*/ 0 w 90"/>
                      <a:gd name="T53" fmla="*/ 0 h 114"/>
                      <a:gd name="T54" fmla="*/ 0 w 90"/>
                      <a:gd name="T55" fmla="*/ 0 h 114"/>
                      <a:gd name="T56" fmla="*/ 0 w 90"/>
                      <a:gd name="T57" fmla="*/ 0 h 114"/>
                      <a:gd name="T58" fmla="*/ 0 w 90"/>
                      <a:gd name="T59" fmla="*/ 0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14">
                        <a:moveTo>
                          <a:pt x="20" y="0"/>
                        </a:moveTo>
                        <a:lnTo>
                          <a:pt x="20" y="0"/>
                        </a:lnTo>
                        <a:lnTo>
                          <a:pt x="10" y="16"/>
                        </a:lnTo>
                        <a:lnTo>
                          <a:pt x="4" y="24"/>
                        </a:lnTo>
                        <a:lnTo>
                          <a:pt x="2" y="34"/>
                        </a:lnTo>
                        <a:lnTo>
                          <a:pt x="0" y="44"/>
                        </a:lnTo>
                        <a:lnTo>
                          <a:pt x="0" y="52"/>
                        </a:lnTo>
                        <a:lnTo>
                          <a:pt x="4" y="62"/>
                        </a:lnTo>
                        <a:lnTo>
                          <a:pt x="8" y="70"/>
                        </a:lnTo>
                        <a:lnTo>
                          <a:pt x="22" y="84"/>
                        </a:lnTo>
                        <a:lnTo>
                          <a:pt x="36" y="96"/>
                        </a:lnTo>
                        <a:lnTo>
                          <a:pt x="48" y="104"/>
                        </a:lnTo>
                        <a:lnTo>
                          <a:pt x="62" y="110"/>
                        </a:lnTo>
                        <a:lnTo>
                          <a:pt x="72" y="114"/>
                        </a:lnTo>
                        <a:lnTo>
                          <a:pt x="82" y="114"/>
                        </a:lnTo>
                        <a:lnTo>
                          <a:pt x="86" y="112"/>
                        </a:lnTo>
                        <a:lnTo>
                          <a:pt x="88" y="108"/>
                        </a:lnTo>
                        <a:lnTo>
                          <a:pt x="90" y="104"/>
                        </a:lnTo>
                        <a:lnTo>
                          <a:pt x="90" y="98"/>
                        </a:lnTo>
                        <a:lnTo>
                          <a:pt x="90" y="72"/>
                        </a:lnTo>
                        <a:lnTo>
                          <a:pt x="88" y="42"/>
                        </a:lnTo>
                        <a:lnTo>
                          <a:pt x="78" y="40"/>
                        </a:lnTo>
                        <a:lnTo>
                          <a:pt x="68" y="36"/>
                        </a:lnTo>
                        <a:lnTo>
                          <a:pt x="48" y="24"/>
                        </a:lnTo>
                        <a:lnTo>
                          <a:pt x="32" y="10"/>
                        </a:lnTo>
                        <a:lnTo>
                          <a:pt x="20" y="0"/>
                        </a:lnTo>
                        <a:close/>
                      </a:path>
                    </a:pathLst>
                  </a:custGeom>
                  <a:solidFill>
                    <a:srgbClr val="CFA18A"/>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0" name="Freeform 507"/>
                  <p:cNvSpPr>
                    <a:spLocks/>
                  </p:cNvSpPr>
                  <p:nvPr/>
                </p:nvSpPr>
                <p:spPr bwMode="auto">
                  <a:xfrm>
                    <a:off x="4839" y="3971"/>
                    <a:ext cx="12" cy="72"/>
                  </a:xfrm>
                  <a:custGeom>
                    <a:avLst/>
                    <a:gdLst>
                      <a:gd name="T0" fmla="*/ 0 w 26"/>
                      <a:gd name="T1" fmla="*/ 0 h 162"/>
                      <a:gd name="T2" fmla="*/ 0 w 26"/>
                      <a:gd name="T3" fmla="*/ 0 h 162"/>
                      <a:gd name="T4" fmla="*/ 0 w 26"/>
                      <a:gd name="T5" fmla="*/ 0 h 162"/>
                      <a:gd name="T6" fmla="*/ 0 60000 65536"/>
                      <a:gd name="T7" fmla="*/ 0 60000 65536"/>
                      <a:gd name="T8" fmla="*/ 0 60000 65536"/>
                    </a:gdLst>
                    <a:ahLst/>
                    <a:cxnLst>
                      <a:cxn ang="T6">
                        <a:pos x="T0" y="T1"/>
                      </a:cxn>
                      <a:cxn ang="T7">
                        <a:pos x="T2" y="T3"/>
                      </a:cxn>
                      <a:cxn ang="T8">
                        <a:pos x="T4" y="T5"/>
                      </a:cxn>
                    </a:cxnLst>
                    <a:rect l="0" t="0" r="r" b="b"/>
                    <a:pathLst>
                      <a:path w="26" h="162">
                        <a:moveTo>
                          <a:pt x="26" y="0"/>
                        </a:moveTo>
                        <a:lnTo>
                          <a:pt x="0" y="162"/>
                        </a:lnTo>
                        <a:lnTo>
                          <a:pt x="26" y="0"/>
                        </a:lnTo>
                        <a:close/>
                      </a:path>
                    </a:pathLst>
                  </a:custGeom>
                  <a:solidFill>
                    <a:srgbClr val="4161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721" name="Line 508"/>
                  <p:cNvSpPr>
                    <a:spLocks noChangeShapeType="1"/>
                  </p:cNvSpPr>
                  <p:nvPr/>
                </p:nvSpPr>
                <p:spPr bwMode="auto">
                  <a:xfrm flipH="1">
                    <a:off x="4839" y="3971"/>
                    <a:ext cx="12" cy="7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608" name="グループ化 607"/>
              <p:cNvGrpSpPr/>
              <p:nvPr/>
            </p:nvGrpSpPr>
            <p:grpSpPr>
              <a:xfrm>
                <a:off x="4513127" y="3912782"/>
                <a:ext cx="2100324" cy="1166613"/>
                <a:chOff x="5093749" y="4100187"/>
                <a:chExt cx="2549234" cy="1415957"/>
              </a:xfrm>
            </p:grpSpPr>
            <p:sp>
              <p:nvSpPr>
                <p:cNvPr id="609" name="正方形/長方形 608"/>
                <p:cNvSpPr/>
                <p:nvPr/>
              </p:nvSpPr>
              <p:spPr bwMode="auto">
                <a:xfrm>
                  <a:off x="5093749" y="4100187"/>
                  <a:ext cx="2285246" cy="1415957"/>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0" name="フリーフォーム 609"/>
                <p:cNvSpPr/>
                <p:nvPr/>
              </p:nvSpPr>
              <p:spPr bwMode="auto">
                <a:xfrm>
                  <a:off x="5201291" y="4511052"/>
                  <a:ext cx="2088088" cy="99613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611" name="Group 79"/>
                <p:cNvGrpSpPr>
                  <a:grpSpLocks/>
                </p:cNvGrpSpPr>
                <p:nvPr/>
              </p:nvGrpSpPr>
              <p:grpSpPr bwMode="auto">
                <a:xfrm>
                  <a:off x="6434129" y="4228680"/>
                  <a:ext cx="1208854" cy="445059"/>
                  <a:chOff x="3878" y="572"/>
                  <a:chExt cx="1035" cy="308"/>
                </a:xfrm>
              </p:grpSpPr>
              <p:sp>
                <p:nvSpPr>
                  <p:cNvPr id="633" name="Freeform 80"/>
                  <p:cNvSpPr>
                    <a:spLocks/>
                  </p:cNvSpPr>
                  <p:nvPr/>
                </p:nvSpPr>
                <p:spPr bwMode="auto">
                  <a:xfrm>
                    <a:off x="4912" y="712"/>
                    <a:ext cx="1" cy="24"/>
                  </a:xfrm>
                  <a:custGeom>
                    <a:avLst/>
                    <a:gdLst>
                      <a:gd name="T0" fmla="*/ 0 w 1"/>
                      <a:gd name="T1" fmla="*/ 0 h 24"/>
                      <a:gd name="T2" fmla="*/ 0 w 1"/>
                      <a:gd name="T3" fmla="*/ 24 h 24"/>
                      <a:gd name="T4" fmla="*/ 0 w 1"/>
                      <a:gd name="T5" fmla="*/ 0 h 24"/>
                      <a:gd name="T6" fmla="*/ 0 60000 65536"/>
                      <a:gd name="T7" fmla="*/ 0 60000 65536"/>
                      <a:gd name="T8" fmla="*/ 0 60000 65536"/>
                    </a:gdLst>
                    <a:ahLst/>
                    <a:cxnLst>
                      <a:cxn ang="T6">
                        <a:pos x="T0" y="T1"/>
                      </a:cxn>
                      <a:cxn ang="T7">
                        <a:pos x="T2" y="T3"/>
                      </a:cxn>
                      <a:cxn ang="T8">
                        <a:pos x="T4" y="T5"/>
                      </a:cxn>
                    </a:cxnLst>
                    <a:rect l="0" t="0" r="r" b="b"/>
                    <a:pathLst>
                      <a:path w="1" h="24">
                        <a:moveTo>
                          <a:pt x="0" y="0"/>
                        </a:moveTo>
                        <a:lnTo>
                          <a:pt x="0"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4" name="AutoShape 81"/>
                  <p:cNvSpPr>
                    <a:spLocks noChangeAspect="1" noChangeArrowheads="1" noTextEdit="1"/>
                  </p:cNvSpPr>
                  <p:nvPr/>
                </p:nvSpPr>
                <p:spPr bwMode="auto">
                  <a:xfrm>
                    <a:off x="3878" y="572"/>
                    <a:ext cx="68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5" name="Freeform 82"/>
                  <p:cNvSpPr>
                    <a:spLocks/>
                  </p:cNvSpPr>
                  <p:nvPr/>
                </p:nvSpPr>
                <p:spPr bwMode="auto">
                  <a:xfrm>
                    <a:off x="3994" y="576"/>
                    <a:ext cx="560" cy="92"/>
                  </a:xfrm>
                  <a:custGeom>
                    <a:avLst/>
                    <a:gdLst>
                      <a:gd name="T0" fmla="*/ 560 w 560"/>
                      <a:gd name="T1" fmla="*/ 46 h 92"/>
                      <a:gd name="T2" fmla="*/ 560 w 560"/>
                      <a:gd name="T3" fmla="*/ 46 h 92"/>
                      <a:gd name="T4" fmla="*/ 558 w 560"/>
                      <a:gd name="T5" fmla="*/ 50 h 92"/>
                      <a:gd name="T6" fmla="*/ 554 w 560"/>
                      <a:gd name="T7" fmla="*/ 54 h 92"/>
                      <a:gd name="T8" fmla="*/ 546 w 560"/>
                      <a:gd name="T9" fmla="*/ 58 h 92"/>
                      <a:gd name="T10" fmla="*/ 538 w 560"/>
                      <a:gd name="T11" fmla="*/ 62 h 92"/>
                      <a:gd name="T12" fmla="*/ 512 w 560"/>
                      <a:gd name="T13" fmla="*/ 70 h 92"/>
                      <a:gd name="T14" fmla="*/ 478 w 560"/>
                      <a:gd name="T15" fmla="*/ 78 h 92"/>
                      <a:gd name="T16" fmla="*/ 436 w 560"/>
                      <a:gd name="T17" fmla="*/ 84 h 92"/>
                      <a:gd name="T18" fmla="*/ 388 w 560"/>
                      <a:gd name="T19" fmla="*/ 88 h 92"/>
                      <a:gd name="T20" fmla="*/ 336 w 560"/>
                      <a:gd name="T21" fmla="*/ 90 h 92"/>
                      <a:gd name="T22" fmla="*/ 280 w 560"/>
                      <a:gd name="T23" fmla="*/ 92 h 92"/>
                      <a:gd name="T24" fmla="*/ 280 w 560"/>
                      <a:gd name="T25" fmla="*/ 92 h 92"/>
                      <a:gd name="T26" fmla="*/ 224 w 560"/>
                      <a:gd name="T27" fmla="*/ 90 h 92"/>
                      <a:gd name="T28" fmla="*/ 172 w 560"/>
                      <a:gd name="T29" fmla="*/ 88 h 92"/>
                      <a:gd name="T30" fmla="*/ 124 w 560"/>
                      <a:gd name="T31" fmla="*/ 84 h 92"/>
                      <a:gd name="T32" fmla="*/ 82 w 560"/>
                      <a:gd name="T33" fmla="*/ 78 h 92"/>
                      <a:gd name="T34" fmla="*/ 48 w 560"/>
                      <a:gd name="T35" fmla="*/ 70 h 92"/>
                      <a:gd name="T36" fmla="*/ 22 w 560"/>
                      <a:gd name="T37" fmla="*/ 62 h 92"/>
                      <a:gd name="T38" fmla="*/ 14 w 560"/>
                      <a:gd name="T39" fmla="*/ 58 h 92"/>
                      <a:gd name="T40" fmla="*/ 6 w 560"/>
                      <a:gd name="T41" fmla="*/ 54 h 92"/>
                      <a:gd name="T42" fmla="*/ 2 w 560"/>
                      <a:gd name="T43" fmla="*/ 50 h 92"/>
                      <a:gd name="T44" fmla="*/ 0 w 560"/>
                      <a:gd name="T45" fmla="*/ 46 h 92"/>
                      <a:gd name="T46" fmla="*/ 0 w 560"/>
                      <a:gd name="T47" fmla="*/ 46 h 92"/>
                      <a:gd name="T48" fmla="*/ 2 w 560"/>
                      <a:gd name="T49" fmla="*/ 40 h 92"/>
                      <a:gd name="T50" fmla="*/ 6 w 560"/>
                      <a:gd name="T51" fmla="*/ 36 h 92"/>
                      <a:gd name="T52" fmla="*/ 14 w 560"/>
                      <a:gd name="T53" fmla="*/ 32 h 92"/>
                      <a:gd name="T54" fmla="*/ 22 w 560"/>
                      <a:gd name="T55" fmla="*/ 28 h 92"/>
                      <a:gd name="T56" fmla="*/ 48 w 560"/>
                      <a:gd name="T57" fmla="*/ 20 h 92"/>
                      <a:gd name="T58" fmla="*/ 82 w 560"/>
                      <a:gd name="T59" fmla="*/ 12 h 92"/>
                      <a:gd name="T60" fmla="*/ 124 w 560"/>
                      <a:gd name="T61" fmla="*/ 6 h 92"/>
                      <a:gd name="T62" fmla="*/ 172 w 560"/>
                      <a:gd name="T63" fmla="*/ 2 h 92"/>
                      <a:gd name="T64" fmla="*/ 224 w 560"/>
                      <a:gd name="T65" fmla="*/ 0 h 92"/>
                      <a:gd name="T66" fmla="*/ 280 w 560"/>
                      <a:gd name="T67" fmla="*/ 0 h 92"/>
                      <a:gd name="T68" fmla="*/ 280 w 560"/>
                      <a:gd name="T69" fmla="*/ 0 h 92"/>
                      <a:gd name="T70" fmla="*/ 336 w 560"/>
                      <a:gd name="T71" fmla="*/ 0 h 92"/>
                      <a:gd name="T72" fmla="*/ 388 w 560"/>
                      <a:gd name="T73" fmla="*/ 2 h 92"/>
                      <a:gd name="T74" fmla="*/ 436 w 560"/>
                      <a:gd name="T75" fmla="*/ 6 h 92"/>
                      <a:gd name="T76" fmla="*/ 478 w 560"/>
                      <a:gd name="T77" fmla="*/ 12 h 92"/>
                      <a:gd name="T78" fmla="*/ 512 w 560"/>
                      <a:gd name="T79" fmla="*/ 20 h 92"/>
                      <a:gd name="T80" fmla="*/ 538 w 560"/>
                      <a:gd name="T81" fmla="*/ 28 h 92"/>
                      <a:gd name="T82" fmla="*/ 546 w 560"/>
                      <a:gd name="T83" fmla="*/ 32 h 92"/>
                      <a:gd name="T84" fmla="*/ 554 w 560"/>
                      <a:gd name="T85" fmla="*/ 36 h 92"/>
                      <a:gd name="T86" fmla="*/ 558 w 560"/>
                      <a:gd name="T87" fmla="*/ 40 h 92"/>
                      <a:gd name="T88" fmla="*/ 560 w 560"/>
                      <a:gd name="T89" fmla="*/ 46 h 92"/>
                      <a:gd name="T90" fmla="*/ 560 w 560"/>
                      <a:gd name="T91" fmla="*/ 46 h 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0" h="92">
                        <a:moveTo>
                          <a:pt x="560" y="46"/>
                        </a:moveTo>
                        <a:lnTo>
                          <a:pt x="560" y="46"/>
                        </a:lnTo>
                        <a:lnTo>
                          <a:pt x="558" y="50"/>
                        </a:lnTo>
                        <a:lnTo>
                          <a:pt x="554" y="54"/>
                        </a:lnTo>
                        <a:lnTo>
                          <a:pt x="546" y="58"/>
                        </a:lnTo>
                        <a:lnTo>
                          <a:pt x="538" y="62"/>
                        </a:lnTo>
                        <a:lnTo>
                          <a:pt x="512" y="70"/>
                        </a:lnTo>
                        <a:lnTo>
                          <a:pt x="478" y="78"/>
                        </a:lnTo>
                        <a:lnTo>
                          <a:pt x="436" y="84"/>
                        </a:lnTo>
                        <a:lnTo>
                          <a:pt x="388" y="88"/>
                        </a:lnTo>
                        <a:lnTo>
                          <a:pt x="336" y="90"/>
                        </a:lnTo>
                        <a:lnTo>
                          <a:pt x="280" y="92"/>
                        </a:lnTo>
                        <a:lnTo>
                          <a:pt x="224" y="90"/>
                        </a:lnTo>
                        <a:lnTo>
                          <a:pt x="172" y="88"/>
                        </a:lnTo>
                        <a:lnTo>
                          <a:pt x="124" y="84"/>
                        </a:lnTo>
                        <a:lnTo>
                          <a:pt x="82" y="78"/>
                        </a:lnTo>
                        <a:lnTo>
                          <a:pt x="48" y="70"/>
                        </a:lnTo>
                        <a:lnTo>
                          <a:pt x="22" y="62"/>
                        </a:lnTo>
                        <a:lnTo>
                          <a:pt x="14" y="58"/>
                        </a:lnTo>
                        <a:lnTo>
                          <a:pt x="6" y="54"/>
                        </a:lnTo>
                        <a:lnTo>
                          <a:pt x="2" y="50"/>
                        </a:lnTo>
                        <a:lnTo>
                          <a:pt x="0" y="46"/>
                        </a:lnTo>
                        <a:lnTo>
                          <a:pt x="2" y="40"/>
                        </a:lnTo>
                        <a:lnTo>
                          <a:pt x="6" y="36"/>
                        </a:lnTo>
                        <a:lnTo>
                          <a:pt x="14" y="32"/>
                        </a:lnTo>
                        <a:lnTo>
                          <a:pt x="22" y="28"/>
                        </a:lnTo>
                        <a:lnTo>
                          <a:pt x="48" y="20"/>
                        </a:lnTo>
                        <a:lnTo>
                          <a:pt x="82" y="12"/>
                        </a:lnTo>
                        <a:lnTo>
                          <a:pt x="124" y="6"/>
                        </a:lnTo>
                        <a:lnTo>
                          <a:pt x="172" y="2"/>
                        </a:lnTo>
                        <a:lnTo>
                          <a:pt x="224" y="0"/>
                        </a:lnTo>
                        <a:lnTo>
                          <a:pt x="280" y="0"/>
                        </a:lnTo>
                        <a:lnTo>
                          <a:pt x="336" y="0"/>
                        </a:lnTo>
                        <a:lnTo>
                          <a:pt x="388" y="2"/>
                        </a:lnTo>
                        <a:lnTo>
                          <a:pt x="436" y="6"/>
                        </a:lnTo>
                        <a:lnTo>
                          <a:pt x="478" y="12"/>
                        </a:lnTo>
                        <a:lnTo>
                          <a:pt x="512" y="20"/>
                        </a:lnTo>
                        <a:lnTo>
                          <a:pt x="538" y="28"/>
                        </a:lnTo>
                        <a:lnTo>
                          <a:pt x="546" y="32"/>
                        </a:lnTo>
                        <a:lnTo>
                          <a:pt x="554" y="36"/>
                        </a:lnTo>
                        <a:lnTo>
                          <a:pt x="558" y="40"/>
                        </a:lnTo>
                        <a:lnTo>
                          <a:pt x="560" y="46"/>
                        </a:lnTo>
                        <a:close/>
                      </a:path>
                    </a:pathLst>
                  </a:custGeom>
                  <a:solidFill>
                    <a:srgbClr val="6EA4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6" name="Freeform 83"/>
                  <p:cNvSpPr>
                    <a:spLocks/>
                  </p:cNvSpPr>
                  <p:nvPr/>
                </p:nvSpPr>
                <p:spPr bwMode="auto">
                  <a:xfrm>
                    <a:off x="4004" y="576"/>
                    <a:ext cx="540" cy="90"/>
                  </a:xfrm>
                  <a:custGeom>
                    <a:avLst/>
                    <a:gdLst>
                      <a:gd name="T0" fmla="*/ 540 w 540"/>
                      <a:gd name="T1" fmla="*/ 46 h 90"/>
                      <a:gd name="T2" fmla="*/ 540 w 540"/>
                      <a:gd name="T3" fmla="*/ 46 h 90"/>
                      <a:gd name="T4" fmla="*/ 538 w 540"/>
                      <a:gd name="T5" fmla="*/ 50 h 90"/>
                      <a:gd name="T6" fmla="*/ 534 w 540"/>
                      <a:gd name="T7" fmla="*/ 54 h 90"/>
                      <a:gd name="T8" fmla="*/ 528 w 540"/>
                      <a:gd name="T9" fmla="*/ 58 h 90"/>
                      <a:gd name="T10" fmla="*/ 518 w 540"/>
                      <a:gd name="T11" fmla="*/ 62 h 90"/>
                      <a:gd name="T12" fmla="*/ 494 w 540"/>
                      <a:gd name="T13" fmla="*/ 70 h 90"/>
                      <a:gd name="T14" fmla="*/ 460 w 540"/>
                      <a:gd name="T15" fmla="*/ 76 h 90"/>
                      <a:gd name="T16" fmla="*/ 420 w 540"/>
                      <a:gd name="T17" fmla="*/ 82 h 90"/>
                      <a:gd name="T18" fmla="*/ 376 w 540"/>
                      <a:gd name="T19" fmla="*/ 86 h 90"/>
                      <a:gd name="T20" fmla="*/ 324 w 540"/>
                      <a:gd name="T21" fmla="*/ 88 h 90"/>
                      <a:gd name="T22" fmla="*/ 270 w 540"/>
                      <a:gd name="T23" fmla="*/ 90 h 90"/>
                      <a:gd name="T24" fmla="*/ 270 w 540"/>
                      <a:gd name="T25" fmla="*/ 90 h 90"/>
                      <a:gd name="T26" fmla="*/ 216 w 540"/>
                      <a:gd name="T27" fmla="*/ 88 h 90"/>
                      <a:gd name="T28" fmla="*/ 166 w 540"/>
                      <a:gd name="T29" fmla="*/ 86 h 90"/>
                      <a:gd name="T30" fmla="*/ 120 w 540"/>
                      <a:gd name="T31" fmla="*/ 82 h 90"/>
                      <a:gd name="T32" fmla="*/ 80 w 540"/>
                      <a:gd name="T33" fmla="*/ 76 h 90"/>
                      <a:gd name="T34" fmla="*/ 46 w 540"/>
                      <a:gd name="T35" fmla="*/ 70 h 90"/>
                      <a:gd name="T36" fmla="*/ 22 w 540"/>
                      <a:gd name="T37" fmla="*/ 62 h 90"/>
                      <a:gd name="T38" fmla="*/ 14 w 540"/>
                      <a:gd name="T39" fmla="*/ 58 h 90"/>
                      <a:gd name="T40" fmla="*/ 6 w 540"/>
                      <a:gd name="T41" fmla="*/ 54 h 90"/>
                      <a:gd name="T42" fmla="*/ 2 w 540"/>
                      <a:gd name="T43" fmla="*/ 50 h 90"/>
                      <a:gd name="T44" fmla="*/ 0 w 540"/>
                      <a:gd name="T45" fmla="*/ 46 h 90"/>
                      <a:gd name="T46" fmla="*/ 0 w 540"/>
                      <a:gd name="T47" fmla="*/ 46 h 90"/>
                      <a:gd name="T48" fmla="*/ 2 w 540"/>
                      <a:gd name="T49" fmla="*/ 40 h 90"/>
                      <a:gd name="T50" fmla="*/ 6 w 540"/>
                      <a:gd name="T51" fmla="*/ 36 h 90"/>
                      <a:gd name="T52" fmla="*/ 14 w 540"/>
                      <a:gd name="T53" fmla="*/ 32 h 90"/>
                      <a:gd name="T54" fmla="*/ 22 w 540"/>
                      <a:gd name="T55" fmla="*/ 28 h 90"/>
                      <a:gd name="T56" fmla="*/ 46 w 540"/>
                      <a:gd name="T57" fmla="*/ 20 h 90"/>
                      <a:gd name="T58" fmla="*/ 80 w 540"/>
                      <a:gd name="T59" fmla="*/ 14 h 90"/>
                      <a:gd name="T60" fmla="*/ 120 w 540"/>
                      <a:gd name="T61" fmla="*/ 8 h 90"/>
                      <a:gd name="T62" fmla="*/ 166 w 540"/>
                      <a:gd name="T63" fmla="*/ 4 h 90"/>
                      <a:gd name="T64" fmla="*/ 216 w 540"/>
                      <a:gd name="T65" fmla="*/ 2 h 90"/>
                      <a:gd name="T66" fmla="*/ 270 w 540"/>
                      <a:gd name="T67" fmla="*/ 0 h 90"/>
                      <a:gd name="T68" fmla="*/ 270 w 540"/>
                      <a:gd name="T69" fmla="*/ 0 h 90"/>
                      <a:gd name="T70" fmla="*/ 324 w 540"/>
                      <a:gd name="T71" fmla="*/ 2 h 90"/>
                      <a:gd name="T72" fmla="*/ 376 w 540"/>
                      <a:gd name="T73" fmla="*/ 4 h 90"/>
                      <a:gd name="T74" fmla="*/ 420 w 540"/>
                      <a:gd name="T75" fmla="*/ 8 h 90"/>
                      <a:gd name="T76" fmla="*/ 460 w 540"/>
                      <a:gd name="T77" fmla="*/ 14 h 90"/>
                      <a:gd name="T78" fmla="*/ 494 w 540"/>
                      <a:gd name="T79" fmla="*/ 20 h 90"/>
                      <a:gd name="T80" fmla="*/ 518 w 540"/>
                      <a:gd name="T81" fmla="*/ 28 h 90"/>
                      <a:gd name="T82" fmla="*/ 528 w 540"/>
                      <a:gd name="T83" fmla="*/ 32 h 90"/>
                      <a:gd name="T84" fmla="*/ 534 w 540"/>
                      <a:gd name="T85" fmla="*/ 36 h 90"/>
                      <a:gd name="T86" fmla="*/ 538 w 540"/>
                      <a:gd name="T87" fmla="*/ 40 h 90"/>
                      <a:gd name="T88" fmla="*/ 540 w 540"/>
                      <a:gd name="T89" fmla="*/ 46 h 90"/>
                      <a:gd name="T90" fmla="*/ 540 w 540"/>
                      <a:gd name="T91" fmla="*/ 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40" h="90">
                        <a:moveTo>
                          <a:pt x="540" y="46"/>
                        </a:moveTo>
                        <a:lnTo>
                          <a:pt x="540" y="46"/>
                        </a:lnTo>
                        <a:lnTo>
                          <a:pt x="538" y="50"/>
                        </a:lnTo>
                        <a:lnTo>
                          <a:pt x="534" y="54"/>
                        </a:lnTo>
                        <a:lnTo>
                          <a:pt x="528" y="58"/>
                        </a:lnTo>
                        <a:lnTo>
                          <a:pt x="518" y="62"/>
                        </a:lnTo>
                        <a:lnTo>
                          <a:pt x="494" y="70"/>
                        </a:lnTo>
                        <a:lnTo>
                          <a:pt x="460" y="76"/>
                        </a:lnTo>
                        <a:lnTo>
                          <a:pt x="420" y="82"/>
                        </a:lnTo>
                        <a:lnTo>
                          <a:pt x="376" y="86"/>
                        </a:lnTo>
                        <a:lnTo>
                          <a:pt x="324" y="88"/>
                        </a:lnTo>
                        <a:lnTo>
                          <a:pt x="270" y="90"/>
                        </a:lnTo>
                        <a:lnTo>
                          <a:pt x="216" y="88"/>
                        </a:lnTo>
                        <a:lnTo>
                          <a:pt x="166" y="86"/>
                        </a:lnTo>
                        <a:lnTo>
                          <a:pt x="120" y="82"/>
                        </a:lnTo>
                        <a:lnTo>
                          <a:pt x="80" y="76"/>
                        </a:lnTo>
                        <a:lnTo>
                          <a:pt x="46" y="70"/>
                        </a:lnTo>
                        <a:lnTo>
                          <a:pt x="22" y="62"/>
                        </a:lnTo>
                        <a:lnTo>
                          <a:pt x="14" y="58"/>
                        </a:lnTo>
                        <a:lnTo>
                          <a:pt x="6" y="54"/>
                        </a:lnTo>
                        <a:lnTo>
                          <a:pt x="2" y="50"/>
                        </a:lnTo>
                        <a:lnTo>
                          <a:pt x="0" y="46"/>
                        </a:lnTo>
                        <a:lnTo>
                          <a:pt x="2" y="40"/>
                        </a:lnTo>
                        <a:lnTo>
                          <a:pt x="6" y="36"/>
                        </a:lnTo>
                        <a:lnTo>
                          <a:pt x="14" y="32"/>
                        </a:lnTo>
                        <a:lnTo>
                          <a:pt x="22" y="28"/>
                        </a:lnTo>
                        <a:lnTo>
                          <a:pt x="46" y="20"/>
                        </a:lnTo>
                        <a:lnTo>
                          <a:pt x="80" y="14"/>
                        </a:lnTo>
                        <a:lnTo>
                          <a:pt x="120" y="8"/>
                        </a:lnTo>
                        <a:lnTo>
                          <a:pt x="166" y="4"/>
                        </a:lnTo>
                        <a:lnTo>
                          <a:pt x="216" y="2"/>
                        </a:lnTo>
                        <a:lnTo>
                          <a:pt x="270" y="0"/>
                        </a:lnTo>
                        <a:lnTo>
                          <a:pt x="324" y="2"/>
                        </a:lnTo>
                        <a:lnTo>
                          <a:pt x="376" y="4"/>
                        </a:lnTo>
                        <a:lnTo>
                          <a:pt x="420" y="8"/>
                        </a:lnTo>
                        <a:lnTo>
                          <a:pt x="460" y="14"/>
                        </a:lnTo>
                        <a:lnTo>
                          <a:pt x="494" y="20"/>
                        </a:lnTo>
                        <a:lnTo>
                          <a:pt x="518" y="28"/>
                        </a:lnTo>
                        <a:lnTo>
                          <a:pt x="528" y="32"/>
                        </a:lnTo>
                        <a:lnTo>
                          <a:pt x="534" y="36"/>
                        </a:lnTo>
                        <a:lnTo>
                          <a:pt x="538" y="40"/>
                        </a:lnTo>
                        <a:lnTo>
                          <a:pt x="540" y="46"/>
                        </a:lnTo>
                        <a:close/>
                      </a:path>
                    </a:pathLst>
                  </a:custGeom>
                  <a:solidFill>
                    <a:srgbClr val="72A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7" name="Freeform 84"/>
                  <p:cNvSpPr>
                    <a:spLocks/>
                  </p:cNvSpPr>
                  <p:nvPr/>
                </p:nvSpPr>
                <p:spPr bwMode="auto">
                  <a:xfrm>
                    <a:off x="4014" y="578"/>
                    <a:ext cx="520" cy="86"/>
                  </a:xfrm>
                  <a:custGeom>
                    <a:avLst/>
                    <a:gdLst>
                      <a:gd name="T0" fmla="*/ 520 w 520"/>
                      <a:gd name="T1" fmla="*/ 44 h 86"/>
                      <a:gd name="T2" fmla="*/ 520 w 520"/>
                      <a:gd name="T3" fmla="*/ 44 h 86"/>
                      <a:gd name="T4" fmla="*/ 518 w 520"/>
                      <a:gd name="T5" fmla="*/ 48 h 86"/>
                      <a:gd name="T6" fmla="*/ 514 w 520"/>
                      <a:gd name="T7" fmla="*/ 52 h 86"/>
                      <a:gd name="T8" fmla="*/ 508 w 520"/>
                      <a:gd name="T9" fmla="*/ 56 h 86"/>
                      <a:gd name="T10" fmla="*/ 500 w 520"/>
                      <a:gd name="T11" fmla="*/ 60 h 86"/>
                      <a:gd name="T12" fmla="*/ 476 w 520"/>
                      <a:gd name="T13" fmla="*/ 66 h 86"/>
                      <a:gd name="T14" fmla="*/ 444 w 520"/>
                      <a:gd name="T15" fmla="*/ 74 h 86"/>
                      <a:gd name="T16" fmla="*/ 406 w 520"/>
                      <a:gd name="T17" fmla="*/ 78 h 86"/>
                      <a:gd name="T18" fmla="*/ 362 w 520"/>
                      <a:gd name="T19" fmla="*/ 82 h 86"/>
                      <a:gd name="T20" fmla="*/ 312 w 520"/>
                      <a:gd name="T21" fmla="*/ 84 h 86"/>
                      <a:gd name="T22" fmla="*/ 260 w 520"/>
                      <a:gd name="T23" fmla="*/ 86 h 86"/>
                      <a:gd name="T24" fmla="*/ 260 w 520"/>
                      <a:gd name="T25" fmla="*/ 86 h 86"/>
                      <a:gd name="T26" fmla="*/ 208 w 520"/>
                      <a:gd name="T27" fmla="*/ 84 h 86"/>
                      <a:gd name="T28" fmla="*/ 160 w 520"/>
                      <a:gd name="T29" fmla="*/ 82 h 86"/>
                      <a:gd name="T30" fmla="*/ 116 w 520"/>
                      <a:gd name="T31" fmla="*/ 78 h 86"/>
                      <a:gd name="T32" fmla="*/ 76 w 520"/>
                      <a:gd name="T33" fmla="*/ 74 h 86"/>
                      <a:gd name="T34" fmla="*/ 46 w 520"/>
                      <a:gd name="T35" fmla="*/ 66 h 86"/>
                      <a:gd name="T36" fmla="*/ 22 w 520"/>
                      <a:gd name="T37" fmla="*/ 60 h 86"/>
                      <a:gd name="T38" fmla="*/ 12 w 520"/>
                      <a:gd name="T39" fmla="*/ 56 h 86"/>
                      <a:gd name="T40" fmla="*/ 6 w 520"/>
                      <a:gd name="T41" fmla="*/ 52 h 86"/>
                      <a:gd name="T42" fmla="*/ 2 w 520"/>
                      <a:gd name="T43" fmla="*/ 48 h 86"/>
                      <a:gd name="T44" fmla="*/ 0 w 520"/>
                      <a:gd name="T45" fmla="*/ 44 h 86"/>
                      <a:gd name="T46" fmla="*/ 0 w 520"/>
                      <a:gd name="T47" fmla="*/ 44 h 86"/>
                      <a:gd name="T48" fmla="*/ 2 w 520"/>
                      <a:gd name="T49" fmla="*/ 38 h 86"/>
                      <a:gd name="T50" fmla="*/ 6 w 520"/>
                      <a:gd name="T51" fmla="*/ 34 h 86"/>
                      <a:gd name="T52" fmla="*/ 12 w 520"/>
                      <a:gd name="T53" fmla="*/ 30 h 86"/>
                      <a:gd name="T54" fmla="*/ 22 w 520"/>
                      <a:gd name="T55" fmla="*/ 26 h 86"/>
                      <a:gd name="T56" fmla="*/ 46 w 520"/>
                      <a:gd name="T57" fmla="*/ 20 h 86"/>
                      <a:gd name="T58" fmla="*/ 76 w 520"/>
                      <a:gd name="T59" fmla="*/ 12 h 86"/>
                      <a:gd name="T60" fmla="*/ 116 w 520"/>
                      <a:gd name="T61" fmla="*/ 8 h 86"/>
                      <a:gd name="T62" fmla="*/ 160 w 520"/>
                      <a:gd name="T63" fmla="*/ 4 h 86"/>
                      <a:gd name="T64" fmla="*/ 208 w 520"/>
                      <a:gd name="T65" fmla="*/ 2 h 86"/>
                      <a:gd name="T66" fmla="*/ 260 w 520"/>
                      <a:gd name="T67" fmla="*/ 0 h 86"/>
                      <a:gd name="T68" fmla="*/ 260 w 520"/>
                      <a:gd name="T69" fmla="*/ 0 h 86"/>
                      <a:gd name="T70" fmla="*/ 312 w 520"/>
                      <a:gd name="T71" fmla="*/ 2 h 86"/>
                      <a:gd name="T72" fmla="*/ 362 w 520"/>
                      <a:gd name="T73" fmla="*/ 4 h 86"/>
                      <a:gd name="T74" fmla="*/ 406 w 520"/>
                      <a:gd name="T75" fmla="*/ 8 h 86"/>
                      <a:gd name="T76" fmla="*/ 444 w 520"/>
                      <a:gd name="T77" fmla="*/ 12 h 86"/>
                      <a:gd name="T78" fmla="*/ 476 w 520"/>
                      <a:gd name="T79" fmla="*/ 20 h 86"/>
                      <a:gd name="T80" fmla="*/ 500 w 520"/>
                      <a:gd name="T81" fmla="*/ 26 h 86"/>
                      <a:gd name="T82" fmla="*/ 508 w 520"/>
                      <a:gd name="T83" fmla="*/ 30 h 86"/>
                      <a:gd name="T84" fmla="*/ 514 w 520"/>
                      <a:gd name="T85" fmla="*/ 34 h 86"/>
                      <a:gd name="T86" fmla="*/ 518 w 520"/>
                      <a:gd name="T87" fmla="*/ 38 h 86"/>
                      <a:gd name="T88" fmla="*/ 520 w 520"/>
                      <a:gd name="T89" fmla="*/ 44 h 86"/>
                      <a:gd name="T90" fmla="*/ 520 w 520"/>
                      <a:gd name="T91" fmla="*/ 44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20" h="86">
                        <a:moveTo>
                          <a:pt x="520" y="44"/>
                        </a:moveTo>
                        <a:lnTo>
                          <a:pt x="520" y="44"/>
                        </a:lnTo>
                        <a:lnTo>
                          <a:pt x="518" y="48"/>
                        </a:lnTo>
                        <a:lnTo>
                          <a:pt x="514" y="52"/>
                        </a:lnTo>
                        <a:lnTo>
                          <a:pt x="508" y="56"/>
                        </a:lnTo>
                        <a:lnTo>
                          <a:pt x="500" y="60"/>
                        </a:lnTo>
                        <a:lnTo>
                          <a:pt x="476" y="66"/>
                        </a:lnTo>
                        <a:lnTo>
                          <a:pt x="444" y="74"/>
                        </a:lnTo>
                        <a:lnTo>
                          <a:pt x="406" y="78"/>
                        </a:lnTo>
                        <a:lnTo>
                          <a:pt x="362" y="82"/>
                        </a:lnTo>
                        <a:lnTo>
                          <a:pt x="312" y="84"/>
                        </a:lnTo>
                        <a:lnTo>
                          <a:pt x="260" y="86"/>
                        </a:lnTo>
                        <a:lnTo>
                          <a:pt x="208" y="84"/>
                        </a:lnTo>
                        <a:lnTo>
                          <a:pt x="160" y="82"/>
                        </a:lnTo>
                        <a:lnTo>
                          <a:pt x="116" y="78"/>
                        </a:lnTo>
                        <a:lnTo>
                          <a:pt x="76" y="74"/>
                        </a:lnTo>
                        <a:lnTo>
                          <a:pt x="46" y="66"/>
                        </a:lnTo>
                        <a:lnTo>
                          <a:pt x="22" y="60"/>
                        </a:lnTo>
                        <a:lnTo>
                          <a:pt x="12" y="56"/>
                        </a:lnTo>
                        <a:lnTo>
                          <a:pt x="6" y="52"/>
                        </a:lnTo>
                        <a:lnTo>
                          <a:pt x="2" y="48"/>
                        </a:lnTo>
                        <a:lnTo>
                          <a:pt x="0" y="44"/>
                        </a:lnTo>
                        <a:lnTo>
                          <a:pt x="2" y="38"/>
                        </a:lnTo>
                        <a:lnTo>
                          <a:pt x="6" y="34"/>
                        </a:lnTo>
                        <a:lnTo>
                          <a:pt x="12" y="30"/>
                        </a:lnTo>
                        <a:lnTo>
                          <a:pt x="22" y="26"/>
                        </a:lnTo>
                        <a:lnTo>
                          <a:pt x="46" y="20"/>
                        </a:lnTo>
                        <a:lnTo>
                          <a:pt x="76" y="12"/>
                        </a:lnTo>
                        <a:lnTo>
                          <a:pt x="116" y="8"/>
                        </a:lnTo>
                        <a:lnTo>
                          <a:pt x="160" y="4"/>
                        </a:lnTo>
                        <a:lnTo>
                          <a:pt x="208" y="2"/>
                        </a:lnTo>
                        <a:lnTo>
                          <a:pt x="260" y="0"/>
                        </a:lnTo>
                        <a:lnTo>
                          <a:pt x="312" y="2"/>
                        </a:lnTo>
                        <a:lnTo>
                          <a:pt x="362" y="4"/>
                        </a:lnTo>
                        <a:lnTo>
                          <a:pt x="406" y="8"/>
                        </a:lnTo>
                        <a:lnTo>
                          <a:pt x="444" y="12"/>
                        </a:lnTo>
                        <a:lnTo>
                          <a:pt x="476" y="20"/>
                        </a:lnTo>
                        <a:lnTo>
                          <a:pt x="500" y="26"/>
                        </a:lnTo>
                        <a:lnTo>
                          <a:pt x="508" y="30"/>
                        </a:lnTo>
                        <a:lnTo>
                          <a:pt x="514" y="34"/>
                        </a:lnTo>
                        <a:lnTo>
                          <a:pt x="518" y="38"/>
                        </a:lnTo>
                        <a:lnTo>
                          <a:pt x="520" y="44"/>
                        </a:lnTo>
                        <a:close/>
                      </a:path>
                    </a:pathLst>
                  </a:custGeom>
                  <a:solidFill>
                    <a:srgbClr val="76A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8" name="Freeform 85"/>
                  <p:cNvSpPr>
                    <a:spLocks/>
                  </p:cNvSpPr>
                  <p:nvPr/>
                </p:nvSpPr>
                <p:spPr bwMode="auto">
                  <a:xfrm>
                    <a:off x="4024" y="580"/>
                    <a:ext cx="500" cy="82"/>
                  </a:xfrm>
                  <a:custGeom>
                    <a:avLst/>
                    <a:gdLst>
                      <a:gd name="T0" fmla="*/ 500 w 500"/>
                      <a:gd name="T1" fmla="*/ 42 h 82"/>
                      <a:gd name="T2" fmla="*/ 500 w 500"/>
                      <a:gd name="T3" fmla="*/ 42 h 82"/>
                      <a:gd name="T4" fmla="*/ 498 w 500"/>
                      <a:gd name="T5" fmla="*/ 46 h 82"/>
                      <a:gd name="T6" fmla="*/ 494 w 500"/>
                      <a:gd name="T7" fmla="*/ 50 h 82"/>
                      <a:gd name="T8" fmla="*/ 488 w 500"/>
                      <a:gd name="T9" fmla="*/ 54 h 82"/>
                      <a:gd name="T10" fmla="*/ 480 w 500"/>
                      <a:gd name="T11" fmla="*/ 58 h 82"/>
                      <a:gd name="T12" fmla="*/ 456 w 500"/>
                      <a:gd name="T13" fmla="*/ 64 h 82"/>
                      <a:gd name="T14" fmla="*/ 426 w 500"/>
                      <a:gd name="T15" fmla="*/ 70 h 82"/>
                      <a:gd name="T16" fmla="*/ 390 w 500"/>
                      <a:gd name="T17" fmla="*/ 76 h 82"/>
                      <a:gd name="T18" fmla="*/ 348 w 500"/>
                      <a:gd name="T19" fmla="*/ 78 h 82"/>
                      <a:gd name="T20" fmla="*/ 300 w 500"/>
                      <a:gd name="T21" fmla="*/ 82 h 82"/>
                      <a:gd name="T22" fmla="*/ 250 w 500"/>
                      <a:gd name="T23" fmla="*/ 82 h 82"/>
                      <a:gd name="T24" fmla="*/ 250 w 500"/>
                      <a:gd name="T25" fmla="*/ 82 h 82"/>
                      <a:gd name="T26" fmla="*/ 200 w 500"/>
                      <a:gd name="T27" fmla="*/ 82 h 82"/>
                      <a:gd name="T28" fmla="*/ 154 w 500"/>
                      <a:gd name="T29" fmla="*/ 78 h 82"/>
                      <a:gd name="T30" fmla="*/ 110 w 500"/>
                      <a:gd name="T31" fmla="*/ 76 h 82"/>
                      <a:gd name="T32" fmla="*/ 74 w 500"/>
                      <a:gd name="T33" fmla="*/ 70 h 82"/>
                      <a:gd name="T34" fmla="*/ 44 w 500"/>
                      <a:gd name="T35" fmla="*/ 64 h 82"/>
                      <a:gd name="T36" fmla="*/ 20 w 500"/>
                      <a:gd name="T37" fmla="*/ 58 h 82"/>
                      <a:gd name="T38" fmla="*/ 12 w 500"/>
                      <a:gd name="T39" fmla="*/ 54 h 82"/>
                      <a:gd name="T40" fmla="*/ 6 w 500"/>
                      <a:gd name="T41" fmla="*/ 50 h 82"/>
                      <a:gd name="T42" fmla="*/ 2 w 500"/>
                      <a:gd name="T43" fmla="*/ 46 h 82"/>
                      <a:gd name="T44" fmla="*/ 0 w 500"/>
                      <a:gd name="T45" fmla="*/ 42 h 82"/>
                      <a:gd name="T46" fmla="*/ 0 w 500"/>
                      <a:gd name="T47" fmla="*/ 42 h 82"/>
                      <a:gd name="T48" fmla="*/ 2 w 500"/>
                      <a:gd name="T49" fmla="*/ 36 h 82"/>
                      <a:gd name="T50" fmla="*/ 6 w 500"/>
                      <a:gd name="T51" fmla="*/ 32 h 82"/>
                      <a:gd name="T52" fmla="*/ 12 w 500"/>
                      <a:gd name="T53" fmla="*/ 28 h 82"/>
                      <a:gd name="T54" fmla="*/ 20 w 500"/>
                      <a:gd name="T55" fmla="*/ 26 h 82"/>
                      <a:gd name="T56" fmla="*/ 44 w 500"/>
                      <a:gd name="T57" fmla="*/ 18 h 82"/>
                      <a:gd name="T58" fmla="*/ 74 w 500"/>
                      <a:gd name="T59" fmla="*/ 12 h 82"/>
                      <a:gd name="T60" fmla="*/ 110 w 500"/>
                      <a:gd name="T61" fmla="*/ 8 h 82"/>
                      <a:gd name="T62" fmla="*/ 154 w 500"/>
                      <a:gd name="T63" fmla="*/ 4 h 82"/>
                      <a:gd name="T64" fmla="*/ 200 w 500"/>
                      <a:gd name="T65" fmla="*/ 0 h 82"/>
                      <a:gd name="T66" fmla="*/ 250 w 500"/>
                      <a:gd name="T67" fmla="*/ 0 h 82"/>
                      <a:gd name="T68" fmla="*/ 250 w 500"/>
                      <a:gd name="T69" fmla="*/ 0 h 82"/>
                      <a:gd name="T70" fmla="*/ 300 w 500"/>
                      <a:gd name="T71" fmla="*/ 0 h 82"/>
                      <a:gd name="T72" fmla="*/ 348 w 500"/>
                      <a:gd name="T73" fmla="*/ 4 h 82"/>
                      <a:gd name="T74" fmla="*/ 390 w 500"/>
                      <a:gd name="T75" fmla="*/ 8 h 82"/>
                      <a:gd name="T76" fmla="*/ 426 w 500"/>
                      <a:gd name="T77" fmla="*/ 12 h 82"/>
                      <a:gd name="T78" fmla="*/ 456 w 500"/>
                      <a:gd name="T79" fmla="*/ 18 h 82"/>
                      <a:gd name="T80" fmla="*/ 480 w 500"/>
                      <a:gd name="T81" fmla="*/ 26 h 82"/>
                      <a:gd name="T82" fmla="*/ 488 w 500"/>
                      <a:gd name="T83" fmla="*/ 28 h 82"/>
                      <a:gd name="T84" fmla="*/ 494 w 500"/>
                      <a:gd name="T85" fmla="*/ 32 h 82"/>
                      <a:gd name="T86" fmla="*/ 498 w 500"/>
                      <a:gd name="T87" fmla="*/ 36 h 82"/>
                      <a:gd name="T88" fmla="*/ 500 w 500"/>
                      <a:gd name="T89" fmla="*/ 42 h 82"/>
                      <a:gd name="T90" fmla="*/ 500 w 500"/>
                      <a:gd name="T91" fmla="*/ 42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0" h="82">
                        <a:moveTo>
                          <a:pt x="500" y="42"/>
                        </a:moveTo>
                        <a:lnTo>
                          <a:pt x="500" y="42"/>
                        </a:lnTo>
                        <a:lnTo>
                          <a:pt x="498" y="46"/>
                        </a:lnTo>
                        <a:lnTo>
                          <a:pt x="494" y="50"/>
                        </a:lnTo>
                        <a:lnTo>
                          <a:pt x="488" y="54"/>
                        </a:lnTo>
                        <a:lnTo>
                          <a:pt x="480" y="58"/>
                        </a:lnTo>
                        <a:lnTo>
                          <a:pt x="456" y="64"/>
                        </a:lnTo>
                        <a:lnTo>
                          <a:pt x="426" y="70"/>
                        </a:lnTo>
                        <a:lnTo>
                          <a:pt x="390" y="76"/>
                        </a:lnTo>
                        <a:lnTo>
                          <a:pt x="348" y="78"/>
                        </a:lnTo>
                        <a:lnTo>
                          <a:pt x="300" y="82"/>
                        </a:lnTo>
                        <a:lnTo>
                          <a:pt x="250" y="82"/>
                        </a:lnTo>
                        <a:lnTo>
                          <a:pt x="200" y="82"/>
                        </a:lnTo>
                        <a:lnTo>
                          <a:pt x="154" y="78"/>
                        </a:lnTo>
                        <a:lnTo>
                          <a:pt x="110" y="76"/>
                        </a:lnTo>
                        <a:lnTo>
                          <a:pt x="74" y="70"/>
                        </a:lnTo>
                        <a:lnTo>
                          <a:pt x="44" y="64"/>
                        </a:lnTo>
                        <a:lnTo>
                          <a:pt x="20" y="58"/>
                        </a:lnTo>
                        <a:lnTo>
                          <a:pt x="12" y="54"/>
                        </a:lnTo>
                        <a:lnTo>
                          <a:pt x="6" y="50"/>
                        </a:lnTo>
                        <a:lnTo>
                          <a:pt x="2" y="46"/>
                        </a:lnTo>
                        <a:lnTo>
                          <a:pt x="0" y="42"/>
                        </a:lnTo>
                        <a:lnTo>
                          <a:pt x="2" y="36"/>
                        </a:lnTo>
                        <a:lnTo>
                          <a:pt x="6" y="32"/>
                        </a:lnTo>
                        <a:lnTo>
                          <a:pt x="12" y="28"/>
                        </a:lnTo>
                        <a:lnTo>
                          <a:pt x="20" y="26"/>
                        </a:lnTo>
                        <a:lnTo>
                          <a:pt x="44" y="18"/>
                        </a:lnTo>
                        <a:lnTo>
                          <a:pt x="74" y="12"/>
                        </a:lnTo>
                        <a:lnTo>
                          <a:pt x="110" y="8"/>
                        </a:lnTo>
                        <a:lnTo>
                          <a:pt x="154" y="4"/>
                        </a:lnTo>
                        <a:lnTo>
                          <a:pt x="200" y="0"/>
                        </a:lnTo>
                        <a:lnTo>
                          <a:pt x="250" y="0"/>
                        </a:lnTo>
                        <a:lnTo>
                          <a:pt x="300" y="0"/>
                        </a:lnTo>
                        <a:lnTo>
                          <a:pt x="348" y="4"/>
                        </a:lnTo>
                        <a:lnTo>
                          <a:pt x="390" y="8"/>
                        </a:lnTo>
                        <a:lnTo>
                          <a:pt x="426" y="12"/>
                        </a:lnTo>
                        <a:lnTo>
                          <a:pt x="456" y="18"/>
                        </a:lnTo>
                        <a:lnTo>
                          <a:pt x="480" y="26"/>
                        </a:lnTo>
                        <a:lnTo>
                          <a:pt x="488" y="28"/>
                        </a:lnTo>
                        <a:lnTo>
                          <a:pt x="494" y="32"/>
                        </a:lnTo>
                        <a:lnTo>
                          <a:pt x="498" y="36"/>
                        </a:lnTo>
                        <a:lnTo>
                          <a:pt x="500" y="42"/>
                        </a:lnTo>
                        <a:close/>
                      </a:path>
                    </a:pathLst>
                  </a:custGeom>
                  <a:solidFill>
                    <a:srgbClr val="7AA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9" name="Freeform 86"/>
                  <p:cNvSpPr>
                    <a:spLocks/>
                  </p:cNvSpPr>
                  <p:nvPr/>
                </p:nvSpPr>
                <p:spPr bwMode="auto">
                  <a:xfrm>
                    <a:off x="4034" y="582"/>
                    <a:ext cx="480" cy="78"/>
                  </a:xfrm>
                  <a:custGeom>
                    <a:avLst/>
                    <a:gdLst>
                      <a:gd name="T0" fmla="*/ 480 w 480"/>
                      <a:gd name="T1" fmla="*/ 40 h 78"/>
                      <a:gd name="T2" fmla="*/ 480 w 480"/>
                      <a:gd name="T3" fmla="*/ 40 h 78"/>
                      <a:gd name="T4" fmla="*/ 478 w 480"/>
                      <a:gd name="T5" fmla="*/ 44 h 78"/>
                      <a:gd name="T6" fmla="*/ 474 w 480"/>
                      <a:gd name="T7" fmla="*/ 48 h 78"/>
                      <a:gd name="T8" fmla="*/ 460 w 480"/>
                      <a:gd name="T9" fmla="*/ 54 h 78"/>
                      <a:gd name="T10" fmla="*/ 438 w 480"/>
                      <a:gd name="T11" fmla="*/ 62 h 78"/>
                      <a:gd name="T12" fmla="*/ 410 w 480"/>
                      <a:gd name="T13" fmla="*/ 66 h 78"/>
                      <a:gd name="T14" fmla="*/ 374 w 480"/>
                      <a:gd name="T15" fmla="*/ 72 h 78"/>
                      <a:gd name="T16" fmla="*/ 334 w 480"/>
                      <a:gd name="T17" fmla="*/ 76 h 78"/>
                      <a:gd name="T18" fmla="*/ 288 w 480"/>
                      <a:gd name="T19" fmla="*/ 78 h 78"/>
                      <a:gd name="T20" fmla="*/ 240 w 480"/>
                      <a:gd name="T21" fmla="*/ 78 h 78"/>
                      <a:gd name="T22" fmla="*/ 240 w 480"/>
                      <a:gd name="T23" fmla="*/ 78 h 78"/>
                      <a:gd name="T24" fmla="*/ 192 w 480"/>
                      <a:gd name="T25" fmla="*/ 78 h 78"/>
                      <a:gd name="T26" fmla="*/ 148 w 480"/>
                      <a:gd name="T27" fmla="*/ 76 h 78"/>
                      <a:gd name="T28" fmla="*/ 106 w 480"/>
                      <a:gd name="T29" fmla="*/ 72 h 78"/>
                      <a:gd name="T30" fmla="*/ 70 w 480"/>
                      <a:gd name="T31" fmla="*/ 66 h 78"/>
                      <a:gd name="T32" fmla="*/ 42 w 480"/>
                      <a:gd name="T33" fmla="*/ 62 h 78"/>
                      <a:gd name="T34" fmla="*/ 20 w 480"/>
                      <a:gd name="T35" fmla="*/ 54 h 78"/>
                      <a:gd name="T36" fmla="*/ 6 w 480"/>
                      <a:gd name="T37" fmla="*/ 48 h 78"/>
                      <a:gd name="T38" fmla="*/ 2 w 480"/>
                      <a:gd name="T39" fmla="*/ 44 h 78"/>
                      <a:gd name="T40" fmla="*/ 0 w 480"/>
                      <a:gd name="T41" fmla="*/ 40 h 78"/>
                      <a:gd name="T42" fmla="*/ 0 w 480"/>
                      <a:gd name="T43" fmla="*/ 40 h 78"/>
                      <a:gd name="T44" fmla="*/ 2 w 480"/>
                      <a:gd name="T45" fmla="*/ 36 h 78"/>
                      <a:gd name="T46" fmla="*/ 6 w 480"/>
                      <a:gd name="T47" fmla="*/ 32 h 78"/>
                      <a:gd name="T48" fmla="*/ 20 w 480"/>
                      <a:gd name="T49" fmla="*/ 24 h 78"/>
                      <a:gd name="T50" fmla="*/ 42 w 480"/>
                      <a:gd name="T51" fmla="*/ 18 h 78"/>
                      <a:gd name="T52" fmla="*/ 70 w 480"/>
                      <a:gd name="T53" fmla="*/ 12 h 78"/>
                      <a:gd name="T54" fmla="*/ 106 w 480"/>
                      <a:gd name="T55" fmla="*/ 6 h 78"/>
                      <a:gd name="T56" fmla="*/ 148 w 480"/>
                      <a:gd name="T57" fmla="*/ 2 h 78"/>
                      <a:gd name="T58" fmla="*/ 192 w 480"/>
                      <a:gd name="T59" fmla="*/ 0 h 78"/>
                      <a:gd name="T60" fmla="*/ 240 w 480"/>
                      <a:gd name="T61" fmla="*/ 0 h 78"/>
                      <a:gd name="T62" fmla="*/ 240 w 480"/>
                      <a:gd name="T63" fmla="*/ 0 h 78"/>
                      <a:gd name="T64" fmla="*/ 288 w 480"/>
                      <a:gd name="T65" fmla="*/ 0 h 78"/>
                      <a:gd name="T66" fmla="*/ 334 w 480"/>
                      <a:gd name="T67" fmla="*/ 2 h 78"/>
                      <a:gd name="T68" fmla="*/ 374 w 480"/>
                      <a:gd name="T69" fmla="*/ 6 h 78"/>
                      <a:gd name="T70" fmla="*/ 410 w 480"/>
                      <a:gd name="T71" fmla="*/ 12 h 78"/>
                      <a:gd name="T72" fmla="*/ 438 w 480"/>
                      <a:gd name="T73" fmla="*/ 18 h 78"/>
                      <a:gd name="T74" fmla="*/ 460 w 480"/>
                      <a:gd name="T75" fmla="*/ 24 h 78"/>
                      <a:gd name="T76" fmla="*/ 474 w 480"/>
                      <a:gd name="T77" fmla="*/ 32 h 78"/>
                      <a:gd name="T78" fmla="*/ 478 w 480"/>
                      <a:gd name="T79" fmla="*/ 36 h 78"/>
                      <a:gd name="T80" fmla="*/ 480 w 480"/>
                      <a:gd name="T81" fmla="*/ 40 h 78"/>
                      <a:gd name="T82" fmla="*/ 480 w 480"/>
                      <a:gd name="T83" fmla="*/ 40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0" h="78">
                        <a:moveTo>
                          <a:pt x="480" y="40"/>
                        </a:moveTo>
                        <a:lnTo>
                          <a:pt x="480" y="40"/>
                        </a:lnTo>
                        <a:lnTo>
                          <a:pt x="478" y="44"/>
                        </a:lnTo>
                        <a:lnTo>
                          <a:pt x="474" y="48"/>
                        </a:lnTo>
                        <a:lnTo>
                          <a:pt x="460" y="54"/>
                        </a:lnTo>
                        <a:lnTo>
                          <a:pt x="438" y="62"/>
                        </a:lnTo>
                        <a:lnTo>
                          <a:pt x="410" y="66"/>
                        </a:lnTo>
                        <a:lnTo>
                          <a:pt x="374" y="72"/>
                        </a:lnTo>
                        <a:lnTo>
                          <a:pt x="334" y="76"/>
                        </a:lnTo>
                        <a:lnTo>
                          <a:pt x="288" y="78"/>
                        </a:lnTo>
                        <a:lnTo>
                          <a:pt x="240" y="78"/>
                        </a:lnTo>
                        <a:lnTo>
                          <a:pt x="192" y="78"/>
                        </a:lnTo>
                        <a:lnTo>
                          <a:pt x="148" y="76"/>
                        </a:lnTo>
                        <a:lnTo>
                          <a:pt x="106" y="72"/>
                        </a:lnTo>
                        <a:lnTo>
                          <a:pt x="70" y="66"/>
                        </a:lnTo>
                        <a:lnTo>
                          <a:pt x="42" y="62"/>
                        </a:lnTo>
                        <a:lnTo>
                          <a:pt x="20" y="54"/>
                        </a:lnTo>
                        <a:lnTo>
                          <a:pt x="6" y="48"/>
                        </a:lnTo>
                        <a:lnTo>
                          <a:pt x="2" y="44"/>
                        </a:lnTo>
                        <a:lnTo>
                          <a:pt x="0" y="40"/>
                        </a:lnTo>
                        <a:lnTo>
                          <a:pt x="2" y="36"/>
                        </a:lnTo>
                        <a:lnTo>
                          <a:pt x="6" y="32"/>
                        </a:lnTo>
                        <a:lnTo>
                          <a:pt x="20" y="24"/>
                        </a:lnTo>
                        <a:lnTo>
                          <a:pt x="42" y="18"/>
                        </a:lnTo>
                        <a:lnTo>
                          <a:pt x="70" y="12"/>
                        </a:lnTo>
                        <a:lnTo>
                          <a:pt x="106" y="6"/>
                        </a:lnTo>
                        <a:lnTo>
                          <a:pt x="148" y="2"/>
                        </a:lnTo>
                        <a:lnTo>
                          <a:pt x="192" y="0"/>
                        </a:lnTo>
                        <a:lnTo>
                          <a:pt x="240" y="0"/>
                        </a:lnTo>
                        <a:lnTo>
                          <a:pt x="288" y="0"/>
                        </a:lnTo>
                        <a:lnTo>
                          <a:pt x="334" y="2"/>
                        </a:lnTo>
                        <a:lnTo>
                          <a:pt x="374" y="6"/>
                        </a:lnTo>
                        <a:lnTo>
                          <a:pt x="410" y="12"/>
                        </a:lnTo>
                        <a:lnTo>
                          <a:pt x="438" y="18"/>
                        </a:lnTo>
                        <a:lnTo>
                          <a:pt x="460" y="24"/>
                        </a:lnTo>
                        <a:lnTo>
                          <a:pt x="474" y="32"/>
                        </a:lnTo>
                        <a:lnTo>
                          <a:pt x="478" y="36"/>
                        </a:lnTo>
                        <a:lnTo>
                          <a:pt x="480" y="40"/>
                        </a:lnTo>
                        <a:close/>
                      </a:path>
                    </a:pathLst>
                  </a:custGeom>
                  <a:solidFill>
                    <a:srgbClr val="7FAF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0" name="Freeform 87"/>
                  <p:cNvSpPr>
                    <a:spLocks/>
                  </p:cNvSpPr>
                  <p:nvPr/>
                </p:nvSpPr>
                <p:spPr bwMode="auto">
                  <a:xfrm>
                    <a:off x="4044" y="584"/>
                    <a:ext cx="460" cy="74"/>
                  </a:xfrm>
                  <a:custGeom>
                    <a:avLst/>
                    <a:gdLst>
                      <a:gd name="T0" fmla="*/ 460 w 460"/>
                      <a:gd name="T1" fmla="*/ 38 h 74"/>
                      <a:gd name="T2" fmla="*/ 460 w 460"/>
                      <a:gd name="T3" fmla="*/ 38 h 74"/>
                      <a:gd name="T4" fmla="*/ 458 w 460"/>
                      <a:gd name="T5" fmla="*/ 40 h 74"/>
                      <a:gd name="T6" fmla="*/ 454 w 460"/>
                      <a:gd name="T7" fmla="*/ 44 h 74"/>
                      <a:gd name="T8" fmla="*/ 442 w 460"/>
                      <a:gd name="T9" fmla="*/ 52 h 74"/>
                      <a:gd name="T10" fmla="*/ 420 w 460"/>
                      <a:gd name="T11" fmla="*/ 58 h 74"/>
                      <a:gd name="T12" fmla="*/ 392 w 460"/>
                      <a:gd name="T13" fmla="*/ 64 h 74"/>
                      <a:gd name="T14" fmla="*/ 358 w 460"/>
                      <a:gd name="T15" fmla="*/ 68 h 74"/>
                      <a:gd name="T16" fmla="*/ 320 w 460"/>
                      <a:gd name="T17" fmla="*/ 72 h 74"/>
                      <a:gd name="T18" fmla="*/ 276 w 460"/>
                      <a:gd name="T19" fmla="*/ 74 h 74"/>
                      <a:gd name="T20" fmla="*/ 230 w 460"/>
                      <a:gd name="T21" fmla="*/ 74 h 74"/>
                      <a:gd name="T22" fmla="*/ 230 w 460"/>
                      <a:gd name="T23" fmla="*/ 74 h 74"/>
                      <a:gd name="T24" fmla="*/ 184 w 460"/>
                      <a:gd name="T25" fmla="*/ 74 h 74"/>
                      <a:gd name="T26" fmla="*/ 140 w 460"/>
                      <a:gd name="T27" fmla="*/ 72 h 74"/>
                      <a:gd name="T28" fmla="*/ 102 w 460"/>
                      <a:gd name="T29" fmla="*/ 68 h 74"/>
                      <a:gd name="T30" fmla="*/ 68 w 460"/>
                      <a:gd name="T31" fmla="*/ 64 h 74"/>
                      <a:gd name="T32" fmla="*/ 40 w 460"/>
                      <a:gd name="T33" fmla="*/ 58 h 74"/>
                      <a:gd name="T34" fmla="*/ 18 w 460"/>
                      <a:gd name="T35" fmla="*/ 52 h 74"/>
                      <a:gd name="T36" fmla="*/ 6 w 460"/>
                      <a:gd name="T37" fmla="*/ 44 h 74"/>
                      <a:gd name="T38" fmla="*/ 2 w 460"/>
                      <a:gd name="T39" fmla="*/ 40 h 74"/>
                      <a:gd name="T40" fmla="*/ 0 w 460"/>
                      <a:gd name="T41" fmla="*/ 38 h 74"/>
                      <a:gd name="T42" fmla="*/ 0 w 460"/>
                      <a:gd name="T43" fmla="*/ 38 h 74"/>
                      <a:gd name="T44" fmla="*/ 2 w 460"/>
                      <a:gd name="T45" fmla="*/ 34 h 74"/>
                      <a:gd name="T46" fmla="*/ 6 w 460"/>
                      <a:gd name="T47" fmla="*/ 30 h 74"/>
                      <a:gd name="T48" fmla="*/ 18 w 460"/>
                      <a:gd name="T49" fmla="*/ 22 h 74"/>
                      <a:gd name="T50" fmla="*/ 40 w 460"/>
                      <a:gd name="T51" fmla="*/ 16 h 74"/>
                      <a:gd name="T52" fmla="*/ 68 w 460"/>
                      <a:gd name="T53" fmla="*/ 10 h 74"/>
                      <a:gd name="T54" fmla="*/ 102 w 460"/>
                      <a:gd name="T55" fmla="*/ 6 h 74"/>
                      <a:gd name="T56" fmla="*/ 140 w 460"/>
                      <a:gd name="T57" fmla="*/ 2 h 74"/>
                      <a:gd name="T58" fmla="*/ 184 w 460"/>
                      <a:gd name="T59" fmla="*/ 0 h 74"/>
                      <a:gd name="T60" fmla="*/ 230 w 460"/>
                      <a:gd name="T61" fmla="*/ 0 h 74"/>
                      <a:gd name="T62" fmla="*/ 230 w 460"/>
                      <a:gd name="T63" fmla="*/ 0 h 74"/>
                      <a:gd name="T64" fmla="*/ 276 w 460"/>
                      <a:gd name="T65" fmla="*/ 0 h 74"/>
                      <a:gd name="T66" fmla="*/ 320 w 460"/>
                      <a:gd name="T67" fmla="*/ 2 h 74"/>
                      <a:gd name="T68" fmla="*/ 358 w 460"/>
                      <a:gd name="T69" fmla="*/ 6 h 74"/>
                      <a:gd name="T70" fmla="*/ 392 w 460"/>
                      <a:gd name="T71" fmla="*/ 10 h 74"/>
                      <a:gd name="T72" fmla="*/ 420 w 460"/>
                      <a:gd name="T73" fmla="*/ 16 h 74"/>
                      <a:gd name="T74" fmla="*/ 442 w 460"/>
                      <a:gd name="T75" fmla="*/ 22 h 74"/>
                      <a:gd name="T76" fmla="*/ 454 w 460"/>
                      <a:gd name="T77" fmla="*/ 30 h 74"/>
                      <a:gd name="T78" fmla="*/ 458 w 460"/>
                      <a:gd name="T79" fmla="*/ 34 h 74"/>
                      <a:gd name="T80" fmla="*/ 460 w 460"/>
                      <a:gd name="T81" fmla="*/ 38 h 74"/>
                      <a:gd name="T82" fmla="*/ 460 w 460"/>
                      <a:gd name="T83" fmla="*/ 38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0" h="74">
                        <a:moveTo>
                          <a:pt x="460" y="38"/>
                        </a:moveTo>
                        <a:lnTo>
                          <a:pt x="460" y="38"/>
                        </a:lnTo>
                        <a:lnTo>
                          <a:pt x="458" y="40"/>
                        </a:lnTo>
                        <a:lnTo>
                          <a:pt x="454" y="44"/>
                        </a:lnTo>
                        <a:lnTo>
                          <a:pt x="442" y="52"/>
                        </a:lnTo>
                        <a:lnTo>
                          <a:pt x="420" y="58"/>
                        </a:lnTo>
                        <a:lnTo>
                          <a:pt x="392" y="64"/>
                        </a:lnTo>
                        <a:lnTo>
                          <a:pt x="358" y="68"/>
                        </a:lnTo>
                        <a:lnTo>
                          <a:pt x="320" y="72"/>
                        </a:lnTo>
                        <a:lnTo>
                          <a:pt x="276" y="74"/>
                        </a:lnTo>
                        <a:lnTo>
                          <a:pt x="230" y="74"/>
                        </a:lnTo>
                        <a:lnTo>
                          <a:pt x="184" y="74"/>
                        </a:lnTo>
                        <a:lnTo>
                          <a:pt x="140" y="72"/>
                        </a:lnTo>
                        <a:lnTo>
                          <a:pt x="102" y="68"/>
                        </a:lnTo>
                        <a:lnTo>
                          <a:pt x="68" y="64"/>
                        </a:lnTo>
                        <a:lnTo>
                          <a:pt x="40" y="58"/>
                        </a:lnTo>
                        <a:lnTo>
                          <a:pt x="18" y="52"/>
                        </a:lnTo>
                        <a:lnTo>
                          <a:pt x="6" y="44"/>
                        </a:lnTo>
                        <a:lnTo>
                          <a:pt x="2" y="40"/>
                        </a:lnTo>
                        <a:lnTo>
                          <a:pt x="0" y="38"/>
                        </a:lnTo>
                        <a:lnTo>
                          <a:pt x="2" y="34"/>
                        </a:lnTo>
                        <a:lnTo>
                          <a:pt x="6" y="30"/>
                        </a:lnTo>
                        <a:lnTo>
                          <a:pt x="18" y="22"/>
                        </a:lnTo>
                        <a:lnTo>
                          <a:pt x="40" y="16"/>
                        </a:lnTo>
                        <a:lnTo>
                          <a:pt x="68" y="10"/>
                        </a:lnTo>
                        <a:lnTo>
                          <a:pt x="102" y="6"/>
                        </a:lnTo>
                        <a:lnTo>
                          <a:pt x="140" y="2"/>
                        </a:lnTo>
                        <a:lnTo>
                          <a:pt x="184" y="0"/>
                        </a:lnTo>
                        <a:lnTo>
                          <a:pt x="230" y="0"/>
                        </a:lnTo>
                        <a:lnTo>
                          <a:pt x="276" y="0"/>
                        </a:lnTo>
                        <a:lnTo>
                          <a:pt x="320" y="2"/>
                        </a:lnTo>
                        <a:lnTo>
                          <a:pt x="358" y="6"/>
                        </a:lnTo>
                        <a:lnTo>
                          <a:pt x="392" y="10"/>
                        </a:lnTo>
                        <a:lnTo>
                          <a:pt x="420" y="16"/>
                        </a:lnTo>
                        <a:lnTo>
                          <a:pt x="442" y="22"/>
                        </a:lnTo>
                        <a:lnTo>
                          <a:pt x="454" y="30"/>
                        </a:lnTo>
                        <a:lnTo>
                          <a:pt x="458" y="34"/>
                        </a:lnTo>
                        <a:lnTo>
                          <a:pt x="460" y="38"/>
                        </a:lnTo>
                        <a:close/>
                      </a:path>
                    </a:pathLst>
                  </a:custGeom>
                  <a:solidFill>
                    <a:srgbClr val="83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1" name="Freeform 88"/>
                  <p:cNvSpPr>
                    <a:spLocks/>
                  </p:cNvSpPr>
                  <p:nvPr/>
                </p:nvSpPr>
                <p:spPr bwMode="auto">
                  <a:xfrm>
                    <a:off x="4054" y="584"/>
                    <a:ext cx="440" cy="74"/>
                  </a:xfrm>
                  <a:custGeom>
                    <a:avLst/>
                    <a:gdLst>
                      <a:gd name="T0" fmla="*/ 440 w 440"/>
                      <a:gd name="T1" fmla="*/ 38 h 74"/>
                      <a:gd name="T2" fmla="*/ 440 w 440"/>
                      <a:gd name="T3" fmla="*/ 38 h 74"/>
                      <a:gd name="T4" fmla="*/ 438 w 440"/>
                      <a:gd name="T5" fmla="*/ 40 h 74"/>
                      <a:gd name="T6" fmla="*/ 436 w 440"/>
                      <a:gd name="T7" fmla="*/ 44 h 74"/>
                      <a:gd name="T8" fmla="*/ 422 w 440"/>
                      <a:gd name="T9" fmla="*/ 52 h 74"/>
                      <a:gd name="T10" fmla="*/ 402 w 440"/>
                      <a:gd name="T11" fmla="*/ 58 h 74"/>
                      <a:gd name="T12" fmla="*/ 376 w 440"/>
                      <a:gd name="T13" fmla="*/ 62 h 74"/>
                      <a:gd name="T14" fmla="*/ 342 w 440"/>
                      <a:gd name="T15" fmla="*/ 68 h 74"/>
                      <a:gd name="T16" fmla="*/ 306 w 440"/>
                      <a:gd name="T17" fmla="*/ 70 h 74"/>
                      <a:gd name="T18" fmla="*/ 264 w 440"/>
                      <a:gd name="T19" fmla="*/ 72 h 74"/>
                      <a:gd name="T20" fmla="*/ 220 w 440"/>
                      <a:gd name="T21" fmla="*/ 74 h 74"/>
                      <a:gd name="T22" fmla="*/ 220 w 440"/>
                      <a:gd name="T23" fmla="*/ 74 h 74"/>
                      <a:gd name="T24" fmla="*/ 176 w 440"/>
                      <a:gd name="T25" fmla="*/ 72 h 74"/>
                      <a:gd name="T26" fmla="*/ 134 w 440"/>
                      <a:gd name="T27" fmla="*/ 70 h 74"/>
                      <a:gd name="T28" fmla="*/ 98 w 440"/>
                      <a:gd name="T29" fmla="*/ 68 h 74"/>
                      <a:gd name="T30" fmla="*/ 66 w 440"/>
                      <a:gd name="T31" fmla="*/ 62 h 74"/>
                      <a:gd name="T32" fmla="*/ 38 w 440"/>
                      <a:gd name="T33" fmla="*/ 58 h 74"/>
                      <a:gd name="T34" fmla="*/ 18 w 440"/>
                      <a:gd name="T35" fmla="*/ 52 h 74"/>
                      <a:gd name="T36" fmla="*/ 6 w 440"/>
                      <a:gd name="T37" fmla="*/ 44 h 74"/>
                      <a:gd name="T38" fmla="*/ 2 w 440"/>
                      <a:gd name="T39" fmla="*/ 40 h 74"/>
                      <a:gd name="T40" fmla="*/ 0 w 440"/>
                      <a:gd name="T41" fmla="*/ 38 h 74"/>
                      <a:gd name="T42" fmla="*/ 0 w 440"/>
                      <a:gd name="T43" fmla="*/ 38 h 74"/>
                      <a:gd name="T44" fmla="*/ 2 w 440"/>
                      <a:gd name="T45" fmla="*/ 34 h 74"/>
                      <a:gd name="T46" fmla="*/ 6 w 440"/>
                      <a:gd name="T47" fmla="*/ 30 h 74"/>
                      <a:gd name="T48" fmla="*/ 18 w 440"/>
                      <a:gd name="T49" fmla="*/ 24 h 74"/>
                      <a:gd name="T50" fmla="*/ 38 w 440"/>
                      <a:gd name="T51" fmla="*/ 16 h 74"/>
                      <a:gd name="T52" fmla="*/ 66 w 440"/>
                      <a:gd name="T53" fmla="*/ 12 h 74"/>
                      <a:gd name="T54" fmla="*/ 98 w 440"/>
                      <a:gd name="T55" fmla="*/ 8 h 74"/>
                      <a:gd name="T56" fmla="*/ 134 w 440"/>
                      <a:gd name="T57" fmla="*/ 4 h 74"/>
                      <a:gd name="T58" fmla="*/ 176 w 440"/>
                      <a:gd name="T59" fmla="*/ 2 h 74"/>
                      <a:gd name="T60" fmla="*/ 220 w 440"/>
                      <a:gd name="T61" fmla="*/ 0 h 74"/>
                      <a:gd name="T62" fmla="*/ 220 w 440"/>
                      <a:gd name="T63" fmla="*/ 0 h 74"/>
                      <a:gd name="T64" fmla="*/ 264 w 440"/>
                      <a:gd name="T65" fmla="*/ 2 h 74"/>
                      <a:gd name="T66" fmla="*/ 306 w 440"/>
                      <a:gd name="T67" fmla="*/ 4 h 74"/>
                      <a:gd name="T68" fmla="*/ 342 w 440"/>
                      <a:gd name="T69" fmla="*/ 8 h 74"/>
                      <a:gd name="T70" fmla="*/ 376 w 440"/>
                      <a:gd name="T71" fmla="*/ 12 h 74"/>
                      <a:gd name="T72" fmla="*/ 402 w 440"/>
                      <a:gd name="T73" fmla="*/ 16 h 74"/>
                      <a:gd name="T74" fmla="*/ 422 w 440"/>
                      <a:gd name="T75" fmla="*/ 24 h 74"/>
                      <a:gd name="T76" fmla="*/ 436 w 440"/>
                      <a:gd name="T77" fmla="*/ 30 h 74"/>
                      <a:gd name="T78" fmla="*/ 438 w 440"/>
                      <a:gd name="T79" fmla="*/ 34 h 74"/>
                      <a:gd name="T80" fmla="*/ 440 w 440"/>
                      <a:gd name="T81" fmla="*/ 38 h 74"/>
                      <a:gd name="T82" fmla="*/ 440 w 440"/>
                      <a:gd name="T83" fmla="*/ 38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0" h="74">
                        <a:moveTo>
                          <a:pt x="440" y="38"/>
                        </a:moveTo>
                        <a:lnTo>
                          <a:pt x="440" y="38"/>
                        </a:lnTo>
                        <a:lnTo>
                          <a:pt x="438" y="40"/>
                        </a:lnTo>
                        <a:lnTo>
                          <a:pt x="436" y="44"/>
                        </a:lnTo>
                        <a:lnTo>
                          <a:pt x="422" y="52"/>
                        </a:lnTo>
                        <a:lnTo>
                          <a:pt x="402" y="58"/>
                        </a:lnTo>
                        <a:lnTo>
                          <a:pt x="376" y="62"/>
                        </a:lnTo>
                        <a:lnTo>
                          <a:pt x="342" y="68"/>
                        </a:lnTo>
                        <a:lnTo>
                          <a:pt x="306" y="70"/>
                        </a:lnTo>
                        <a:lnTo>
                          <a:pt x="264" y="72"/>
                        </a:lnTo>
                        <a:lnTo>
                          <a:pt x="220" y="74"/>
                        </a:lnTo>
                        <a:lnTo>
                          <a:pt x="176" y="72"/>
                        </a:lnTo>
                        <a:lnTo>
                          <a:pt x="134" y="70"/>
                        </a:lnTo>
                        <a:lnTo>
                          <a:pt x="98" y="68"/>
                        </a:lnTo>
                        <a:lnTo>
                          <a:pt x="66" y="62"/>
                        </a:lnTo>
                        <a:lnTo>
                          <a:pt x="38" y="58"/>
                        </a:lnTo>
                        <a:lnTo>
                          <a:pt x="18" y="52"/>
                        </a:lnTo>
                        <a:lnTo>
                          <a:pt x="6" y="44"/>
                        </a:lnTo>
                        <a:lnTo>
                          <a:pt x="2" y="40"/>
                        </a:lnTo>
                        <a:lnTo>
                          <a:pt x="0" y="38"/>
                        </a:lnTo>
                        <a:lnTo>
                          <a:pt x="2" y="34"/>
                        </a:lnTo>
                        <a:lnTo>
                          <a:pt x="6" y="30"/>
                        </a:lnTo>
                        <a:lnTo>
                          <a:pt x="18" y="24"/>
                        </a:lnTo>
                        <a:lnTo>
                          <a:pt x="38" y="16"/>
                        </a:lnTo>
                        <a:lnTo>
                          <a:pt x="66" y="12"/>
                        </a:lnTo>
                        <a:lnTo>
                          <a:pt x="98" y="8"/>
                        </a:lnTo>
                        <a:lnTo>
                          <a:pt x="134" y="4"/>
                        </a:lnTo>
                        <a:lnTo>
                          <a:pt x="176" y="2"/>
                        </a:lnTo>
                        <a:lnTo>
                          <a:pt x="220" y="0"/>
                        </a:lnTo>
                        <a:lnTo>
                          <a:pt x="264" y="2"/>
                        </a:lnTo>
                        <a:lnTo>
                          <a:pt x="306" y="4"/>
                        </a:lnTo>
                        <a:lnTo>
                          <a:pt x="342" y="8"/>
                        </a:lnTo>
                        <a:lnTo>
                          <a:pt x="376" y="12"/>
                        </a:lnTo>
                        <a:lnTo>
                          <a:pt x="402" y="16"/>
                        </a:lnTo>
                        <a:lnTo>
                          <a:pt x="422" y="24"/>
                        </a:lnTo>
                        <a:lnTo>
                          <a:pt x="436" y="30"/>
                        </a:lnTo>
                        <a:lnTo>
                          <a:pt x="438" y="34"/>
                        </a:lnTo>
                        <a:lnTo>
                          <a:pt x="440" y="38"/>
                        </a:lnTo>
                        <a:close/>
                      </a:path>
                    </a:pathLst>
                  </a:custGeom>
                  <a:solidFill>
                    <a:srgbClr val="88B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2" name="Freeform 89"/>
                  <p:cNvSpPr>
                    <a:spLocks/>
                  </p:cNvSpPr>
                  <p:nvPr/>
                </p:nvSpPr>
                <p:spPr bwMode="auto">
                  <a:xfrm>
                    <a:off x="4064" y="586"/>
                    <a:ext cx="420" cy="70"/>
                  </a:xfrm>
                  <a:custGeom>
                    <a:avLst/>
                    <a:gdLst>
                      <a:gd name="T0" fmla="*/ 420 w 420"/>
                      <a:gd name="T1" fmla="*/ 36 h 70"/>
                      <a:gd name="T2" fmla="*/ 420 w 420"/>
                      <a:gd name="T3" fmla="*/ 36 h 70"/>
                      <a:gd name="T4" fmla="*/ 418 w 420"/>
                      <a:gd name="T5" fmla="*/ 38 h 70"/>
                      <a:gd name="T6" fmla="*/ 416 w 420"/>
                      <a:gd name="T7" fmla="*/ 42 h 70"/>
                      <a:gd name="T8" fmla="*/ 404 w 420"/>
                      <a:gd name="T9" fmla="*/ 48 h 70"/>
                      <a:gd name="T10" fmla="*/ 384 w 420"/>
                      <a:gd name="T11" fmla="*/ 54 h 70"/>
                      <a:gd name="T12" fmla="*/ 358 w 420"/>
                      <a:gd name="T13" fmla="*/ 60 h 70"/>
                      <a:gd name="T14" fmla="*/ 328 w 420"/>
                      <a:gd name="T15" fmla="*/ 64 h 70"/>
                      <a:gd name="T16" fmla="*/ 292 w 420"/>
                      <a:gd name="T17" fmla="*/ 66 h 70"/>
                      <a:gd name="T18" fmla="*/ 252 w 420"/>
                      <a:gd name="T19" fmla="*/ 68 h 70"/>
                      <a:gd name="T20" fmla="*/ 210 w 420"/>
                      <a:gd name="T21" fmla="*/ 70 h 70"/>
                      <a:gd name="T22" fmla="*/ 210 w 420"/>
                      <a:gd name="T23" fmla="*/ 70 h 70"/>
                      <a:gd name="T24" fmla="*/ 168 w 420"/>
                      <a:gd name="T25" fmla="*/ 68 h 70"/>
                      <a:gd name="T26" fmla="*/ 128 w 420"/>
                      <a:gd name="T27" fmla="*/ 66 h 70"/>
                      <a:gd name="T28" fmla="*/ 94 w 420"/>
                      <a:gd name="T29" fmla="*/ 64 h 70"/>
                      <a:gd name="T30" fmla="*/ 62 w 420"/>
                      <a:gd name="T31" fmla="*/ 60 h 70"/>
                      <a:gd name="T32" fmla="*/ 36 w 420"/>
                      <a:gd name="T33" fmla="*/ 54 h 70"/>
                      <a:gd name="T34" fmla="*/ 18 w 420"/>
                      <a:gd name="T35" fmla="*/ 48 h 70"/>
                      <a:gd name="T36" fmla="*/ 6 w 420"/>
                      <a:gd name="T37" fmla="*/ 42 h 70"/>
                      <a:gd name="T38" fmla="*/ 2 w 420"/>
                      <a:gd name="T39" fmla="*/ 38 h 70"/>
                      <a:gd name="T40" fmla="*/ 0 w 420"/>
                      <a:gd name="T41" fmla="*/ 36 h 70"/>
                      <a:gd name="T42" fmla="*/ 0 w 420"/>
                      <a:gd name="T43" fmla="*/ 36 h 70"/>
                      <a:gd name="T44" fmla="*/ 2 w 420"/>
                      <a:gd name="T45" fmla="*/ 32 h 70"/>
                      <a:gd name="T46" fmla="*/ 6 w 420"/>
                      <a:gd name="T47" fmla="*/ 28 h 70"/>
                      <a:gd name="T48" fmla="*/ 18 w 420"/>
                      <a:gd name="T49" fmla="*/ 22 h 70"/>
                      <a:gd name="T50" fmla="*/ 36 w 420"/>
                      <a:gd name="T51" fmla="*/ 16 h 70"/>
                      <a:gd name="T52" fmla="*/ 62 w 420"/>
                      <a:gd name="T53" fmla="*/ 10 h 70"/>
                      <a:gd name="T54" fmla="*/ 94 w 420"/>
                      <a:gd name="T55" fmla="*/ 6 h 70"/>
                      <a:gd name="T56" fmla="*/ 128 w 420"/>
                      <a:gd name="T57" fmla="*/ 4 h 70"/>
                      <a:gd name="T58" fmla="*/ 168 w 420"/>
                      <a:gd name="T59" fmla="*/ 2 h 70"/>
                      <a:gd name="T60" fmla="*/ 210 w 420"/>
                      <a:gd name="T61" fmla="*/ 0 h 70"/>
                      <a:gd name="T62" fmla="*/ 210 w 420"/>
                      <a:gd name="T63" fmla="*/ 0 h 70"/>
                      <a:gd name="T64" fmla="*/ 252 w 420"/>
                      <a:gd name="T65" fmla="*/ 2 h 70"/>
                      <a:gd name="T66" fmla="*/ 292 w 420"/>
                      <a:gd name="T67" fmla="*/ 4 h 70"/>
                      <a:gd name="T68" fmla="*/ 328 w 420"/>
                      <a:gd name="T69" fmla="*/ 6 h 70"/>
                      <a:gd name="T70" fmla="*/ 358 w 420"/>
                      <a:gd name="T71" fmla="*/ 10 h 70"/>
                      <a:gd name="T72" fmla="*/ 384 w 420"/>
                      <a:gd name="T73" fmla="*/ 16 h 70"/>
                      <a:gd name="T74" fmla="*/ 404 w 420"/>
                      <a:gd name="T75" fmla="*/ 22 h 70"/>
                      <a:gd name="T76" fmla="*/ 416 w 420"/>
                      <a:gd name="T77" fmla="*/ 28 h 70"/>
                      <a:gd name="T78" fmla="*/ 418 w 420"/>
                      <a:gd name="T79" fmla="*/ 32 h 70"/>
                      <a:gd name="T80" fmla="*/ 420 w 420"/>
                      <a:gd name="T81" fmla="*/ 36 h 70"/>
                      <a:gd name="T82" fmla="*/ 420 w 420"/>
                      <a:gd name="T83" fmla="*/ 36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20" h="70">
                        <a:moveTo>
                          <a:pt x="420" y="36"/>
                        </a:moveTo>
                        <a:lnTo>
                          <a:pt x="420" y="36"/>
                        </a:lnTo>
                        <a:lnTo>
                          <a:pt x="418" y="38"/>
                        </a:lnTo>
                        <a:lnTo>
                          <a:pt x="416" y="42"/>
                        </a:lnTo>
                        <a:lnTo>
                          <a:pt x="404" y="48"/>
                        </a:lnTo>
                        <a:lnTo>
                          <a:pt x="384" y="54"/>
                        </a:lnTo>
                        <a:lnTo>
                          <a:pt x="358" y="60"/>
                        </a:lnTo>
                        <a:lnTo>
                          <a:pt x="328" y="64"/>
                        </a:lnTo>
                        <a:lnTo>
                          <a:pt x="292" y="66"/>
                        </a:lnTo>
                        <a:lnTo>
                          <a:pt x="252" y="68"/>
                        </a:lnTo>
                        <a:lnTo>
                          <a:pt x="210" y="70"/>
                        </a:lnTo>
                        <a:lnTo>
                          <a:pt x="168" y="68"/>
                        </a:lnTo>
                        <a:lnTo>
                          <a:pt x="128" y="66"/>
                        </a:lnTo>
                        <a:lnTo>
                          <a:pt x="94" y="64"/>
                        </a:lnTo>
                        <a:lnTo>
                          <a:pt x="62" y="60"/>
                        </a:lnTo>
                        <a:lnTo>
                          <a:pt x="36" y="54"/>
                        </a:lnTo>
                        <a:lnTo>
                          <a:pt x="18" y="48"/>
                        </a:lnTo>
                        <a:lnTo>
                          <a:pt x="6" y="42"/>
                        </a:lnTo>
                        <a:lnTo>
                          <a:pt x="2" y="38"/>
                        </a:lnTo>
                        <a:lnTo>
                          <a:pt x="0" y="36"/>
                        </a:lnTo>
                        <a:lnTo>
                          <a:pt x="2" y="32"/>
                        </a:lnTo>
                        <a:lnTo>
                          <a:pt x="6" y="28"/>
                        </a:lnTo>
                        <a:lnTo>
                          <a:pt x="18" y="22"/>
                        </a:lnTo>
                        <a:lnTo>
                          <a:pt x="36" y="16"/>
                        </a:lnTo>
                        <a:lnTo>
                          <a:pt x="62" y="10"/>
                        </a:lnTo>
                        <a:lnTo>
                          <a:pt x="94" y="6"/>
                        </a:lnTo>
                        <a:lnTo>
                          <a:pt x="128" y="4"/>
                        </a:lnTo>
                        <a:lnTo>
                          <a:pt x="168" y="2"/>
                        </a:lnTo>
                        <a:lnTo>
                          <a:pt x="210" y="0"/>
                        </a:lnTo>
                        <a:lnTo>
                          <a:pt x="252" y="2"/>
                        </a:lnTo>
                        <a:lnTo>
                          <a:pt x="292" y="4"/>
                        </a:lnTo>
                        <a:lnTo>
                          <a:pt x="328" y="6"/>
                        </a:lnTo>
                        <a:lnTo>
                          <a:pt x="358" y="10"/>
                        </a:lnTo>
                        <a:lnTo>
                          <a:pt x="384" y="16"/>
                        </a:lnTo>
                        <a:lnTo>
                          <a:pt x="404" y="22"/>
                        </a:lnTo>
                        <a:lnTo>
                          <a:pt x="416" y="28"/>
                        </a:lnTo>
                        <a:lnTo>
                          <a:pt x="418" y="32"/>
                        </a:lnTo>
                        <a:lnTo>
                          <a:pt x="420" y="36"/>
                        </a:lnTo>
                        <a:close/>
                      </a:path>
                    </a:pathLst>
                  </a:custGeom>
                  <a:solidFill>
                    <a:srgbClr val="8DB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3" name="Freeform 90"/>
                  <p:cNvSpPr>
                    <a:spLocks/>
                  </p:cNvSpPr>
                  <p:nvPr/>
                </p:nvSpPr>
                <p:spPr bwMode="auto">
                  <a:xfrm>
                    <a:off x="4074" y="588"/>
                    <a:ext cx="400" cy="66"/>
                  </a:xfrm>
                  <a:custGeom>
                    <a:avLst/>
                    <a:gdLst>
                      <a:gd name="T0" fmla="*/ 400 w 400"/>
                      <a:gd name="T1" fmla="*/ 34 h 66"/>
                      <a:gd name="T2" fmla="*/ 400 w 400"/>
                      <a:gd name="T3" fmla="*/ 34 h 66"/>
                      <a:gd name="T4" fmla="*/ 398 w 400"/>
                      <a:gd name="T5" fmla="*/ 36 h 66"/>
                      <a:gd name="T6" fmla="*/ 396 w 400"/>
                      <a:gd name="T7" fmla="*/ 40 h 66"/>
                      <a:gd name="T8" fmla="*/ 384 w 400"/>
                      <a:gd name="T9" fmla="*/ 46 h 66"/>
                      <a:gd name="T10" fmla="*/ 366 w 400"/>
                      <a:gd name="T11" fmla="*/ 52 h 66"/>
                      <a:gd name="T12" fmla="*/ 342 w 400"/>
                      <a:gd name="T13" fmla="*/ 56 h 66"/>
                      <a:gd name="T14" fmla="*/ 312 w 400"/>
                      <a:gd name="T15" fmla="*/ 60 h 66"/>
                      <a:gd name="T16" fmla="*/ 278 w 400"/>
                      <a:gd name="T17" fmla="*/ 64 h 66"/>
                      <a:gd name="T18" fmla="*/ 240 w 400"/>
                      <a:gd name="T19" fmla="*/ 66 h 66"/>
                      <a:gd name="T20" fmla="*/ 200 w 400"/>
                      <a:gd name="T21" fmla="*/ 66 h 66"/>
                      <a:gd name="T22" fmla="*/ 200 w 400"/>
                      <a:gd name="T23" fmla="*/ 66 h 66"/>
                      <a:gd name="T24" fmla="*/ 160 w 400"/>
                      <a:gd name="T25" fmla="*/ 66 h 66"/>
                      <a:gd name="T26" fmla="*/ 122 w 400"/>
                      <a:gd name="T27" fmla="*/ 64 h 66"/>
                      <a:gd name="T28" fmla="*/ 88 w 400"/>
                      <a:gd name="T29" fmla="*/ 60 h 66"/>
                      <a:gd name="T30" fmla="*/ 60 w 400"/>
                      <a:gd name="T31" fmla="*/ 56 h 66"/>
                      <a:gd name="T32" fmla="*/ 34 w 400"/>
                      <a:gd name="T33" fmla="*/ 52 h 66"/>
                      <a:gd name="T34" fmla="*/ 16 w 400"/>
                      <a:gd name="T35" fmla="*/ 46 h 66"/>
                      <a:gd name="T36" fmla="*/ 4 w 400"/>
                      <a:gd name="T37" fmla="*/ 40 h 66"/>
                      <a:gd name="T38" fmla="*/ 2 w 400"/>
                      <a:gd name="T39" fmla="*/ 36 h 66"/>
                      <a:gd name="T40" fmla="*/ 0 w 400"/>
                      <a:gd name="T41" fmla="*/ 34 h 66"/>
                      <a:gd name="T42" fmla="*/ 0 w 400"/>
                      <a:gd name="T43" fmla="*/ 34 h 66"/>
                      <a:gd name="T44" fmla="*/ 2 w 400"/>
                      <a:gd name="T45" fmla="*/ 30 h 66"/>
                      <a:gd name="T46" fmla="*/ 4 w 400"/>
                      <a:gd name="T47" fmla="*/ 26 h 66"/>
                      <a:gd name="T48" fmla="*/ 16 w 400"/>
                      <a:gd name="T49" fmla="*/ 20 h 66"/>
                      <a:gd name="T50" fmla="*/ 34 w 400"/>
                      <a:gd name="T51" fmla="*/ 14 h 66"/>
                      <a:gd name="T52" fmla="*/ 60 w 400"/>
                      <a:gd name="T53" fmla="*/ 10 h 66"/>
                      <a:gd name="T54" fmla="*/ 88 w 400"/>
                      <a:gd name="T55" fmla="*/ 6 h 66"/>
                      <a:gd name="T56" fmla="*/ 122 w 400"/>
                      <a:gd name="T57" fmla="*/ 2 h 66"/>
                      <a:gd name="T58" fmla="*/ 160 w 400"/>
                      <a:gd name="T59" fmla="*/ 0 h 66"/>
                      <a:gd name="T60" fmla="*/ 200 w 400"/>
                      <a:gd name="T61" fmla="*/ 0 h 66"/>
                      <a:gd name="T62" fmla="*/ 200 w 400"/>
                      <a:gd name="T63" fmla="*/ 0 h 66"/>
                      <a:gd name="T64" fmla="*/ 240 w 400"/>
                      <a:gd name="T65" fmla="*/ 0 h 66"/>
                      <a:gd name="T66" fmla="*/ 278 w 400"/>
                      <a:gd name="T67" fmla="*/ 2 h 66"/>
                      <a:gd name="T68" fmla="*/ 312 w 400"/>
                      <a:gd name="T69" fmla="*/ 6 h 66"/>
                      <a:gd name="T70" fmla="*/ 342 w 400"/>
                      <a:gd name="T71" fmla="*/ 10 h 66"/>
                      <a:gd name="T72" fmla="*/ 366 w 400"/>
                      <a:gd name="T73" fmla="*/ 14 h 66"/>
                      <a:gd name="T74" fmla="*/ 384 w 400"/>
                      <a:gd name="T75" fmla="*/ 20 h 66"/>
                      <a:gd name="T76" fmla="*/ 396 w 400"/>
                      <a:gd name="T77" fmla="*/ 26 h 66"/>
                      <a:gd name="T78" fmla="*/ 398 w 400"/>
                      <a:gd name="T79" fmla="*/ 30 h 66"/>
                      <a:gd name="T80" fmla="*/ 400 w 400"/>
                      <a:gd name="T81" fmla="*/ 34 h 66"/>
                      <a:gd name="T82" fmla="*/ 400 w 400"/>
                      <a:gd name="T83" fmla="*/ 34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0" h="66">
                        <a:moveTo>
                          <a:pt x="400" y="34"/>
                        </a:moveTo>
                        <a:lnTo>
                          <a:pt x="400" y="34"/>
                        </a:lnTo>
                        <a:lnTo>
                          <a:pt x="398" y="36"/>
                        </a:lnTo>
                        <a:lnTo>
                          <a:pt x="396" y="40"/>
                        </a:lnTo>
                        <a:lnTo>
                          <a:pt x="384" y="46"/>
                        </a:lnTo>
                        <a:lnTo>
                          <a:pt x="366" y="52"/>
                        </a:lnTo>
                        <a:lnTo>
                          <a:pt x="342" y="56"/>
                        </a:lnTo>
                        <a:lnTo>
                          <a:pt x="312" y="60"/>
                        </a:lnTo>
                        <a:lnTo>
                          <a:pt x="278" y="64"/>
                        </a:lnTo>
                        <a:lnTo>
                          <a:pt x="240" y="66"/>
                        </a:lnTo>
                        <a:lnTo>
                          <a:pt x="200" y="66"/>
                        </a:lnTo>
                        <a:lnTo>
                          <a:pt x="160" y="66"/>
                        </a:lnTo>
                        <a:lnTo>
                          <a:pt x="122" y="64"/>
                        </a:lnTo>
                        <a:lnTo>
                          <a:pt x="88" y="60"/>
                        </a:lnTo>
                        <a:lnTo>
                          <a:pt x="60" y="56"/>
                        </a:lnTo>
                        <a:lnTo>
                          <a:pt x="34" y="52"/>
                        </a:lnTo>
                        <a:lnTo>
                          <a:pt x="16" y="46"/>
                        </a:lnTo>
                        <a:lnTo>
                          <a:pt x="4" y="40"/>
                        </a:lnTo>
                        <a:lnTo>
                          <a:pt x="2" y="36"/>
                        </a:lnTo>
                        <a:lnTo>
                          <a:pt x="0" y="34"/>
                        </a:lnTo>
                        <a:lnTo>
                          <a:pt x="2" y="30"/>
                        </a:lnTo>
                        <a:lnTo>
                          <a:pt x="4" y="26"/>
                        </a:lnTo>
                        <a:lnTo>
                          <a:pt x="16" y="20"/>
                        </a:lnTo>
                        <a:lnTo>
                          <a:pt x="34" y="14"/>
                        </a:lnTo>
                        <a:lnTo>
                          <a:pt x="60" y="10"/>
                        </a:lnTo>
                        <a:lnTo>
                          <a:pt x="88" y="6"/>
                        </a:lnTo>
                        <a:lnTo>
                          <a:pt x="122" y="2"/>
                        </a:lnTo>
                        <a:lnTo>
                          <a:pt x="160" y="0"/>
                        </a:lnTo>
                        <a:lnTo>
                          <a:pt x="200" y="0"/>
                        </a:lnTo>
                        <a:lnTo>
                          <a:pt x="240" y="0"/>
                        </a:lnTo>
                        <a:lnTo>
                          <a:pt x="278" y="2"/>
                        </a:lnTo>
                        <a:lnTo>
                          <a:pt x="312" y="6"/>
                        </a:lnTo>
                        <a:lnTo>
                          <a:pt x="342" y="10"/>
                        </a:lnTo>
                        <a:lnTo>
                          <a:pt x="366" y="14"/>
                        </a:lnTo>
                        <a:lnTo>
                          <a:pt x="384" y="20"/>
                        </a:lnTo>
                        <a:lnTo>
                          <a:pt x="396" y="26"/>
                        </a:lnTo>
                        <a:lnTo>
                          <a:pt x="398" y="30"/>
                        </a:lnTo>
                        <a:lnTo>
                          <a:pt x="400" y="34"/>
                        </a:lnTo>
                        <a:close/>
                      </a:path>
                    </a:pathLst>
                  </a:custGeom>
                  <a:solidFill>
                    <a:srgbClr val="92B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4" name="Freeform 91"/>
                  <p:cNvSpPr>
                    <a:spLocks/>
                  </p:cNvSpPr>
                  <p:nvPr/>
                </p:nvSpPr>
                <p:spPr bwMode="auto">
                  <a:xfrm>
                    <a:off x="4084" y="590"/>
                    <a:ext cx="380" cy="62"/>
                  </a:xfrm>
                  <a:custGeom>
                    <a:avLst/>
                    <a:gdLst>
                      <a:gd name="T0" fmla="*/ 380 w 380"/>
                      <a:gd name="T1" fmla="*/ 32 h 62"/>
                      <a:gd name="T2" fmla="*/ 380 w 380"/>
                      <a:gd name="T3" fmla="*/ 32 h 62"/>
                      <a:gd name="T4" fmla="*/ 378 w 380"/>
                      <a:gd name="T5" fmla="*/ 34 h 62"/>
                      <a:gd name="T6" fmla="*/ 376 w 380"/>
                      <a:gd name="T7" fmla="*/ 38 h 62"/>
                      <a:gd name="T8" fmla="*/ 364 w 380"/>
                      <a:gd name="T9" fmla="*/ 44 h 62"/>
                      <a:gd name="T10" fmla="*/ 348 w 380"/>
                      <a:gd name="T11" fmla="*/ 48 h 62"/>
                      <a:gd name="T12" fmla="*/ 324 w 380"/>
                      <a:gd name="T13" fmla="*/ 54 h 62"/>
                      <a:gd name="T14" fmla="*/ 296 w 380"/>
                      <a:gd name="T15" fmla="*/ 56 h 62"/>
                      <a:gd name="T16" fmla="*/ 264 w 380"/>
                      <a:gd name="T17" fmla="*/ 60 h 62"/>
                      <a:gd name="T18" fmla="*/ 228 w 380"/>
                      <a:gd name="T19" fmla="*/ 62 h 62"/>
                      <a:gd name="T20" fmla="*/ 190 w 380"/>
                      <a:gd name="T21" fmla="*/ 62 h 62"/>
                      <a:gd name="T22" fmla="*/ 190 w 380"/>
                      <a:gd name="T23" fmla="*/ 62 h 62"/>
                      <a:gd name="T24" fmla="*/ 152 w 380"/>
                      <a:gd name="T25" fmla="*/ 62 h 62"/>
                      <a:gd name="T26" fmla="*/ 116 w 380"/>
                      <a:gd name="T27" fmla="*/ 60 h 62"/>
                      <a:gd name="T28" fmla="*/ 84 w 380"/>
                      <a:gd name="T29" fmla="*/ 56 h 62"/>
                      <a:gd name="T30" fmla="*/ 56 w 380"/>
                      <a:gd name="T31" fmla="*/ 54 h 62"/>
                      <a:gd name="T32" fmla="*/ 34 w 380"/>
                      <a:gd name="T33" fmla="*/ 48 h 62"/>
                      <a:gd name="T34" fmla="*/ 16 w 380"/>
                      <a:gd name="T35" fmla="*/ 44 h 62"/>
                      <a:gd name="T36" fmla="*/ 4 w 380"/>
                      <a:gd name="T37" fmla="*/ 38 h 62"/>
                      <a:gd name="T38" fmla="*/ 2 w 380"/>
                      <a:gd name="T39" fmla="*/ 34 h 62"/>
                      <a:gd name="T40" fmla="*/ 0 w 380"/>
                      <a:gd name="T41" fmla="*/ 32 h 62"/>
                      <a:gd name="T42" fmla="*/ 0 w 380"/>
                      <a:gd name="T43" fmla="*/ 32 h 62"/>
                      <a:gd name="T44" fmla="*/ 2 w 380"/>
                      <a:gd name="T45" fmla="*/ 28 h 62"/>
                      <a:gd name="T46" fmla="*/ 4 w 380"/>
                      <a:gd name="T47" fmla="*/ 24 h 62"/>
                      <a:gd name="T48" fmla="*/ 16 w 380"/>
                      <a:gd name="T49" fmla="*/ 18 h 62"/>
                      <a:gd name="T50" fmla="*/ 34 w 380"/>
                      <a:gd name="T51" fmla="*/ 14 h 62"/>
                      <a:gd name="T52" fmla="*/ 56 w 380"/>
                      <a:gd name="T53" fmla="*/ 10 h 62"/>
                      <a:gd name="T54" fmla="*/ 84 w 380"/>
                      <a:gd name="T55" fmla="*/ 6 h 62"/>
                      <a:gd name="T56" fmla="*/ 116 w 380"/>
                      <a:gd name="T57" fmla="*/ 2 h 62"/>
                      <a:gd name="T58" fmla="*/ 152 w 380"/>
                      <a:gd name="T59" fmla="*/ 0 h 62"/>
                      <a:gd name="T60" fmla="*/ 190 w 380"/>
                      <a:gd name="T61" fmla="*/ 0 h 62"/>
                      <a:gd name="T62" fmla="*/ 190 w 380"/>
                      <a:gd name="T63" fmla="*/ 0 h 62"/>
                      <a:gd name="T64" fmla="*/ 228 w 380"/>
                      <a:gd name="T65" fmla="*/ 0 h 62"/>
                      <a:gd name="T66" fmla="*/ 264 w 380"/>
                      <a:gd name="T67" fmla="*/ 2 h 62"/>
                      <a:gd name="T68" fmla="*/ 296 w 380"/>
                      <a:gd name="T69" fmla="*/ 6 h 62"/>
                      <a:gd name="T70" fmla="*/ 324 w 380"/>
                      <a:gd name="T71" fmla="*/ 10 h 62"/>
                      <a:gd name="T72" fmla="*/ 348 w 380"/>
                      <a:gd name="T73" fmla="*/ 14 h 62"/>
                      <a:gd name="T74" fmla="*/ 364 w 380"/>
                      <a:gd name="T75" fmla="*/ 18 h 62"/>
                      <a:gd name="T76" fmla="*/ 376 w 380"/>
                      <a:gd name="T77" fmla="*/ 24 h 62"/>
                      <a:gd name="T78" fmla="*/ 378 w 380"/>
                      <a:gd name="T79" fmla="*/ 28 h 62"/>
                      <a:gd name="T80" fmla="*/ 380 w 380"/>
                      <a:gd name="T81" fmla="*/ 32 h 62"/>
                      <a:gd name="T82" fmla="*/ 380 w 380"/>
                      <a:gd name="T83" fmla="*/ 32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62">
                        <a:moveTo>
                          <a:pt x="380" y="32"/>
                        </a:moveTo>
                        <a:lnTo>
                          <a:pt x="380" y="32"/>
                        </a:lnTo>
                        <a:lnTo>
                          <a:pt x="378" y="34"/>
                        </a:lnTo>
                        <a:lnTo>
                          <a:pt x="376" y="38"/>
                        </a:lnTo>
                        <a:lnTo>
                          <a:pt x="364" y="44"/>
                        </a:lnTo>
                        <a:lnTo>
                          <a:pt x="348" y="48"/>
                        </a:lnTo>
                        <a:lnTo>
                          <a:pt x="324" y="54"/>
                        </a:lnTo>
                        <a:lnTo>
                          <a:pt x="296" y="56"/>
                        </a:lnTo>
                        <a:lnTo>
                          <a:pt x="264" y="60"/>
                        </a:lnTo>
                        <a:lnTo>
                          <a:pt x="228" y="62"/>
                        </a:lnTo>
                        <a:lnTo>
                          <a:pt x="190" y="62"/>
                        </a:lnTo>
                        <a:lnTo>
                          <a:pt x="152" y="62"/>
                        </a:lnTo>
                        <a:lnTo>
                          <a:pt x="116" y="60"/>
                        </a:lnTo>
                        <a:lnTo>
                          <a:pt x="84" y="56"/>
                        </a:lnTo>
                        <a:lnTo>
                          <a:pt x="56" y="54"/>
                        </a:lnTo>
                        <a:lnTo>
                          <a:pt x="34" y="48"/>
                        </a:lnTo>
                        <a:lnTo>
                          <a:pt x="16" y="44"/>
                        </a:lnTo>
                        <a:lnTo>
                          <a:pt x="4" y="38"/>
                        </a:lnTo>
                        <a:lnTo>
                          <a:pt x="2" y="34"/>
                        </a:lnTo>
                        <a:lnTo>
                          <a:pt x="0" y="32"/>
                        </a:lnTo>
                        <a:lnTo>
                          <a:pt x="2" y="28"/>
                        </a:lnTo>
                        <a:lnTo>
                          <a:pt x="4" y="24"/>
                        </a:lnTo>
                        <a:lnTo>
                          <a:pt x="16" y="18"/>
                        </a:lnTo>
                        <a:lnTo>
                          <a:pt x="34" y="14"/>
                        </a:lnTo>
                        <a:lnTo>
                          <a:pt x="56" y="10"/>
                        </a:lnTo>
                        <a:lnTo>
                          <a:pt x="84" y="6"/>
                        </a:lnTo>
                        <a:lnTo>
                          <a:pt x="116" y="2"/>
                        </a:lnTo>
                        <a:lnTo>
                          <a:pt x="152" y="0"/>
                        </a:lnTo>
                        <a:lnTo>
                          <a:pt x="190" y="0"/>
                        </a:lnTo>
                        <a:lnTo>
                          <a:pt x="228" y="0"/>
                        </a:lnTo>
                        <a:lnTo>
                          <a:pt x="264" y="2"/>
                        </a:lnTo>
                        <a:lnTo>
                          <a:pt x="296" y="6"/>
                        </a:lnTo>
                        <a:lnTo>
                          <a:pt x="324" y="10"/>
                        </a:lnTo>
                        <a:lnTo>
                          <a:pt x="348" y="14"/>
                        </a:lnTo>
                        <a:lnTo>
                          <a:pt x="364" y="18"/>
                        </a:lnTo>
                        <a:lnTo>
                          <a:pt x="376" y="24"/>
                        </a:lnTo>
                        <a:lnTo>
                          <a:pt x="378" y="28"/>
                        </a:lnTo>
                        <a:lnTo>
                          <a:pt x="380" y="32"/>
                        </a:lnTo>
                        <a:close/>
                      </a:path>
                    </a:pathLst>
                  </a:custGeom>
                  <a:solidFill>
                    <a:srgbClr val="96BF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5" name="Freeform 92"/>
                  <p:cNvSpPr>
                    <a:spLocks/>
                  </p:cNvSpPr>
                  <p:nvPr/>
                </p:nvSpPr>
                <p:spPr bwMode="auto">
                  <a:xfrm>
                    <a:off x="4094" y="592"/>
                    <a:ext cx="360" cy="58"/>
                  </a:xfrm>
                  <a:custGeom>
                    <a:avLst/>
                    <a:gdLst>
                      <a:gd name="T0" fmla="*/ 360 w 360"/>
                      <a:gd name="T1" fmla="*/ 30 h 58"/>
                      <a:gd name="T2" fmla="*/ 360 w 360"/>
                      <a:gd name="T3" fmla="*/ 30 h 58"/>
                      <a:gd name="T4" fmla="*/ 358 w 360"/>
                      <a:gd name="T5" fmla="*/ 32 h 58"/>
                      <a:gd name="T6" fmla="*/ 356 w 360"/>
                      <a:gd name="T7" fmla="*/ 36 h 58"/>
                      <a:gd name="T8" fmla="*/ 346 w 360"/>
                      <a:gd name="T9" fmla="*/ 40 h 58"/>
                      <a:gd name="T10" fmla="*/ 330 w 360"/>
                      <a:gd name="T11" fmla="*/ 46 h 58"/>
                      <a:gd name="T12" fmla="*/ 308 w 360"/>
                      <a:gd name="T13" fmla="*/ 50 h 58"/>
                      <a:gd name="T14" fmla="*/ 280 w 360"/>
                      <a:gd name="T15" fmla="*/ 54 h 58"/>
                      <a:gd name="T16" fmla="*/ 250 w 360"/>
                      <a:gd name="T17" fmla="*/ 56 h 58"/>
                      <a:gd name="T18" fmla="*/ 216 w 360"/>
                      <a:gd name="T19" fmla="*/ 58 h 58"/>
                      <a:gd name="T20" fmla="*/ 180 w 360"/>
                      <a:gd name="T21" fmla="*/ 58 h 58"/>
                      <a:gd name="T22" fmla="*/ 180 w 360"/>
                      <a:gd name="T23" fmla="*/ 58 h 58"/>
                      <a:gd name="T24" fmla="*/ 144 w 360"/>
                      <a:gd name="T25" fmla="*/ 58 h 58"/>
                      <a:gd name="T26" fmla="*/ 110 w 360"/>
                      <a:gd name="T27" fmla="*/ 56 h 58"/>
                      <a:gd name="T28" fmla="*/ 80 w 360"/>
                      <a:gd name="T29" fmla="*/ 54 h 58"/>
                      <a:gd name="T30" fmla="*/ 54 w 360"/>
                      <a:gd name="T31" fmla="*/ 50 h 58"/>
                      <a:gd name="T32" fmla="*/ 32 w 360"/>
                      <a:gd name="T33" fmla="*/ 46 h 58"/>
                      <a:gd name="T34" fmla="*/ 14 w 360"/>
                      <a:gd name="T35" fmla="*/ 40 h 58"/>
                      <a:gd name="T36" fmla="*/ 4 w 360"/>
                      <a:gd name="T37" fmla="*/ 36 h 58"/>
                      <a:gd name="T38" fmla="*/ 2 w 360"/>
                      <a:gd name="T39" fmla="*/ 32 h 58"/>
                      <a:gd name="T40" fmla="*/ 0 w 360"/>
                      <a:gd name="T41" fmla="*/ 30 h 58"/>
                      <a:gd name="T42" fmla="*/ 0 w 360"/>
                      <a:gd name="T43" fmla="*/ 30 h 58"/>
                      <a:gd name="T44" fmla="*/ 2 w 360"/>
                      <a:gd name="T45" fmla="*/ 26 h 58"/>
                      <a:gd name="T46" fmla="*/ 4 w 360"/>
                      <a:gd name="T47" fmla="*/ 24 h 58"/>
                      <a:gd name="T48" fmla="*/ 14 w 360"/>
                      <a:gd name="T49" fmla="*/ 18 h 58"/>
                      <a:gd name="T50" fmla="*/ 32 w 360"/>
                      <a:gd name="T51" fmla="*/ 12 h 58"/>
                      <a:gd name="T52" fmla="*/ 54 w 360"/>
                      <a:gd name="T53" fmla="*/ 8 h 58"/>
                      <a:gd name="T54" fmla="*/ 80 w 360"/>
                      <a:gd name="T55" fmla="*/ 4 h 58"/>
                      <a:gd name="T56" fmla="*/ 110 w 360"/>
                      <a:gd name="T57" fmla="*/ 2 h 58"/>
                      <a:gd name="T58" fmla="*/ 144 w 360"/>
                      <a:gd name="T59" fmla="*/ 0 h 58"/>
                      <a:gd name="T60" fmla="*/ 180 w 360"/>
                      <a:gd name="T61" fmla="*/ 0 h 58"/>
                      <a:gd name="T62" fmla="*/ 180 w 360"/>
                      <a:gd name="T63" fmla="*/ 0 h 58"/>
                      <a:gd name="T64" fmla="*/ 216 w 360"/>
                      <a:gd name="T65" fmla="*/ 0 h 58"/>
                      <a:gd name="T66" fmla="*/ 250 w 360"/>
                      <a:gd name="T67" fmla="*/ 2 h 58"/>
                      <a:gd name="T68" fmla="*/ 280 w 360"/>
                      <a:gd name="T69" fmla="*/ 4 h 58"/>
                      <a:gd name="T70" fmla="*/ 308 w 360"/>
                      <a:gd name="T71" fmla="*/ 8 h 58"/>
                      <a:gd name="T72" fmla="*/ 330 w 360"/>
                      <a:gd name="T73" fmla="*/ 12 h 58"/>
                      <a:gd name="T74" fmla="*/ 346 w 360"/>
                      <a:gd name="T75" fmla="*/ 18 h 58"/>
                      <a:gd name="T76" fmla="*/ 356 w 360"/>
                      <a:gd name="T77" fmla="*/ 24 h 58"/>
                      <a:gd name="T78" fmla="*/ 358 w 360"/>
                      <a:gd name="T79" fmla="*/ 26 h 58"/>
                      <a:gd name="T80" fmla="*/ 360 w 360"/>
                      <a:gd name="T81" fmla="*/ 30 h 58"/>
                      <a:gd name="T82" fmla="*/ 360 w 360"/>
                      <a:gd name="T83" fmla="*/ 30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0" h="58">
                        <a:moveTo>
                          <a:pt x="360" y="30"/>
                        </a:moveTo>
                        <a:lnTo>
                          <a:pt x="360" y="30"/>
                        </a:lnTo>
                        <a:lnTo>
                          <a:pt x="358" y="32"/>
                        </a:lnTo>
                        <a:lnTo>
                          <a:pt x="356" y="36"/>
                        </a:lnTo>
                        <a:lnTo>
                          <a:pt x="346" y="40"/>
                        </a:lnTo>
                        <a:lnTo>
                          <a:pt x="330" y="46"/>
                        </a:lnTo>
                        <a:lnTo>
                          <a:pt x="308" y="50"/>
                        </a:lnTo>
                        <a:lnTo>
                          <a:pt x="280" y="54"/>
                        </a:lnTo>
                        <a:lnTo>
                          <a:pt x="250" y="56"/>
                        </a:lnTo>
                        <a:lnTo>
                          <a:pt x="216" y="58"/>
                        </a:lnTo>
                        <a:lnTo>
                          <a:pt x="180" y="58"/>
                        </a:lnTo>
                        <a:lnTo>
                          <a:pt x="144" y="58"/>
                        </a:lnTo>
                        <a:lnTo>
                          <a:pt x="110" y="56"/>
                        </a:lnTo>
                        <a:lnTo>
                          <a:pt x="80" y="54"/>
                        </a:lnTo>
                        <a:lnTo>
                          <a:pt x="54" y="50"/>
                        </a:lnTo>
                        <a:lnTo>
                          <a:pt x="32" y="46"/>
                        </a:lnTo>
                        <a:lnTo>
                          <a:pt x="14" y="40"/>
                        </a:lnTo>
                        <a:lnTo>
                          <a:pt x="4" y="36"/>
                        </a:lnTo>
                        <a:lnTo>
                          <a:pt x="2" y="32"/>
                        </a:lnTo>
                        <a:lnTo>
                          <a:pt x="0" y="30"/>
                        </a:lnTo>
                        <a:lnTo>
                          <a:pt x="2" y="26"/>
                        </a:lnTo>
                        <a:lnTo>
                          <a:pt x="4" y="24"/>
                        </a:lnTo>
                        <a:lnTo>
                          <a:pt x="14" y="18"/>
                        </a:lnTo>
                        <a:lnTo>
                          <a:pt x="32" y="12"/>
                        </a:lnTo>
                        <a:lnTo>
                          <a:pt x="54" y="8"/>
                        </a:lnTo>
                        <a:lnTo>
                          <a:pt x="80" y="4"/>
                        </a:lnTo>
                        <a:lnTo>
                          <a:pt x="110" y="2"/>
                        </a:lnTo>
                        <a:lnTo>
                          <a:pt x="144" y="0"/>
                        </a:lnTo>
                        <a:lnTo>
                          <a:pt x="180" y="0"/>
                        </a:lnTo>
                        <a:lnTo>
                          <a:pt x="216" y="0"/>
                        </a:lnTo>
                        <a:lnTo>
                          <a:pt x="250" y="2"/>
                        </a:lnTo>
                        <a:lnTo>
                          <a:pt x="280" y="4"/>
                        </a:lnTo>
                        <a:lnTo>
                          <a:pt x="308" y="8"/>
                        </a:lnTo>
                        <a:lnTo>
                          <a:pt x="330" y="12"/>
                        </a:lnTo>
                        <a:lnTo>
                          <a:pt x="346" y="18"/>
                        </a:lnTo>
                        <a:lnTo>
                          <a:pt x="356" y="24"/>
                        </a:lnTo>
                        <a:lnTo>
                          <a:pt x="358" y="26"/>
                        </a:lnTo>
                        <a:lnTo>
                          <a:pt x="360" y="30"/>
                        </a:lnTo>
                        <a:close/>
                      </a:path>
                    </a:pathLst>
                  </a:custGeom>
                  <a:solidFill>
                    <a:srgbClr val="9BC2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6" name="Freeform 93"/>
                  <p:cNvSpPr>
                    <a:spLocks/>
                  </p:cNvSpPr>
                  <p:nvPr/>
                </p:nvSpPr>
                <p:spPr bwMode="auto">
                  <a:xfrm>
                    <a:off x="4104" y="594"/>
                    <a:ext cx="340" cy="56"/>
                  </a:xfrm>
                  <a:custGeom>
                    <a:avLst/>
                    <a:gdLst>
                      <a:gd name="T0" fmla="*/ 340 w 340"/>
                      <a:gd name="T1" fmla="*/ 28 h 56"/>
                      <a:gd name="T2" fmla="*/ 340 w 340"/>
                      <a:gd name="T3" fmla="*/ 28 h 56"/>
                      <a:gd name="T4" fmla="*/ 338 w 340"/>
                      <a:gd name="T5" fmla="*/ 30 h 56"/>
                      <a:gd name="T6" fmla="*/ 336 w 340"/>
                      <a:gd name="T7" fmla="*/ 32 h 56"/>
                      <a:gd name="T8" fmla="*/ 326 w 340"/>
                      <a:gd name="T9" fmla="*/ 38 h 56"/>
                      <a:gd name="T10" fmla="*/ 310 w 340"/>
                      <a:gd name="T11" fmla="*/ 42 h 56"/>
                      <a:gd name="T12" fmla="*/ 290 w 340"/>
                      <a:gd name="T13" fmla="*/ 46 h 56"/>
                      <a:gd name="T14" fmla="*/ 264 w 340"/>
                      <a:gd name="T15" fmla="*/ 50 h 56"/>
                      <a:gd name="T16" fmla="*/ 236 w 340"/>
                      <a:gd name="T17" fmla="*/ 52 h 56"/>
                      <a:gd name="T18" fmla="*/ 170 w 340"/>
                      <a:gd name="T19" fmla="*/ 56 h 56"/>
                      <a:gd name="T20" fmla="*/ 170 w 340"/>
                      <a:gd name="T21" fmla="*/ 56 h 56"/>
                      <a:gd name="T22" fmla="*/ 104 w 340"/>
                      <a:gd name="T23" fmla="*/ 52 h 56"/>
                      <a:gd name="T24" fmla="*/ 76 w 340"/>
                      <a:gd name="T25" fmla="*/ 50 h 56"/>
                      <a:gd name="T26" fmla="*/ 50 w 340"/>
                      <a:gd name="T27" fmla="*/ 46 h 56"/>
                      <a:gd name="T28" fmla="*/ 30 w 340"/>
                      <a:gd name="T29" fmla="*/ 42 h 56"/>
                      <a:gd name="T30" fmla="*/ 14 w 340"/>
                      <a:gd name="T31" fmla="*/ 38 h 56"/>
                      <a:gd name="T32" fmla="*/ 4 w 340"/>
                      <a:gd name="T33" fmla="*/ 32 h 56"/>
                      <a:gd name="T34" fmla="*/ 2 w 340"/>
                      <a:gd name="T35" fmla="*/ 30 h 56"/>
                      <a:gd name="T36" fmla="*/ 0 w 340"/>
                      <a:gd name="T37" fmla="*/ 28 h 56"/>
                      <a:gd name="T38" fmla="*/ 0 w 340"/>
                      <a:gd name="T39" fmla="*/ 28 h 56"/>
                      <a:gd name="T40" fmla="*/ 2 w 340"/>
                      <a:gd name="T41" fmla="*/ 24 h 56"/>
                      <a:gd name="T42" fmla="*/ 4 w 340"/>
                      <a:gd name="T43" fmla="*/ 22 h 56"/>
                      <a:gd name="T44" fmla="*/ 14 w 340"/>
                      <a:gd name="T45" fmla="*/ 16 h 56"/>
                      <a:gd name="T46" fmla="*/ 30 w 340"/>
                      <a:gd name="T47" fmla="*/ 12 h 56"/>
                      <a:gd name="T48" fmla="*/ 50 w 340"/>
                      <a:gd name="T49" fmla="*/ 8 h 56"/>
                      <a:gd name="T50" fmla="*/ 76 w 340"/>
                      <a:gd name="T51" fmla="*/ 4 h 56"/>
                      <a:gd name="T52" fmla="*/ 104 w 340"/>
                      <a:gd name="T53" fmla="*/ 2 h 56"/>
                      <a:gd name="T54" fmla="*/ 170 w 340"/>
                      <a:gd name="T55" fmla="*/ 0 h 56"/>
                      <a:gd name="T56" fmla="*/ 170 w 340"/>
                      <a:gd name="T57" fmla="*/ 0 h 56"/>
                      <a:gd name="T58" fmla="*/ 236 w 340"/>
                      <a:gd name="T59" fmla="*/ 2 h 56"/>
                      <a:gd name="T60" fmla="*/ 264 w 340"/>
                      <a:gd name="T61" fmla="*/ 4 h 56"/>
                      <a:gd name="T62" fmla="*/ 290 w 340"/>
                      <a:gd name="T63" fmla="*/ 8 h 56"/>
                      <a:gd name="T64" fmla="*/ 310 w 340"/>
                      <a:gd name="T65" fmla="*/ 12 h 56"/>
                      <a:gd name="T66" fmla="*/ 326 w 340"/>
                      <a:gd name="T67" fmla="*/ 16 h 56"/>
                      <a:gd name="T68" fmla="*/ 336 w 340"/>
                      <a:gd name="T69" fmla="*/ 22 h 56"/>
                      <a:gd name="T70" fmla="*/ 338 w 340"/>
                      <a:gd name="T71" fmla="*/ 24 h 56"/>
                      <a:gd name="T72" fmla="*/ 340 w 340"/>
                      <a:gd name="T73" fmla="*/ 28 h 56"/>
                      <a:gd name="T74" fmla="*/ 340 w 340"/>
                      <a:gd name="T75" fmla="*/ 28 h 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0" h="56">
                        <a:moveTo>
                          <a:pt x="340" y="28"/>
                        </a:moveTo>
                        <a:lnTo>
                          <a:pt x="340" y="28"/>
                        </a:lnTo>
                        <a:lnTo>
                          <a:pt x="338" y="30"/>
                        </a:lnTo>
                        <a:lnTo>
                          <a:pt x="336" y="32"/>
                        </a:lnTo>
                        <a:lnTo>
                          <a:pt x="326" y="38"/>
                        </a:lnTo>
                        <a:lnTo>
                          <a:pt x="310" y="42"/>
                        </a:lnTo>
                        <a:lnTo>
                          <a:pt x="290" y="46"/>
                        </a:lnTo>
                        <a:lnTo>
                          <a:pt x="264" y="50"/>
                        </a:lnTo>
                        <a:lnTo>
                          <a:pt x="236" y="52"/>
                        </a:lnTo>
                        <a:lnTo>
                          <a:pt x="170" y="56"/>
                        </a:lnTo>
                        <a:lnTo>
                          <a:pt x="104" y="52"/>
                        </a:lnTo>
                        <a:lnTo>
                          <a:pt x="76" y="50"/>
                        </a:lnTo>
                        <a:lnTo>
                          <a:pt x="50" y="46"/>
                        </a:lnTo>
                        <a:lnTo>
                          <a:pt x="30" y="42"/>
                        </a:lnTo>
                        <a:lnTo>
                          <a:pt x="14" y="38"/>
                        </a:lnTo>
                        <a:lnTo>
                          <a:pt x="4" y="32"/>
                        </a:lnTo>
                        <a:lnTo>
                          <a:pt x="2" y="30"/>
                        </a:lnTo>
                        <a:lnTo>
                          <a:pt x="0" y="28"/>
                        </a:lnTo>
                        <a:lnTo>
                          <a:pt x="2" y="24"/>
                        </a:lnTo>
                        <a:lnTo>
                          <a:pt x="4" y="22"/>
                        </a:lnTo>
                        <a:lnTo>
                          <a:pt x="14" y="16"/>
                        </a:lnTo>
                        <a:lnTo>
                          <a:pt x="30" y="12"/>
                        </a:lnTo>
                        <a:lnTo>
                          <a:pt x="50" y="8"/>
                        </a:lnTo>
                        <a:lnTo>
                          <a:pt x="76" y="4"/>
                        </a:lnTo>
                        <a:lnTo>
                          <a:pt x="104" y="2"/>
                        </a:lnTo>
                        <a:lnTo>
                          <a:pt x="170" y="0"/>
                        </a:lnTo>
                        <a:lnTo>
                          <a:pt x="236" y="2"/>
                        </a:lnTo>
                        <a:lnTo>
                          <a:pt x="264" y="4"/>
                        </a:lnTo>
                        <a:lnTo>
                          <a:pt x="290" y="8"/>
                        </a:lnTo>
                        <a:lnTo>
                          <a:pt x="310" y="12"/>
                        </a:lnTo>
                        <a:lnTo>
                          <a:pt x="326" y="16"/>
                        </a:lnTo>
                        <a:lnTo>
                          <a:pt x="336" y="22"/>
                        </a:lnTo>
                        <a:lnTo>
                          <a:pt x="338" y="24"/>
                        </a:lnTo>
                        <a:lnTo>
                          <a:pt x="340" y="28"/>
                        </a:lnTo>
                        <a:close/>
                      </a:path>
                    </a:pathLst>
                  </a:custGeom>
                  <a:solidFill>
                    <a:srgbClr val="A0C5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7" name="Freeform 94"/>
                  <p:cNvSpPr>
                    <a:spLocks/>
                  </p:cNvSpPr>
                  <p:nvPr/>
                </p:nvSpPr>
                <p:spPr bwMode="auto">
                  <a:xfrm>
                    <a:off x="4114" y="594"/>
                    <a:ext cx="320" cy="54"/>
                  </a:xfrm>
                  <a:custGeom>
                    <a:avLst/>
                    <a:gdLst>
                      <a:gd name="T0" fmla="*/ 320 w 320"/>
                      <a:gd name="T1" fmla="*/ 28 h 54"/>
                      <a:gd name="T2" fmla="*/ 320 w 320"/>
                      <a:gd name="T3" fmla="*/ 28 h 54"/>
                      <a:gd name="T4" fmla="*/ 318 w 320"/>
                      <a:gd name="T5" fmla="*/ 30 h 54"/>
                      <a:gd name="T6" fmla="*/ 316 w 320"/>
                      <a:gd name="T7" fmla="*/ 32 h 54"/>
                      <a:gd name="T8" fmla="*/ 308 w 320"/>
                      <a:gd name="T9" fmla="*/ 38 h 54"/>
                      <a:gd name="T10" fmla="*/ 292 w 320"/>
                      <a:gd name="T11" fmla="*/ 42 h 54"/>
                      <a:gd name="T12" fmla="*/ 274 w 320"/>
                      <a:gd name="T13" fmla="*/ 46 h 54"/>
                      <a:gd name="T14" fmla="*/ 222 w 320"/>
                      <a:gd name="T15" fmla="*/ 52 h 54"/>
                      <a:gd name="T16" fmla="*/ 160 w 320"/>
                      <a:gd name="T17" fmla="*/ 54 h 54"/>
                      <a:gd name="T18" fmla="*/ 160 w 320"/>
                      <a:gd name="T19" fmla="*/ 54 h 54"/>
                      <a:gd name="T20" fmla="*/ 98 w 320"/>
                      <a:gd name="T21" fmla="*/ 52 h 54"/>
                      <a:gd name="T22" fmla="*/ 48 w 320"/>
                      <a:gd name="T23" fmla="*/ 46 h 54"/>
                      <a:gd name="T24" fmla="*/ 28 w 320"/>
                      <a:gd name="T25" fmla="*/ 42 h 54"/>
                      <a:gd name="T26" fmla="*/ 14 w 320"/>
                      <a:gd name="T27" fmla="*/ 38 h 54"/>
                      <a:gd name="T28" fmla="*/ 4 w 320"/>
                      <a:gd name="T29" fmla="*/ 32 h 54"/>
                      <a:gd name="T30" fmla="*/ 2 w 320"/>
                      <a:gd name="T31" fmla="*/ 30 h 54"/>
                      <a:gd name="T32" fmla="*/ 0 w 320"/>
                      <a:gd name="T33" fmla="*/ 28 h 54"/>
                      <a:gd name="T34" fmla="*/ 0 w 320"/>
                      <a:gd name="T35" fmla="*/ 28 h 54"/>
                      <a:gd name="T36" fmla="*/ 2 w 320"/>
                      <a:gd name="T37" fmla="*/ 24 h 54"/>
                      <a:gd name="T38" fmla="*/ 4 w 320"/>
                      <a:gd name="T39" fmla="*/ 22 h 54"/>
                      <a:gd name="T40" fmla="*/ 14 w 320"/>
                      <a:gd name="T41" fmla="*/ 16 h 54"/>
                      <a:gd name="T42" fmla="*/ 28 w 320"/>
                      <a:gd name="T43" fmla="*/ 12 h 54"/>
                      <a:gd name="T44" fmla="*/ 48 w 320"/>
                      <a:gd name="T45" fmla="*/ 8 h 54"/>
                      <a:gd name="T46" fmla="*/ 98 w 320"/>
                      <a:gd name="T47" fmla="*/ 2 h 54"/>
                      <a:gd name="T48" fmla="*/ 160 w 320"/>
                      <a:gd name="T49" fmla="*/ 0 h 54"/>
                      <a:gd name="T50" fmla="*/ 160 w 320"/>
                      <a:gd name="T51" fmla="*/ 0 h 54"/>
                      <a:gd name="T52" fmla="*/ 222 w 320"/>
                      <a:gd name="T53" fmla="*/ 2 h 54"/>
                      <a:gd name="T54" fmla="*/ 274 w 320"/>
                      <a:gd name="T55" fmla="*/ 8 h 54"/>
                      <a:gd name="T56" fmla="*/ 292 w 320"/>
                      <a:gd name="T57" fmla="*/ 12 h 54"/>
                      <a:gd name="T58" fmla="*/ 308 w 320"/>
                      <a:gd name="T59" fmla="*/ 16 h 54"/>
                      <a:gd name="T60" fmla="*/ 316 w 320"/>
                      <a:gd name="T61" fmla="*/ 22 h 54"/>
                      <a:gd name="T62" fmla="*/ 318 w 320"/>
                      <a:gd name="T63" fmla="*/ 24 h 54"/>
                      <a:gd name="T64" fmla="*/ 320 w 320"/>
                      <a:gd name="T65" fmla="*/ 28 h 54"/>
                      <a:gd name="T66" fmla="*/ 320 w 320"/>
                      <a:gd name="T67" fmla="*/ 28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0" h="54">
                        <a:moveTo>
                          <a:pt x="320" y="28"/>
                        </a:moveTo>
                        <a:lnTo>
                          <a:pt x="320" y="28"/>
                        </a:lnTo>
                        <a:lnTo>
                          <a:pt x="318" y="30"/>
                        </a:lnTo>
                        <a:lnTo>
                          <a:pt x="316" y="32"/>
                        </a:lnTo>
                        <a:lnTo>
                          <a:pt x="308" y="38"/>
                        </a:lnTo>
                        <a:lnTo>
                          <a:pt x="292" y="42"/>
                        </a:lnTo>
                        <a:lnTo>
                          <a:pt x="274" y="46"/>
                        </a:lnTo>
                        <a:lnTo>
                          <a:pt x="222" y="52"/>
                        </a:lnTo>
                        <a:lnTo>
                          <a:pt x="160" y="54"/>
                        </a:lnTo>
                        <a:lnTo>
                          <a:pt x="98" y="52"/>
                        </a:lnTo>
                        <a:lnTo>
                          <a:pt x="48" y="46"/>
                        </a:lnTo>
                        <a:lnTo>
                          <a:pt x="28" y="42"/>
                        </a:lnTo>
                        <a:lnTo>
                          <a:pt x="14" y="38"/>
                        </a:lnTo>
                        <a:lnTo>
                          <a:pt x="4" y="32"/>
                        </a:lnTo>
                        <a:lnTo>
                          <a:pt x="2" y="30"/>
                        </a:lnTo>
                        <a:lnTo>
                          <a:pt x="0" y="28"/>
                        </a:lnTo>
                        <a:lnTo>
                          <a:pt x="2" y="24"/>
                        </a:lnTo>
                        <a:lnTo>
                          <a:pt x="4" y="22"/>
                        </a:lnTo>
                        <a:lnTo>
                          <a:pt x="14" y="16"/>
                        </a:lnTo>
                        <a:lnTo>
                          <a:pt x="28" y="12"/>
                        </a:lnTo>
                        <a:lnTo>
                          <a:pt x="48" y="8"/>
                        </a:lnTo>
                        <a:lnTo>
                          <a:pt x="98" y="2"/>
                        </a:lnTo>
                        <a:lnTo>
                          <a:pt x="160" y="0"/>
                        </a:lnTo>
                        <a:lnTo>
                          <a:pt x="222" y="2"/>
                        </a:lnTo>
                        <a:lnTo>
                          <a:pt x="274" y="8"/>
                        </a:lnTo>
                        <a:lnTo>
                          <a:pt x="292" y="12"/>
                        </a:lnTo>
                        <a:lnTo>
                          <a:pt x="308" y="16"/>
                        </a:lnTo>
                        <a:lnTo>
                          <a:pt x="316" y="22"/>
                        </a:lnTo>
                        <a:lnTo>
                          <a:pt x="318" y="24"/>
                        </a:lnTo>
                        <a:lnTo>
                          <a:pt x="320" y="28"/>
                        </a:lnTo>
                        <a:close/>
                      </a:path>
                    </a:pathLst>
                  </a:custGeom>
                  <a:solidFill>
                    <a:srgbClr val="A6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8" name="Freeform 95"/>
                  <p:cNvSpPr>
                    <a:spLocks/>
                  </p:cNvSpPr>
                  <p:nvPr/>
                </p:nvSpPr>
                <p:spPr bwMode="auto">
                  <a:xfrm>
                    <a:off x="4124" y="596"/>
                    <a:ext cx="300" cy="50"/>
                  </a:xfrm>
                  <a:custGeom>
                    <a:avLst/>
                    <a:gdLst>
                      <a:gd name="T0" fmla="*/ 300 w 300"/>
                      <a:gd name="T1" fmla="*/ 26 h 50"/>
                      <a:gd name="T2" fmla="*/ 300 w 300"/>
                      <a:gd name="T3" fmla="*/ 26 h 50"/>
                      <a:gd name="T4" fmla="*/ 300 w 300"/>
                      <a:gd name="T5" fmla="*/ 28 h 50"/>
                      <a:gd name="T6" fmla="*/ 296 w 300"/>
                      <a:gd name="T7" fmla="*/ 30 h 50"/>
                      <a:gd name="T8" fmla="*/ 288 w 300"/>
                      <a:gd name="T9" fmla="*/ 34 h 50"/>
                      <a:gd name="T10" fmla="*/ 274 w 300"/>
                      <a:gd name="T11" fmla="*/ 38 h 50"/>
                      <a:gd name="T12" fmla="*/ 256 w 300"/>
                      <a:gd name="T13" fmla="*/ 42 h 50"/>
                      <a:gd name="T14" fmla="*/ 208 w 300"/>
                      <a:gd name="T15" fmla="*/ 48 h 50"/>
                      <a:gd name="T16" fmla="*/ 150 w 300"/>
                      <a:gd name="T17" fmla="*/ 50 h 50"/>
                      <a:gd name="T18" fmla="*/ 150 w 300"/>
                      <a:gd name="T19" fmla="*/ 50 h 50"/>
                      <a:gd name="T20" fmla="*/ 92 w 300"/>
                      <a:gd name="T21" fmla="*/ 48 h 50"/>
                      <a:gd name="T22" fmla="*/ 44 w 300"/>
                      <a:gd name="T23" fmla="*/ 42 h 50"/>
                      <a:gd name="T24" fmla="*/ 26 w 300"/>
                      <a:gd name="T25" fmla="*/ 38 h 50"/>
                      <a:gd name="T26" fmla="*/ 12 w 300"/>
                      <a:gd name="T27" fmla="*/ 34 h 50"/>
                      <a:gd name="T28" fmla="*/ 4 w 300"/>
                      <a:gd name="T29" fmla="*/ 30 h 50"/>
                      <a:gd name="T30" fmla="*/ 2 w 300"/>
                      <a:gd name="T31" fmla="*/ 28 h 50"/>
                      <a:gd name="T32" fmla="*/ 0 w 300"/>
                      <a:gd name="T33" fmla="*/ 26 h 50"/>
                      <a:gd name="T34" fmla="*/ 0 w 300"/>
                      <a:gd name="T35" fmla="*/ 26 h 50"/>
                      <a:gd name="T36" fmla="*/ 2 w 300"/>
                      <a:gd name="T37" fmla="*/ 22 h 50"/>
                      <a:gd name="T38" fmla="*/ 4 w 300"/>
                      <a:gd name="T39" fmla="*/ 20 h 50"/>
                      <a:gd name="T40" fmla="*/ 12 w 300"/>
                      <a:gd name="T41" fmla="*/ 16 h 50"/>
                      <a:gd name="T42" fmla="*/ 26 w 300"/>
                      <a:gd name="T43" fmla="*/ 12 h 50"/>
                      <a:gd name="T44" fmla="*/ 44 w 300"/>
                      <a:gd name="T45" fmla="*/ 8 h 50"/>
                      <a:gd name="T46" fmla="*/ 92 w 300"/>
                      <a:gd name="T47" fmla="*/ 2 h 50"/>
                      <a:gd name="T48" fmla="*/ 150 w 300"/>
                      <a:gd name="T49" fmla="*/ 0 h 50"/>
                      <a:gd name="T50" fmla="*/ 150 w 300"/>
                      <a:gd name="T51" fmla="*/ 0 h 50"/>
                      <a:gd name="T52" fmla="*/ 208 w 300"/>
                      <a:gd name="T53" fmla="*/ 2 h 50"/>
                      <a:gd name="T54" fmla="*/ 256 w 300"/>
                      <a:gd name="T55" fmla="*/ 8 h 50"/>
                      <a:gd name="T56" fmla="*/ 274 w 300"/>
                      <a:gd name="T57" fmla="*/ 12 h 50"/>
                      <a:gd name="T58" fmla="*/ 288 w 300"/>
                      <a:gd name="T59" fmla="*/ 16 h 50"/>
                      <a:gd name="T60" fmla="*/ 296 w 300"/>
                      <a:gd name="T61" fmla="*/ 20 h 50"/>
                      <a:gd name="T62" fmla="*/ 300 w 300"/>
                      <a:gd name="T63" fmla="*/ 22 h 50"/>
                      <a:gd name="T64" fmla="*/ 300 w 300"/>
                      <a:gd name="T65" fmla="*/ 26 h 50"/>
                      <a:gd name="T66" fmla="*/ 300 w 300"/>
                      <a:gd name="T67" fmla="*/ 26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50">
                        <a:moveTo>
                          <a:pt x="300" y="26"/>
                        </a:moveTo>
                        <a:lnTo>
                          <a:pt x="300" y="26"/>
                        </a:lnTo>
                        <a:lnTo>
                          <a:pt x="300" y="28"/>
                        </a:lnTo>
                        <a:lnTo>
                          <a:pt x="296" y="30"/>
                        </a:lnTo>
                        <a:lnTo>
                          <a:pt x="288" y="34"/>
                        </a:lnTo>
                        <a:lnTo>
                          <a:pt x="274" y="38"/>
                        </a:lnTo>
                        <a:lnTo>
                          <a:pt x="256" y="42"/>
                        </a:lnTo>
                        <a:lnTo>
                          <a:pt x="208" y="48"/>
                        </a:lnTo>
                        <a:lnTo>
                          <a:pt x="150" y="50"/>
                        </a:lnTo>
                        <a:lnTo>
                          <a:pt x="92" y="48"/>
                        </a:lnTo>
                        <a:lnTo>
                          <a:pt x="44" y="42"/>
                        </a:lnTo>
                        <a:lnTo>
                          <a:pt x="26" y="38"/>
                        </a:lnTo>
                        <a:lnTo>
                          <a:pt x="12" y="34"/>
                        </a:lnTo>
                        <a:lnTo>
                          <a:pt x="4" y="30"/>
                        </a:lnTo>
                        <a:lnTo>
                          <a:pt x="2" y="28"/>
                        </a:lnTo>
                        <a:lnTo>
                          <a:pt x="0" y="26"/>
                        </a:lnTo>
                        <a:lnTo>
                          <a:pt x="2" y="22"/>
                        </a:lnTo>
                        <a:lnTo>
                          <a:pt x="4" y="20"/>
                        </a:lnTo>
                        <a:lnTo>
                          <a:pt x="12" y="16"/>
                        </a:lnTo>
                        <a:lnTo>
                          <a:pt x="26" y="12"/>
                        </a:lnTo>
                        <a:lnTo>
                          <a:pt x="44" y="8"/>
                        </a:lnTo>
                        <a:lnTo>
                          <a:pt x="92" y="2"/>
                        </a:lnTo>
                        <a:lnTo>
                          <a:pt x="150" y="0"/>
                        </a:lnTo>
                        <a:lnTo>
                          <a:pt x="208" y="2"/>
                        </a:lnTo>
                        <a:lnTo>
                          <a:pt x="256" y="8"/>
                        </a:lnTo>
                        <a:lnTo>
                          <a:pt x="274" y="12"/>
                        </a:lnTo>
                        <a:lnTo>
                          <a:pt x="288" y="16"/>
                        </a:lnTo>
                        <a:lnTo>
                          <a:pt x="296" y="20"/>
                        </a:lnTo>
                        <a:lnTo>
                          <a:pt x="300" y="22"/>
                        </a:lnTo>
                        <a:lnTo>
                          <a:pt x="300" y="26"/>
                        </a:lnTo>
                        <a:close/>
                      </a:path>
                    </a:pathLst>
                  </a:custGeom>
                  <a:solidFill>
                    <a:srgbClr val="AB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49" name="Freeform 96"/>
                  <p:cNvSpPr>
                    <a:spLocks/>
                  </p:cNvSpPr>
                  <p:nvPr/>
                </p:nvSpPr>
                <p:spPr bwMode="auto">
                  <a:xfrm>
                    <a:off x="4134" y="598"/>
                    <a:ext cx="280" cy="46"/>
                  </a:xfrm>
                  <a:custGeom>
                    <a:avLst/>
                    <a:gdLst>
                      <a:gd name="T0" fmla="*/ 280 w 280"/>
                      <a:gd name="T1" fmla="*/ 24 h 46"/>
                      <a:gd name="T2" fmla="*/ 280 w 280"/>
                      <a:gd name="T3" fmla="*/ 24 h 46"/>
                      <a:gd name="T4" fmla="*/ 280 w 280"/>
                      <a:gd name="T5" fmla="*/ 26 h 46"/>
                      <a:gd name="T6" fmla="*/ 276 w 280"/>
                      <a:gd name="T7" fmla="*/ 28 h 46"/>
                      <a:gd name="T8" fmla="*/ 268 w 280"/>
                      <a:gd name="T9" fmla="*/ 32 h 46"/>
                      <a:gd name="T10" fmla="*/ 256 w 280"/>
                      <a:gd name="T11" fmla="*/ 36 h 46"/>
                      <a:gd name="T12" fmla="*/ 238 w 280"/>
                      <a:gd name="T13" fmla="*/ 40 h 46"/>
                      <a:gd name="T14" fmla="*/ 194 w 280"/>
                      <a:gd name="T15" fmla="*/ 44 h 46"/>
                      <a:gd name="T16" fmla="*/ 140 w 280"/>
                      <a:gd name="T17" fmla="*/ 46 h 46"/>
                      <a:gd name="T18" fmla="*/ 140 w 280"/>
                      <a:gd name="T19" fmla="*/ 46 h 46"/>
                      <a:gd name="T20" fmla="*/ 86 w 280"/>
                      <a:gd name="T21" fmla="*/ 44 h 46"/>
                      <a:gd name="T22" fmla="*/ 42 w 280"/>
                      <a:gd name="T23" fmla="*/ 40 h 46"/>
                      <a:gd name="T24" fmla="*/ 24 w 280"/>
                      <a:gd name="T25" fmla="*/ 36 h 46"/>
                      <a:gd name="T26" fmla="*/ 12 w 280"/>
                      <a:gd name="T27" fmla="*/ 32 h 46"/>
                      <a:gd name="T28" fmla="*/ 4 w 280"/>
                      <a:gd name="T29" fmla="*/ 28 h 46"/>
                      <a:gd name="T30" fmla="*/ 2 w 280"/>
                      <a:gd name="T31" fmla="*/ 26 h 46"/>
                      <a:gd name="T32" fmla="*/ 0 w 280"/>
                      <a:gd name="T33" fmla="*/ 24 h 46"/>
                      <a:gd name="T34" fmla="*/ 0 w 280"/>
                      <a:gd name="T35" fmla="*/ 24 h 46"/>
                      <a:gd name="T36" fmla="*/ 2 w 280"/>
                      <a:gd name="T37" fmla="*/ 20 h 46"/>
                      <a:gd name="T38" fmla="*/ 4 w 280"/>
                      <a:gd name="T39" fmla="*/ 18 h 46"/>
                      <a:gd name="T40" fmla="*/ 12 w 280"/>
                      <a:gd name="T41" fmla="*/ 14 h 46"/>
                      <a:gd name="T42" fmla="*/ 24 w 280"/>
                      <a:gd name="T43" fmla="*/ 10 h 46"/>
                      <a:gd name="T44" fmla="*/ 42 w 280"/>
                      <a:gd name="T45" fmla="*/ 6 h 46"/>
                      <a:gd name="T46" fmla="*/ 86 w 280"/>
                      <a:gd name="T47" fmla="*/ 2 h 46"/>
                      <a:gd name="T48" fmla="*/ 140 w 280"/>
                      <a:gd name="T49" fmla="*/ 0 h 46"/>
                      <a:gd name="T50" fmla="*/ 140 w 280"/>
                      <a:gd name="T51" fmla="*/ 0 h 46"/>
                      <a:gd name="T52" fmla="*/ 194 w 280"/>
                      <a:gd name="T53" fmla="*/ 2 h 46"/>
                      <a:gd name="T54" fmla="*/ 238 w 280"/>
                      <a:gd name="T55" fmla="*/ 6 h 46"/>
                      <a:gd name="T56" fmla="*/ 256 w 280"/>
                      <a:gd name="T57" fmla="*/ 10 h 46"/>
                      <a:gd name="T58" fmla="*/ 268 w 280"/>
                      <a:gd name="T59" fmla="*/ 14 h 46"/>
                      <a:gd name="T60" fmla="*/ 276 w 280"/>
                      <a:gd name="T61" fmla="*/ 18 h 46"/>
                      <a:gd name="T62" fmla="*/ 280 w 280"/>
                      <a:gd name="T63" fmla="*/ 20 h 46"/>
                      <a:gd name="T64" fmla="*/ 280 w 280"/>
                      <a:gd name="T65" fmla="*/ 24 h 46"/>
                      <a:gd name="T66" fmla="*/ 280 w 280"/>
                      <a:gd name="T67" fmla="*/ 24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0" h="46">
                        <a:moveTo>
                          <a:pt x="280" y="24"/>
                        </a:moveTo>
                        <a:lnTo>
                          <a:pt x="280" y="24"/>
                        </a:lnTo>
                        <a:lnTo>
                          <a:pt x="280" y="26"/>
                        </a:lnTo>
                        <a:lnTo>
                          <a:pt x="276" y="28"/>
                        </a:lnTo>
                        <a:lnTo>
                          <a:pt x="268" y="32"/>
                        </a:lnTo>
                        <a:lnTo>
                          <a:pt x="256" y="36"/>
                        </a:lnTo>
                        <a:lnTo>
                          <a:pt x="238" y="40"/>
                        </a:lnTo>
                        <a:lnTo>
                          <a:pt x="194" y="44"/>
                        </a:lnTo>
                        <a:lnTo>
                          <a:pt x="140" y="46"/>
                        </a:lnTo>
                        <a:lnTo>
                          <a:pt x="86" y="44"/>
                        </a:lnTo>
                        <a:lnTo>
                          <a:pt x="42" y="40"/>
                        </a:lnTo>
                        <a:lnTo>
                          <a:pt x="24" y="36"/>
                        </a:lnTo>
                        <a:lnTo>
                          <a:pt x="12" y="32"/>
                        </a:lnTo>
                        <a:lnTo>
                          <a:pt x="4" y="28"/>
                        </a:lnTo>
                        <a:lnTo>
                          <a:pt x="2" y="26"/>
                        </a:lnTo>
                        <a:lnTo>
                          <a:pt x="0" y="24"/>
                        </a:lnTo>
                        <a:lnTo>
                          <a:pt x="2" y="20"/>
                        </a:lnTo>
                        <a:lnTo>
                          <a:pt x="4" y="18"/>
                        </a:lnTo>
                        <a:lnTo>
                          <a:pt x="12" y="14"/>
                        </a:lnTo>
                        <a:lnTo>
                          <a:pt x="24" y="10"/>
                        </a:lnTo>
                        <a:lnTo>
                          <a:pt x="42" y="6"/>
                        </a:lnTo>
                        <a:lnTo>
                          <a:pt x="86" y="2"/>
                        </a:lnTo>
                        <a:lnTo>
                          <a:pt x="140" y="0"/>
                        </a:lnTo>
                        <a:lnTo>
                          <a:pt x="194" y="2"/>
                        </a:lnTo>
                        <a:lnTo>
                          <a:pt x="238" y="6"/>
                        </a:lnTo>
                        <a:lnTo>
                          <a:pt x="256" y="10"/>
                        </a:lnTo>
                        <a:lnTo>
                          <a:pt x="268" y="14"/>
                        </a:lnTo>
                        <a:lnTo>
                          <a:pt x="276" y="18"/>
                        </a:lnTo>
                        <a:lnTo>
                          <a:pt x="280" y="20"/>
                        </a:lnTo>
                        <a:lnTo>
                          <a:pt x="280" y="24"/>
                        </a:lnTo>
                        <a:close/>
                      </a:path>
                    </a:pathLst>
                  </a:custGeom>
                  <a:solidFill>
                    <a:srgbClr val="B1C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0" name="Freeform 97"/>
                  <p:cNvSpPr>
                    <a:spLocks/>
                  </p:cNvSpPr>
                  <p:nvPr/>
                </p:nvSpPr>
                <p:spPr bwMode="auto">
                  <a:xfrm>
                    <a:off x="4144" y="600"/>
                    <a:ext cx="260" cy="42"/>
                  </a:xfrm>
                  <a:custGeom>
                    <a:avLst/>
                    <a:gdLst>
                      <a:gd name="T0" fmla="*/ 260 w 260"/>
                      <a:gd name="T1" fmla="*/ 22 h 42"/>
                      <a:gd name="T2" fmla="*/ 260 w 260"/>
                      <a:gd name="T3" fmla="*/ 22 h 42"/>
                      <a:gd name="T4" fmla="*/ 258 w 260"/>
                      <a:gd name="T5" fmla="*/ 26 h 42"/>
                      <a:gd name="T6" fmla="*/ 250 w 260"/>
                      <a:gd name="T7" fmla="*/ 30 h 42"/>
                      <a:gd name="T8" fmla="*/ 238 w 260"/>
                      <a:gd name="T9" fmla="*/ 34 h 42"/>
                      <a:gd name="T10" fmla="*/ 222 w 260"/>
                      <a:gd name="T11" fmla="*/ 36 h 42"/>
                      <a:gd name="T12" fmla="*/ 180 w 260"/>
                      <a:gd name="T13" fmla="*/ 40 h 42"/>
                      <a:gd name="T14" fmla="*/ 130 w 260"/>
                      <a:gd name="T15" fmla="*/ 42 h 42"/>
                      <a:gd name="T16" fmla="*/ 130 w 260"/>
                      <a:gd name="T17" fmla="*/ 42 h 42"/>
                      <a:gd name="T18" fmla="*/ 80 w 260"/>
                      <a:gd name="T19" fmla="*/ 40 h 42"/>
                      <a:gd name="T20" fmla="*/ 38 w 260"/>
                      <a:gd name="T21" fmla="*/ 36 h 42"/>
                      <a:gd name="T22" fmla="*/ 22 w 260"/>
                      <a:gd name="T23" fmla="*/ 34 h 42"/>
                      <a:gd name="T24" fmla="*/ 10 w 260"/>
                      <a:gd name="T25" fmla="*/ 30 h 42"/>
                      <a:gd name="T26" fmla="*/ 4 w 260"/>
                      <a:gd name="T27" fmla="*/ 26 h 42"/>
                      <a:gd name="T28" fmla="*/ 0 w 260"/>
                      <a:gd name="T29" fmla="*/ 22 h 42"/>
                      <a:gd name="T30" fmla="*/ 0 w 260"/>
                      <a:gd name="T31" fmla="*/ 22 h 42"/>
                      <a:gd name="T32" fmla="*/ 4 w 260"/>
                      <a:gd name="T33" fmla="*/ 16 h 42"/>
                      <a:gd name="T34" fmla="*/ 10 w 260"/>
                      <a:gd name="T35" fmla="*/ 12 h 42"/>
                      <a:gd name="T36" fmla="*/ 22 w 260"/>
                      <a:gd name="T37" fmla="*/ 10 h 42"/>
                      <a:gd name="T38" fmla="*/ 38 w 260"/>
                      <a:gd name="T39" fmla="*/ 6 h 42"/>
                      <a:gd name="T40" fmla="*/ 80 w 260"/>
                      <a:gd name="T41" fmla="*/ 2 h 42"/>
                      <a:gd name="T42" fmla="*/ 130 w 260"/>
                      <a:gd name="T43" fmla="*/ 0 h 42"/>
                      <a:gd name="T44" fmla="*/ 130 w 260"/>
                      <a:gd name="T45" fmla="*/ 0 h 42"/>
                      <a:gd name="T46" fmla="*/ 180 w 260"/>
                      <a:gd name="T47" fmla="*/ 2 h 42"/>
                      <a:gd name="T48" fmla="*/ 222 w 260"/>
                      <a:gd name="T49" fmla="*/ 6 h 42"/>
                      <a:gd name="T50" fmla="*/ 238 w 260"/>
                      <a:gd name="T51" fmla="*/ 10 h 42"/>
                      <a:gd name="T52" fmla="*/ 250 w 260"/>
                      <a:gd name="T53" fmla="*/ 12 h 42"/>
                      <a:gd name="T54" fmla="*/ 258 w 260"/>
                      <a:gd name="T55" fmla="*/ 16 h 42"/>
                      <a:gd name="T56" fmla="*/ 260 w 260"/>
                      <a:gd name="T57" fmla="*/ 22 h 42"/>
                      <a:gd name="T58" fmla="*/ 260 w 260"/>
                      <a:gd name="T59" fmla="*/ 22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0" h="42">
                        <a:moveTo>
                          <a:pt x="260" y="22"/>
                        </a:moveTo>
                        <a:lnTo>
                          <a:pt x="260" y="22"/>
                        </a:lnTo>
                        <a:lnTo>
                          <a:pt x="258" y="26"/>
                        </a:lnTo>
                        <a:lnTo>
                          <a:pt x="250" y="30"/>
                        </a:lnTo>
                        <a:lnTo>
                          <a:pt x="238" y="34"/>
                        </a:lnTo>
                        <a:lnTo>
                          <a:pt x="222" y="36"/>
                        </a:lnTo>
                        <a:lnTo>
                          <a:pt x="180" y="40"/>
                        </a:lnTo>
                        <a:lnTo>
                          <a:pt x="130" y="42"/>
                        </a:lnTo>
                        <a:lnTo>
                          <a:pt x="80" y="40"/>
                        </a:lnTo>
                        <a:lnTo>
                          <a:pt x="38" y="36"/>
                        </a:lnTo>
                        <a:lnTo>
                          <a:pt x="22" y="34"/>
                        </a:lnTo>
                        <a:lnTo>
                          <a:pt x="10" y="30"/>
                        </a:lnTo>
                        <a:lnTo>
                          <a:pt x="4" y="26"/>
                        </a:lnTo>
                        <a:lnTo>
                          <a:pt x="0" y="22"/>
                        </a:lnTo>
                        <a:lnTo>
                          <a:pt x="4" y="16"/>
                        </a:lnTo>
                        <a:lnTo>
                          <a:pt x="10" y="12"/>
                        </a:lnTo>
                        <a:lnTo>
                          <a:pt x="22" y="10"/>
                        </a:lnTo>
                        <a:lnTo>
                          <a:pt x="38" y="6"/>
                        </a:lnTo>
                        <a:lnTo>
                          <a:pt x="80" y="2"/>
                        </a:lnTo>
                        <a:lnTo>
                          <a:pt x="130" y="0"/>
                        </a:lnTo>
                        <a:lnTo>
                          <a:pt x="180" y="2"/>
                        </a:lnTo>
                        <a:lnTo>
                          <a:pt x="222" y="6"/>
                        </a:lnTo>
                        <a:lnTo>
                          <a:pt x="238" y="10"/>
                        </a:lnTo>
                        <a:lnTo>
                          <a:pt x="250" y="12"/>
                        </a:lnTo>
                        <a:lnTo>
                          <a:pt x="258" y="16"/>
                        </a:lnTo>
                        <a:lnTo>
                          <a:pt x="260" y="22"/>
                        </a:lnTo>
                        <a:close/>
                      </a:path>
                    </a:pathLst>
                  </a:custGeom>
                  <a:solidFill>
                    <a:srgbClr val="B6D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1" name="Freeform 98"/>
                  <p:cNvSpPr>
                    <a:spLocks/>
                  </p:cNvSpPr>
                  <p:nvPr/>
                </p:nvSpPr>
                <p:spPr bwMode="auto">
                  <a:xfrm>
                    <a:off x="4154" y="602"/>
                    <a:ext cx="240" cy="38"/>
                  </a:xfrm>
                  <a:custGeom>
                    <a:avLst/>
                    <a:gdLst>
                      <a:gd name="T0" fmla="*/ 240 w 240"/>
                      <a:gd name="T1" fmla="*/ 20 h 38"/>
                      <a:gd name="T2" fmla="*/ 240 w 240"/>
                      <a:gd name="T3" fmla="*/ 20 h 38"/>
                      <a:gd name="T4" fmla="*/ 238 w 240"/>
                      <a:gd name="T5" fmla="*/ 24 h 38"/>
                      <a:gd name="T6" fmla="*/ 230 w 240"/>
                      <a:gd name="T7" fmla="*/ 26 h 38"/>
                      <a:gd name="T8" fmla="*/ 220 w 240"/>
                      <a:gd name="T9" fmla="*/ 30 h 38"/>
                      <a:gd name="T10" fmla="*/ 204 w 240"/>
                      <a:gd name="T11" fmla="*/ 34 h 38"/>
                      <a:gd name="T12" fmla="*/ 166 w 240"/>
                      <a:gd name="T13" fmla="*/ 38 h 38"/>
                      <a:gd name="T14" fmla="*/ 120 w 240"/>
                      <a:gd name="T15" fmla="*/ 38 h 38"/>
                      <a:gd name="T16" fmla="*/ 120 w 240"/>
                      <a:gd name="T17" fmla="*/ 38 h 38"/>
                      <a:gd name="T18" fmla="*/ 74 w 240"/>
                      <a:gd name="T19" fmla="*/ 38 h 38"/>
                      <a:gd name="T20" fmla="*/ 36 w 240"/>
                      <a:gd name="T21" fmla="*/ 34 h 38"/>
                      <a:gd name="T22" fmla="*/ 20 w 240"/>
                      <a:gd name="T23" fmla="*/ 30 h 38"/>
                      <a:gd name="T24" fmla="*/ 10 w 240"/>
                      <a:gd name="T25" fmla="*/ 26 h 38"/>
                      <a:gd name="T26" fmla="*/ 2 w 240"/>
                      <a:gd name="T27" fmla="*/ 24 h 38"/>
                      <a:gd name="T28" fmla="*/ 0 w 240"/>
                      <a:gd name="T29" fmla="*/ 20 h 38"/>
                      <a:gd name="T30" fmla="*/ 0 w 240"/>
                      <a:gd name="T31" fmla="*/ 20 h 38"/>
                      <a:gd name="T32" fmla="*/ 2 w 240"/>
                      <a:gd name="T33" fmla="*/ 16 h 38"/>
                      <a:gd name="T34" fmla="*/ 10 w 240"/>
                      <a:gd name="T35" fmla="*/ 12 h 38"/>
                      <a:gd name="T36" fmla="*/ 20 w 240"/>
                      <a:gd name="T37" fmla="*/ 8 h 38"/>
                      <a:gd name="T38" fmla="*/ 36 w 240"/>
                      <a:gd name="T39" fmla="*/ 6 h 38"/>
                      <a:gd name="T40" fmla="*/ 74 w 240"/>
                      <a:gd name="T41" fmla="*/ 0 h 38"/>
                      <a:gd name="T42" fmla="*/ 120 w 240"/>
                      <a:gd name="T43" fmla="*/ 0 h 38"/>
                      <a:gd name="T44" fmla="*/ 120 w 240"/>
                      <a:gd name="T45" fmla="*/ 0 h 38"/>
                      <a:gd name="T46" fmla="*/ 166 w 240"/>
                      <a:gd name="T47" fmla="*/ 0 h 38"/>
                      <a:gd name="T48" fmla="*/ 204 w 240"/>
                      <a:gd name="T49" fmla="*/ 6 h 38"/>
                      <a:gd name="T50" fmla="*/ 220 w 240"/>
                      <a:gd name="T51" fmla="*/ 8 h 38"/>
                      <a:gd name="T52" fmla="*/ 230 w 240"/>
                      <a:gd name="T53" fmla="*/ 12 h 38"/>
                      <a:gd name="T54" fmla="*/ 238 w 240"/>
                      <a:gd name="T55" fmla="*/ 16 h 38"/>
                      <a:gd name="T56" fmla="*/ 240 w 240"/>
                      <a:gd name="T57" fmla="*/ 20 h 38"/>
                      <a:gd name="T58" fmla="*/ 240 w 240"/>
                      <a:gd name="T59" fmla="*/ 2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0" h="38">
                        <a:moveTo>
                          <a:pt x="240" y="20"/>
                        </a:moveTo>
                        <a:lnTo>
                          <a:pt x="240" y="20"/>
                        </a:lnTo>
                        <a:lnTo>
                          <a:pt x="238" y="24"/>
                        </a:lnTo>
                        <a:lnTo>
                          <a:pt x="230" y="26"/>
                        </a:lnTo>
                        <a:lnTo>
                          <a:pt x="220" y="30"/>
                        </a:lnTo>
                        <a:lnTo>
                          <a:pt x="204" y="34"/>
                        </a:lnTo>
                        <a:lnTo>
                          <a:pt x="166" y="38"/>
                        </a:lnTo>
                        <a:lnTo>
                          <a:pt x="120" y="38"/>
                        </a:lnTo>
                        <a:lnTo>
                          <a:pt x="74" y="38"/>
                        </a:lnTo>
                        <a:lnTo>
                          <a:pt x="36" y="34"/>
                        </a:lnTo>
                        <a:lnTo>
                          <a:pt x="20" y="30"/>
                        </a:lnTo>
                        <a:lnTo>
                          <a:pt x="10" y="26"/>
                        </a:lnTo>
                        <a:lnTo>
                          <a:pt x="2" y="24"/>
                        </a:lnTo>
                        <a:lnTo>
                          <a:pt x="0" y="20"/>
                        </a:lnTo>
                        <a:lnTo>
                          <a:pt x="2" y="16"/>
                        </a:lnTo>
                        <a:lnTo>
                          <a:pt x="10" y="12"/>
                        </a:lnTo>
                        <a:lnTo>
                          <a:pt x="20" y="8"/>
                        </a:lnTo>
                        <a:lnTo>
                          <a:pt x="36" y="6"/>
                        </a:lnTo>
                        <a:lnTo>
                          <a:pt x="74" y="0"/>
                        </a:lnTo>
                        <a:lnTo>
                          <a:pt x="120" y="0"/>
                        </a:lnTo>
                        <a:lnTo>
                          <a:pt x="166" y="0"/>
                        </a:lnTo>
                        <a:lnTo>
                          <a:pt x="204" y="6"/>
                        </a:lnTo>
                        <a:lnTo>
                          <a:pt x="220" y="8"/>
                        </a:lnTo>
                        <a:lnTo>
                          <a:pt x="230" y="12"/>
                        </a:lnTo>
                        <a:lnTo>
                          <a:pt x="238" y="16"/>
                        </a:lnTo>
                        <a:lnTo>
                          <a:pt x="240" y="20"/>
                        </a:lnTo>
                        <a:close/>
                      </a:path>
                    </a:pathLst>
                  </a:custGeom>
                  <a:solidFill>
                    <a:srgbClr val="BCD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2" name="Freeform 99"/>
                  <p:cNvSpPr>
                    <a:spLocks/>
                  </p:cNvSpPr>
                  <p:nvPr/>
                </p:nvSpPr>
                <p:spPr bwMode="auto">
                  <a:xfrm>
                    <a:off x="4164" y="604"/>
                    <a:ext cx="220" cy="36"/>
                  </a:xfrm>
                  <a:custGeom>
                    <a:avLst/>
                    <a:gdLst>
                      <a:gd name="T0" fmla="*/ 220 w 220"/>
                      <a:gd name="T1" fmla="*/ 18 h 36"/>
                      <a:gd name="T2" fmla="*/ 220 w 220"/>
                      <a:gd name="T3" fmla="*/ 18 h 36"/>
                      <a:gd name="T4" fmla="*/ 218 w 220"/>
                      <a:gd name="T5" fmla="*/ 20 h 36"/>
                      <a:gd name="T6" fmla="*/ 212 w 220"/>
                      <a:gd name="T7" fmla="*/ 24 h 36"/>
                      <a:gd name="T8" fmla="*/ 188 w 220"/>
                      <a:gd name="T9" fmla="*/ 30 h 36"/>
                      <a:gd name="T10" fmla="*/ 152 w 220"/>
                      <a:gd name="T11" fmla="*/ 34 h 36"/>
                      <a:gd name="T12" fmla="*/ 110 w 220"/>
                      <a:gd name="T13" fmla="*/ 36 h 36"/>
                      <a:gd name="T14" fmla="*/ 110 w 220"/>
                      <a:gd name="T15" fmla="*/ 36 h 36"/>
                      <a:gd name="T16" fmla="*/ 68 w 220"/>
                      <a:gd name="T17" fmla="*/ 34 h 36"/>
                      <a:gd name="T18" fmla="*/ 32 w 220"/>
                      <a:gd name="T19" fmla="*/ 30 h 36"/>
                      <a:gd name="T20" fmla="*/ 10 w 220"/>
                      <a:gd name="T21" fmla="*/ 24 h 36"/>
                      <a:gd name="T22" fmla="*/ 2 w 220"/>
                      <a:gd name="T23" fmla="*/ 20 h 36"/>
                      <a:gd name="T24" fmla="*/ 0 w 220"/>
                      <a:gd name="T25" fmla="*/ 18 h 36"/>
                      <a:gd name="T26" fmla="*/ 0 w 220"/>
                      <a:gd name="T27" fmla="*/ 18 h 36"/>
                      <a:gd name="T28" fmla="*/ 2 w 220"/>
                      <a:gd name="T29" fmla="*/ 14 h 36"/>
                      <a:gd name="T30" fmla="*/ 10 w 220"/>
                      <a:gd name="T31" fmla="*/ 10 h 36"/>
                      <a:gd name="T32" fmla="*/ 32 w 220"/>
                      <a:gd name="T33" fmla="*/ 4 h 36"/>
                      <a:gd name="T34" fmla="*/ 68 w 220"/>
                      <a:gd name="T35" fmla="*/ 0 h 36"/>
                      <a:gd name="T36" fmla="*/ 110 w 220"/>
                      <a:gd name="T37" fmla="*/ 0 h 36"/>
                      <a:gd name="T38" fmla="*/ 110 w 220"/>
                      <a:gd name="T39" fmla="*/ 0 h 36"/>
                      <a:gd name="T40" fmla="*/ 152 w 220"/>
                      <a:gd name="T41" fmla="*/ 0 h 36"/>
                      <a:gd name="T42" fmla="*/ 188 w 220"/>
                      <a:gd name="T43" fmla="*/ 4 h 36"/>
                      <a:gd name="T44" fmla="*/ 212 w 220"/>
                      <a:gd name="T45" fmla="*/ 10 h 36"/>
                      <a:gd name="T46" fmla="*/ 218 w 220"/>
                      <a:gd name="T47" fmla="*/ 14 h 36"/>
                      <a:gd name="T48" fmla="*/ 220 w 220"/>
                      <a:gd name="T49" fmla="*/ 18 h 36"/>
                      <a:gd name="T50" fmla="*/ 220 w 220"/>
                      <a:gd name="T51" fmla="*/ 18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0" h="36">
                        <a:moveTo>
                          <a:pt x="220" y="18"/>
                        </a:moveTo>
                        <a:lnTo>
                          <a:pt x="220" y="18"/>
                        </a:lnTo>
                        <a:lnTo>
                          <a:pt x="218" y="20"/>
                        </a:lnTo>
                        <a:lnTo>
                          <a:pt x="212" y="24"/>
                        </a:lnTo>
                        <a:lnTo>
                          <a:pt x="188" y="30"/>
                        </a:lnTo>
                        <a:lnTo>
                          <a:pt x="152" y="34"/>
                        </a:lnTo>
                        <a:lnTo>
                          <a:pt x="110" y="36"/>
                        </a:lnTo>
                        <a:lnTo>
                          <a:pt x="68" y="34"/>
                        </a:lnTo>
                        <a:lnTo>
                          <a:pt x="32" y="30"/>
                        </a:lnTo>
                        <a:lnTo>
                          <a:pt x="10" y="24"/>
                        </a:lnTo>
                        <a:lnTo>
                          <a:pt x="2" y="20"/>
                        </a:lnTo>
                        <a:lnTo>
                          <a:pt x="0" y="18"/>
                        </a:lnTo>
                        <a:lnTo>
                          <a:pt x="2" y="14"/>
                        </a:lnTo>
                        <a:lnTo>
                          <a:pt x="10" y="10"/>
                        </a:lnTo>
                        <a:lnTo>
                          <a:pt x="32" y="4"/>
                        </a:lnTo>
                        <a:lnTo>
                          <a:pt x="68" y="0"/>
                        </a:lnTo>
                        <a:lnTo>
                          <a:pt x="110" y="0"/>
                        </a:lnTo>
                        <a:lnTo>
                          <a:pt x="152" y="0"/>
                        </a:lnTo>
                        <a:lnTo>
                          <a:pt x="188" y="4"/>
                        </a:lnTo>
                        <a:lnTo>
                          <a:pt x="212" y="10"/>
                        </a:lnTo>
                        <a:lnTo>
                          <a:pt x="218" y="14"/>
                        </a:lnTo>
                        <a:lnTo>
                          <a:pt x="220" y="18"/>
                        </a:lnTo>
                        <a:close/>
                      </a:path>
                    </a:pathLst>
                  </a:custGeom>
                  <a:solidFill>
                    <a:srgbClr val="C1D9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3" name="Freeform 100"/>
                  <p:cNvSpPr>
                    <a:spLocks/>
                  </p:cNvSpPr>
                  <p:nvPr/>
                </p:nvSpPr>
                <p:spPr bwMode="auto">
                  <a:xfrm>
                    <a:off x="4174" y="604"/>
                    <a:ext cx="200" cy="34"/>
                  </a:xfrm>
                  <a:custGeom>
                    <a:avLst/>
                    <a:gdLst>
                      <a:gd name="T0" fmla="*/ 200 w 200"/>
                      <a:gd name="T1" fmla="*/ 18 h 34"/>
                      <a:gd name="T2" fmla="*/ 200 w 200"/>
                      <a:gd name="T3" fmla="*/ 18 h 34"/>
                      <a:gd name="T4" fmla="*/ 198 w 200"/>
                      <a:gd name="T5" fmla="*/ 20 h 34"/>
                      <a:gd name="T6" fmla="*/ 192 w 200"/>
                      <a:gd name="T7" fmla="*/ 24 h 34"/>
                      <a:gd name="T8" fmla="*/ 170 w 200"/>
                      <a:gd name="T9" fmla="*/ 28 h 34"/>
                      <a:gd name="T10" fmla="*/ 140 w 200"/>
                      <a:gd name="T11" fmla="*/ 32 h 34"/>
                      <a:gd name="T12" fmla="*/ 100 w 200"/>
                      <a:gd name="T13" fmla="*/ 34 h 34"/>
                      <a:gd name="T14" fmla="*/ 100 w 200"/>
                      <a:gd name="T15" fmla="*/ 34 h 34"/>
                      <a:gd name="T16" fmla="*/ 62 w 200"/>
                      <a:gd name="T17" fmla="*/ 32 h 34"/>
                      <a:gd name="T18" fmla="*/ 30 w 200"/>
                      <a:gd name="T19" fmla="*/ 28 h 34"/>
                      <a:gd name="T20" fmla="*/ 8 w 200"/>
                      <a:gd name="T21" fmla="*/ 24 h 34"/>
                      <a:gd name="T22" fmla="*/ 2 w 200"/>
                      <a:gd name="T23" fmla="*/ 20 h 34"/>
                      <a:gd name="T24" fmla="*/ 0 w 200"/>
                      <a:gd name="T25" fmla="*/ 18 h 34"/>
                      <a:gd name="T26" fmla="*/ 0 w 200"/>
                      <a:gd name="T27" fmla="*/ 18 h 34"/>
                      <a:gd name="T28" fmla="*/ 2 w 200"/>
                      <a:gd name="T29" fmla="*/ 14 h 34"/>
                      <a:gd name="T30" fmla="*/ 8 w 200"/>
                      <a:gd name="T31" fmla="*/ 10 h 34"/>
                      <a:gd name="T32" fmla="*/ 30 w 200"/>
                      <a:gd name="T33" fmla="*/ 6 h 34"/>
                      <a:gd name="T34" fmla="*/ 62 w 200"/>
                      <a:gd name="T35" fmla="*/ 2 h 34"/>
                      <a:gd name="T36" fmla="*/ 100 w 200"/>
                      <a:gd name="T37" fmla="*/ 0 h 34"/>
                      <a:gd name="T38" fmla="*/ 100 w 200"/>
                      <a:gd name="T39" fmla="*/ 0 h 34"/>
                      <a:gd name="T40" fmla="*/ 140 w 200"/>
                      <a:gd name="T41" fmla="*/ 2 h 34"/>
                      <a:gd name="T42" fmla="*/ 170 w 200"/>
                      <a:gd name="T43" fmla="*/ 6 h 34"/>
                      <a:gd name="T44" fmla="*/ 192 w 200"/>
                      <a:gd name="T45" fmla="*/ 10 h 34"/>
                      <a:gd name="T46" fmla="*/ 198 w 200"/>
                      <a:gd name="T47" fmla="*/ 14 h 34"/>
                      <a:gd name="T48" fmla="*/ 200 w 200"/>
                      <a:gd name="T49" fmla="*/ 18 h 34"/>
                      <a:gd name="T50" fmla="*/ 200 w 200"/>
                      <a:gd name="T51" fmla="*/ 18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0" h="34">
                        <a:moveTo>
                          <a:pt x="200" y="18"/>
                        </a:moveTo>
                        <a:lnTo>
                          <a:pt x="200" y="18"/>
                        </a:lnTo>
                        <a:lnTo>
                          <a:pt x="198" y="20"/>
                        </a:lnTo>
                        <a:lnTo>
                          <a:pt x="192" y="24"/>
                        </a:lnTo>
                        <a:lnTo>
                          <a:pt x="170" y="28"/>
                        </a:lnTo>
                        <a:lnTo>
                          <a:pt x="140" y="32"/>
                        </a:lnTo>
                        <a:lnTo>
                          <a:pt x="100" y="34"/>
                        </a:lnTo>
                        <a:lnTo>
                          <a:pt x="62" y="32"/>
                        </a:lnTo>
                        <a:lnTo>
                          <a:pt x="30" y="28"/>
                        </a:lnTo>
                        <a:lnTo>
                          <a:pt x="8" y="24"/>
                        </a:lnTo>
                        <a:lnTo>
                          <a:pt x="2" y="20"/>
                        </a:lnTo>
                        <a:lnTo>
                          <a:pt x="0" y="18"/>
                        </a:lnTo>
                        <a:lnTo>
                          <a:pt x="2" y="14"/>
                        </a:lnTo>
                        <a:lnTo>
                          <a:pt x="8" y="10"/>
                        </a:lnTo>
                        <a:lnTo>
                          <a:pt x="30" y="6"/>
                        </a:lnTo>
                        <a:lnTo>
                          <a:pt x="62" y="2"/>
                        </a:lnTo>
                        <a:lnTo>
                          <a:pt x="100" y="0"/>
                        </a:lnTo>
                        <a:lnTo>
                          <a:pt x="140" y="2"/>
                        </a:lnTo>
                        <a:lnTo>
                          <a:pt x="170" y="6"/>
                        </a:lnTo>
                        <a:lnTo>
                          <a:pt x="192" y="10"/>
                        </a:lnTo>
                        <a:lnTo>
                          <a:pt x="198" y="14"/>
                        </a:lnTo>
                        <a:lnTo>
                          <a:pt x="200" y="18"/>
                        </a:lnTo>
                        <a:close/>
                      </a:path>
                    </a:pathLst>
                  </a:custGeom>
                  <a:solidFill>
                    <a:srgbClr val="C7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4" name="Freeform 101"/>
                  <p:cNvSpPr>
                    <a:spLocks/>
                  </p:cNvSpPr>
                  <p:nvPr/>
                </p:nvSpPr>
                <p:spPr bwMode="auto">
                  <a:xfrm>
                    <a:off x="4184" y="606"/>
                    <a:ext cx="180" cy="30"/>
                  </a:xfrm>
                  <a:custGeom>
                    <a:avLst/>
                    <a:gdLst>
                      <a:gd name="T0" fmla="*/ 180 w 180"/>
                      <a:gd name="T1" fmla="*/ 16 h 30"/>
                      <a:gd name="T2" fmla="*/ 180 w 180"/>
                      <a:gd name="T3" fmla="*/ 16 h 30"/>
                      <a:gd name="T4" fmla="*/ 178 w 180"/>
                      <a:gd name="T5" fmla="*/ 18 h 30"/>
                      <a:gd name="T6" fmla="*/ 172 w 180"/>
                      <a:gd name="T7" fmla="*/ 20 h 30"/>
                      <a:gd name="T8" fmla="*/ 154 w 180"/>
                      <a:gd name="T9" fmla="*/ 26 h 30"/>
                      <a:gd name="T10" fmla="*/ 126 w 180"/>
                      <a:gd name="T11" fmla="*/ 28 h 30"/>
                      <a:gd name="T12" fmla="*/ 90 w 180"/>
                      <a:gd name="T13" fmla="*/ 30 h 30"/>
                      <a:gd name="T14" fmla="*/ 90 w 180"/>
                      <a:gd name="T15" fmla="*/ 30 h 30"/>
                      <a:gd name="T16" fmla="*/ 56 w 180"/>
                      <a:gd name="T17" fmla="*/ 28 h 30"/>
                      <a:gd name="T18" fmla="*/ 26 w 180"/>
                      <a:gd name="T19" fmla="*/ 26 h 30"/>
                      <a:gd name="T20" fmla="*/ 8 w 180"/>
                      <a:gd name="T21" fmla="*/ 20 h 30"/>
                      <a:gd name="T22" fmla="*/ 2 w 180"/>
                      <a:gd name="T23" fmla="*/ 18 h 30"/>
                      <a:gd name="T24" fmla="*/ 0 w 180"/>
                      <a:gd name="T25" fmla="*/ 16 h 30"/>
                      <a:gd name="T26" fmla="*/ 0 w 180"/>
                      <a:gd name="T27" fmla="*/ 16 h 30"/>
                      <a:gd name="T28" fmla="*/ 2 w 180"/>
                      <a:gd name="T29" fmla="*/ 12 h 30"/>
                      <a:gd name="T30" fmla="*/ 8 w 180"/>
                      <a:gd name="T31" fmla="*/ 10 h 30"/>
                      <a:gd name="T32" fmla="*/ 26 w 180"/>
                      <a:gd name="T33" fmla="*/ 4 h 30"/>
                      <a:gd name="T34" fmla="*/ 56 w 180"/>
                      <a:gd name="T35" fmla="*/ 2 h 30"/>
                      <a:gd name="T36" fmla="*/ 90 w 180"/>
                      <a:gd name="T37" fmla="*/ 0 h 30"/>
                      <a:gd name="T38" fmla="*/ 90 w 180"/>
                      <a:gd name="T39" fmla="*/ 0 h 30"/>
                      <a:gd name="T40" fmla="*/ 126 w 180"/>
                      <a:gd name="T41" fmla="*/ 2 h 30"/>
                      <a:gd name="T42" fmla="*/ 154 w 180"/>
                      <a:gd name="T43" fmla="*/ 4 h 30"/>
                      <a:gd name="T44" fmla="*/ 172 w 180"/>
                      <a:gd name="T45" fmla="*/ 10 h 30"/>
                      <a:gd name="T46" fmla="*/ 178 w 180"/>
                      <a:gd name="T47" fmla="*/ 12 h 30"/>
                      <a:gd name="T48" fmla="*/ 180 w 180"/>
                      <a:gd name="T49" fmla="*/ 16 h 30"/>
                      <a:gd name="T50" fmla="*/ 180 w 180"/>
                      <a:gd name="T51" fmla="*/ 16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30">
                        <a:moveTo>
                          <a:pt x="180" y="16"/>
                        </a:moveTo>
                        <a:lnTo>
                          <a:pt x="180" y="16"/>
                        </a:lnTo>
                        <a:lnTo>
                          <a:pt x="178" y="18"/>
                        </a:lnTo>
                        <a:lnTo>
                          <a:pt x="172" y="20"/>
                        </a:lnTo>
                        <a:lnTo>
                          <a:pt x="154" y="26"/>
                        </a:lnTo>
                        <a:lnTo>
                          <a:pt x="126" y="28"/>
                        </a:lnTo>
                        <a:lnTo>
                          <a:pt x="90" y="30"/>
                        </a:lnTo>
                        <a:lnTo>
                          <a:pt x="56" y="28"/>
                        </a:lnTo>
                        <a:lnTo>
                          <a:pt x="26" y="26"/>
                        </a:lnTo>
                        <a:lnTo>
                          <a:pt x="8" y="20"/>
                        </a:lnTo>
                        <a:lnTo>
                          <a:pt x="2" y="18"/>
                        </a:lnTo>
                        <a:lnTo>
                          <a:pt x="0" y="16"/>
                        </a:lnTo>
                        <a:lnTo>
                          <a:pt x="2" y="12"/>
                        </a:lnTo>
                        <a:lnTo>
                          <a:pt x="8" y="10"/>
                        </a:lnTo>
                        <a:lnTo>
                          <a:pt x="26" y="4"/>
                        </a:lnTo>
                        <a:lnTo>
                          <a:pt x="56" y="2"/>
                        </a:lnTo>
                        <a:lnTo>
                          <a:pt x="90" y="0"/>
                        </a:lnTo>
                        <a:lnTo>
                          <a:pt x="126" y="2"/>
                        </a:lnTo>
                        <a:lnTo>
                          <a:pt x="154" y="4"/>
                        </a:lnTo>
                        <a:lnTo>
                          <a:pt x="172" y="10"/>
                        </a:lnTo>
                        <a:lnTo>
                          <a:pt x="178" y="12"/>
                        </a:lnTo>
                        <a:lnTo>
                          <a:pt x="180" y="16"/>
                        </a:lnTo>
                        <a:close/>
                      </a:path>
                    </a:pathLst>
                  </a:custGeom>
                  <a:solidFill>
                    <a:srgbClr val="CDE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5" name="Freeform 102"/>
                  <p:cNvSpPr>
                    <a:spLocks/>
                  </p:cNvSpPr>
                  <p:nvPr/>
                </p:nvSpPr>
                <p:spPr bwMode="auto">
                  <a:xfrm>
                    <a:off x="4194" y="608"/>
                    <a:ext cx="160" cy="26"/>
                  </a:xfrm>
                  <a:custGeom>
                    <a:avLst/>
                    <a:gdLst>
                      <a:gd name="T0" fmla="*/ 160 w 160"/>
                      <a:gd name="T1" fmla="*/ 14 h 26"/>
                      <a:gd name="T2" fmla="*/ 160 w 160"/>
                      <a:gd name="T3" fmla="*/ 14 h 26"/>
                      <a:gd name="T4" fmla="*/ 158 w 160"/>
                      <a:gd name="T5" fmla="*/ 16 h 26"/>
                      <a:gd name="T6" fmla="*/ 154 w 160"/>
                      <a:gd name="T7" fmla="*/ 18 h 26"/>
                      <a:gd name="T8" fmla="*/ 136 w 160"/>
                      <a:gd name="T9" fmla="*/ 22 h 26"/>
                      <a:gd name="T10" fmla="*/ 112 w 160"/>
                      <a:gd name="T11" fmla="*/ 26 h 26"/>
                      <a:gd name="T12" fmla="*/ 80 w 160"/>
                      <a:gd name="T13" fmla="*/ 26 h 26"/>
                      <a:gd name="T14" fmla="*/ 80 w 160"/>
                      <a:gd name="T15" fmla="*/ 26 h 26"/>
                      <a:gd name="T16" fmla="*/ 50 w 160"/>
                      <a:gd name="T17" fmla="*/ 26 h 26"/>
                      <a:gd name="T18" fmla="*/ 24 w 160"/>
                      <a:gd name="T19" fmla="*/ 22 h 26"/>
                      <a:gd name="T20" fmla="*/ 6 w 160"/>
                      <a:gd name="T21" fmla="*/ 18 h 26"/>
                      <a:gd name="T22" fmla="*/ 2 w 160"/>
                      <a:gd name="T23" fmla="*/ 16 h 26"/>
                      <a:gd name="T24" fmla="*/ 0 w 160"/>
                      <a:gd name="T25" fmla="*/ 14 h 26"/>
                      <a:gd name="T26" fmla="*/ 0 w 160"/>
                      <a:gd name="T27" fmla="*/ 14 h 26"/>
                      <a:gd name="T28" fmla="*/ 2 w 160"/>
                      <a:gd name="T29" fmla="*/ 10 h 26"/>
                      <a:gd name="T30" fmla="*/ 6 w 160"/>
                      <a:gd name="T31" fmla="*/ 8 h 26"/>
                      <a:gd name="T32" fmla="*/ 24 w 160"/>
                      <a:gd name="T33" fmla="*/ 4 h 26"/>
                      <a:gd name="T34" fmla="*/ 50 w 160"/>
                      <a:gd name="T35" fmla="*/ 0 h 26"/>
                      <a:gd name="T36" fmla="*/ 80 w 160"/>
                      <a:gd name="T37" fmla="*/ 0 h 26"/>
                      <a:gd name="T38" fmla="*/ 80 w 160"/>
                      <a:gd name="T39" fmla="*/ 0 h 26"/>
                      <a:gd name="T40" fmla="*/ 112 w 160"/>
                      <a:gd name="T41" fmla="*/ 0 h 26"/>
                      <a:gd name="T42" fmla="*/ 136 w 160"/>
                      <a:gd name="T43" fmla="*/ 4 h 26"/>
                      <a:gd name="T44" fmla="*/ 154 w 160"/>
                      <a:gd name="T45" fmla="*/ 8 h 26"/>
                      <a:gd name="T46" fmla="*/ 158 w 160"/>
                      <a:gd name="T47" fmla="*/ 10 h 26"/>
                      <a:gd name="T48" fmla="*/ 160 w 160"/>
                      <a:gd name="T49" fmla="*/ 14 h 26"/>
                      <a:gd name="T50" fmla="*/ 160 w 160"/>
                      <a:gd name="T51" fmla="*/ 14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0" h="26">
                        <a:moveTo>
                          <a:pt x="160" y="14"/>
                        </a:moveTo>
                        <a:lnTo>
                          <a:pt x="160" y="14"/>
                        </a:lnTo>
                        <a:lnTo>
                          <a:pt x="158" y="16"/>
                        </a:lnTo>
                        <a:lnTo>
                          <a:pt x="154" y="18"/>
                        </a:lnTo>
                        <a:lnTo>
                          <a:pt x="136" y="22"/>
                        </a:lnTo>
                        <a:lnTo>
                          <a:pt x="112" y="26"/>
                        </a:lnTo>
                        <a:lnTo>
                          <a:pt x="80" y="26"/>
                        </a:lnTo>
                        <a:lnTo>
                          <a:pt x="50" y="26"/>
                        </a:lnTo>
                        <a:lnTo>
                          <a:pt x="24" y="22"/>
                        </a:lnTo>
                        <a:lnTo>
                          <a:pt x="6" y="18"/>
                        </a:lnTo>
                        <a:lnTo>
                          <a:pt x="2" y="16"/>
                        </a:lnTo>
                        <a:lnTo>
                          <a:pt x="0" y="14"/>
                        </a:lnTo>
                        <a:lnTo>
                          <a:pt x="2" y="10"/>
                        </a:lnTo>
                        <a:lnTo>
                          <a:pt x="6" y="8"/>
                        </a:lnTo>
                        <a:lnTo>
                          <a:pt x="24" y="4"/>
                        </a:lnTo>
                        <a:lnTo>
                          <a:pt x="50" y="0"/>
                        </a:lnTo>
                        <a:lnTo>
                          <a:pt x="80" y="0"/>
                        </a:lnTo>
                        <a:lnTo>
                          <a:pt x="112" y="0"/>
                        </a:lnTo>
                        <a:lnTo>
                          <a:pt x="136" y="4"/>
                        </a:lnTo>
                        <a:lnTo>
                          <a:pt x="154" y="8"/>
                        </a:lnTo>
                        <a:lnTo>
                          <a:pt x="158" y="10"/>
                        </a:lnTo>
                        <a:lnTo>
                          <a:pt x="160" y="14"/>
                        </a:lnTo>
                        <a:close/>
                      </a:path>
                    </a:pathLst>
                  </a:custGeom>
                  <a:solidFill>
                    <a:srgbClr val="D3E4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6" name="Freeform 103"/>
                  <p:cNvSpPr>
                    <a:spLocks/>
                  </p:cNvSpPr>
                  <p:nvPr/>
                </p:nvSpPr>
                <p:spPr bwMode="auto">
                  <a:xfrm>
                    <a:off x="4204" y="610"/>
                    <a:ext cx="140" cy="22"/>
                  </a:xfrm>
                  <a:custGeom>
                    <a:avLst/>
                    <a:gdLst>
                      <a:gd name="T0" fmla="*/ 140 w 140"/>
                      <a:gd name="T1" fmla="*/ 12 h 22"/>
                      <a:gd name="T2" fmla="*/ 140 w 140"/>
                      <a:gd name="T3" fmla="*/ 12 h 22"/>
                      <a:gd name="T4" fmla="*/ 138 w 140"/>
                      <a:gd name="T5" fmla="*/ 14 h 22"/>
                      <a:gd name="T6" fmla="*/ 134 w 140"/>
                      <a:gd name="T7" fmla="*/ 16 h 22"/>
                      <a:gd name="T8" fmla="*/ 120 w 140"/>
                      <a:gd name="T9" fmla="*/ 20 h 22"/>
                      <a:gd name="T10" fmla="*/ 98 w 140"/>
                      <a:gd name="T11" fmla="*/ 22 h 22"/>
                      <a:gd name="T12" fmla="*/ 70 w 140"/>
                      <a:gd name="T13" fmla="*/ 22 h 22"/>
                      <a:gd name="T14" fmla="*/ 70 w 140"/>
                      <a:gd name="T15" fmla="*/ 22 h 22"/>
                      <a:gd name="T16" fmla="*/ 44 w 140"/>
                      <a:gd name="T17" fmla="*/ 22 h 22"/>
                      <a:gd name="T18" fmla="*/ 20 w 140"/>
                      <a:gd name="T19" fmla="*/ 20 h 22"/>
                      <a:gd name="T20" fmla="*/ 6 w 140"/>
                      <a:gd name="T21" fmla="*/ 16 h 22"/>
                      <a:gd name="T22" fmla="*/ 2 w 140"/>
                      <a:gd name="T23" fmla="*/ 14 h 22"/>
                      <a:gd name="T24" fmla="*/ 0 w 140"/>
                      <a:gd name="T25" fmla="*/ 12 h 22"/>
                      <a:gd name="T26" fmla="*/ 0 w 140"/>
                      <a:gd name="T27" fmla="*/ 12 h 22"/>
                      <a:gd name="T28" fmla="*/ 2 w 140"/>
                      <a:gd name="T29" fmla="*/ 8 h 22"/>
                      <a:gd name="T30" fmla="*/ 6 w 140"/>
                      <a:gd name="T31" fmla="*/ 6 h 22"/>
                      <a:gd name="T32" fmla="*/ 20 w 140"/>
                      <a:gd name="T33" fmla="*/ 2 h 22"/>
                      <a:gd name="T34" fmla="*/ 44 w 140"/>
                      <a:gd name="T35" fmla="*/ 0 h 22"/>
                      <a:gd name="T36" fmla="*/ 70 w 140"/>
                      <a:gd name="T37" fmla="*/ 0 h 22"/>
                      <a:gd name="T38" fmla="*/ 70 w 140"/>
                      <a:gd name="T39" fmla="*/ 0 h 22"/>
                      <a:gd name="T40" fmla="*/ 98 w 140"/>
                      <a:gd name="T41" fmla="*/ 0 h 22"/>
                      <a:gd name="T42" fmla="*/ 120 w 140"/>
                      <a:gd name="T43" fmla="*/ 2 h 22"/>
                      <a:gd name="T44" fmla="*/ 134 w 140"/>
                      <a:gd name="T45" fmla="*/ 6 h 22"/>
                      <a:gd name="T46" fmla="*/ 138 w 140"/>
                      <a:gd name="T47" fmla="*/ 8 h 22"/>
                      <a:gd name="T48" fmla="*/ 140 w 140"/>
                      <a:gd name="T49" fmla="*/ 12 h 22"/>
                      <a:gd name="T50" fmla="*/ 140 w 140"/>
                      <a:gd name="T51" fmla="*/ 1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0" h="22">
                        <a:moveTo>
                          <a:pt x="140" y="12"/>
                        </a:moveTo>
                        <a:lnTo>
                          <a:pt x="140" y="12"/>
                        </a:lnTo>
                        <a:lnTo>
                          <a:pt x="138" y="14"/>
                        </a:lnTo>
                        <a:lnTo>
                          <a:pt x="134" y="16"/>
                        </a:lnTo>
                        <a:lnTo>
                          <a:pt x="120" y="20"/>
                        </a:lnTo>
                        <a:lnTo>
                          <a:pt x="98" y="22"/>
                        </a:lnTo>
                        <a:lnTo>
                          <a:pt x="70" y="22"/>
                        </a:lnTo>
                        <a:lnTo>
                          <a:pt x="44" y="22"/>
                        </a:lnTo>
                        <a:lnTo>
                          <a:pt x="20" y="20"/>
                        </a:lnTo>
                        <a:lnTo>
                          <a:pt x="6" y="16"/>
                        </a:lnTo>
                        <a:lnTo>
                          <a:pt x="2" y="14"/>
                        </a:lnTo>
                        <a:lnTo>
                          <a:pt x="0" y="12"/>
                        </a:lnTo>
                        <a:lnTo>
                          <a:pt x="2" y="8"/>
                        </a:lnTo>
                        <a:lnTo>
                          <a:pt x="6" y="6"/>
                        </a:lnTo>
                        <a:lnTo>
                          <a:pt x="20" y="2"/>
                        </a:lnTo>
                        <a:lnTo>
                          <a:pt x="44" y="0"/>
                        </a:lnTo>
                        <a:lnTo>
                          <a:pt x="70" y="0"/>
                        </a:lnTo>
                        <a:lnTo>
                          <a:pt x="98" y="0"/>
                        </a:lnTo>
                        <a:lnTo>
                          <a:pt x="120" y="2"/>
                        </a:lnTo>
                        <a:lnTo>
                          <a:pt x="134" y="6"/>
                        </a:lnTo>
                        <a:lnTo>
                          <a:pt x="138" y="8"/>
                        </a:lnTo>
                        <a:lnTo>
                          <a:pt x="140" y="12"/>
                        </a:lnTo>
                        <a:close/>
                      </a:path>
                    </a:pathLst>
                  </a:custGeom>
                  <a:solidFill>
                    <a:srgbClr val="D8E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7" name="Freeform 104"/>
                  <p:cNvSpPr>
                    <a:spLocks/>
                  </p:cNvSpPr>
                  <p:nvPr/>
                </p:nvSpPr>
                <p:spPr bwMode="auto">
                  <a:xfrm>
                    <a:off x="4214" y="612"/>
                    <a:ext cx="120" cy="18"/>
                  </a:xfrm>
                  <a:custGeom>
                    <a:avLst/>
                    <a:gdLst>
                      <a:gd name="T0" fmla="*/ 120 w 120"/>
                      <a:gd name="T1" fmla="*/ 10 h 18"/>
                      <a:gd name="T2" fmla="*/ 120 w 120"/>
                      <a:gd name="T3" fmla="*/ 10 h 18"/>
                      <a:gd name="T4" fmla="*/ 118 w 120"/>
                      <a:gd name="T5" fmla="*/ 12 h 18"/>
                      <a:gd name="T6" fmla="*/ 116 w 120"/>
                      <a:gd name="T7" fmla="*/ 12 h 18"/>
                      <a:gd name="T8" fmla="*/ 102 w 120"/>
                      <a:gd name="T9" fmla="*/ 16 h 18"/>
                      <a:gd name="T10" fmla="*/ 84 w 120"/>
                      <a:gd name="T11" fmla="*/ 18 h 18"/>
                      <a:gd name="T12" fmla="*/ 60 w 120"/>
                      <a:gd name="T13" fmla="*/ 18 h 18"/>
                      <a:gd name="T14" fmla="*/ 60 w 120"/>
                      <a:gd name="T15" fmla="*/ 18 h 18"/>
                      <a:gd name="T16" fmla="*/ 36 w 120"/>
                      <a:gd name="T17" fmla="*/ 18 h 18"/>
                      <a:gd name="T18" fmla="*/ 18 w 120"/>
                      <a:gd name="T19" fmla="*/ 16 h 18"/>
                      <a:gd name="T20" fmla="*/ 6 w 120"/>
                      <a:gd name="T21" fmla="*/ 12 h 18"/>
                      <a:gd name="T22" fmla="*/ 2 w 120"/>
                      <a:gd name="T23" fmla="*/ 12 h 18"/>
                      <a:gd name="T24" fmla="*/ 0 w 120"/>
                      <a:gd name="T25" fmla="*/ 10 h 18"/>
                      <a:gd name="T26" fmla="*/ 0 w 120"/>
                      <a:gd name="T27" fmla="*/ 10 h 18"/>
                      <a:gd name="T28" fmla="*/ 2 w 120"/>
                      <a:gd name="T29" fmla="*/ 8 h 18"/>
                      <a:gd name="T30" fmla="*/ 6 w 120"/>
                      <a:gd name="T31" fmla="*/ 6 h 18"/>
                      <a:gd name="T32" fmla="*/ 18 w 120"/>
                      <a:gd name="T33" fmla="*/ 2 h 18"/>
                      <a:gd name="T34" fmla="*/ 36 w 120"/>
                      <a:gd name="T35" fmla="*/ 0 h 18"/>
                      <a:gd name="T36" fmla="*/ 60 w 120"/>
                      <a:gd name="T37" fmla="*/ 0 h 18"/>
                      <a:gd name="T38" fmla="*/ 60 w 120"/>
                      <a:gd name="T39" fmla="*/ 0 h 18"/>
                      <a:gd name="T40" fmla="*/ 84 w 120"/>
                      <a:gd name="T41" fmla="*/ 0 h 18"/>
                      <a:gd name="T42" fmla="*/ 102 w 120"/>
                      <a:gd name="T43" fmla="*/ 2 h 18"/>
                      <a:gd name="T44" fmla="*/ 116 w 120"/>
                      <a:gd name="T45" fmla="*/ 6 h 18"/>
                      <a:gd name="T46" fmla="*/ 118 w 120"/>
                      <a:gd name="T47" fmla="*/ 8 h 18"/>
                      <a:gd name="T48" fmla="*/ 120 w 120"/>
                      <a:gd name="T49" fmla="*/ 10 h 18"/>
                      <a:gd name="T50" fmla="*/ 120 w 120"/>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18">
                        <a:moveTo>
                          <a:pt x="120" y="10"/>
                        </a:moveTo>
                        <a:lnTo>
                          <a:pt x="120" y="10"/>
                        </a:lnTo>
                        <a:lnTo>
                          <a:pt x="118" y="12"/>
                        </a:lnTo>
                        <a:lnTo>
                          <a:pt x="116" y="12"/>
                        </a:lnTo>
                        <a:lnTo>
                          <a:pt x="102" y="16"/>
                        </a:lnTo>
                        <a:lnTo>
                          <a:pt x="84" y="18"/>
                        </a:lnTo>
                        <a:lnTo>
                          <a:pt x="60" y="18"/>
                        </a:lnTo>
                        <a:lnTo>
                          <a:pt x="36" y="18"/>
                        </a:lnTo>
                        <a:lnTo>
                          <a:pt x="18" y="16"/>
                        </a:lnTo>
                        <a:lnTo>
                          <a:pt x="6" y="12"/>
                        </a:lnTo>
                        <a:lnTo>
                          <a:pt x="2" y="12"/>
                        </a:lnTo>
                        <a:lnTo>
                          <a:pt x="0" y="10"/>
                        </a:lnTo>
                        <a:lnTo>
                          <a:pt x="2" y="8"/>
                        </a:lnTo>
                        <a:lnTo>
                          <a:pt x="6" y="6"/>
                        </a:lnTo>
                        <a:lnTo>
                          <a:pt x="18" y="2"/>
                        </a:lnTo>
                        <a:lnTo>
                          <a:pt x="36" y="0"/>
                        </a:lnTo>
                        <a:lnTo>
                          <a:pt x="60" y="0"/>
                        </a:lnTo>
                        <a:lnTo>
                          <a:pt x="84" y="0"/>
                        </a:lnTo>
                        <a:lnTo>
                          <a:pt x="102" y="2"/>
                        </a:lnTo>
                        <a:lnTo>
                          <a:pt x="116" y="6"/>
                        </a:lnTo>
                        <a:lnTo>
                          <a:pt x="118" y="8"/>
                        </a:lnTo>
                        <a:lnTo>
                          <a:pt x="120" y="10"/>
                        </a:lnTo>
                        <a:close/>
                      </a:path>
                    </a:pathLst>
                  </a:custGeom>
                  <a:solidFill>
                    <a:srgbClr val="DF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8" name="Freeform 105"/>
                  <p:cNvSpPr>
                    <a:spLocks/>
                  </p:cNvSpPr>
                  <p:nvPr/>
                </p:nvSpPr>
                <p:spPr bwMode="auto">
                  <a:xfrm>
                    <a:off x="4224" y="612"/>
                    <a:ext cx="100" cy="18"/>
                  </a:xfrm>
                  <a:custGeom>
                    <a:avLst/>
                    <a:gdLst>
                      <a:gd name="T0" fmla="*/ 100 w 100"/>
                      <a:gd name="T1" fmla="*/ 10 h 18"/>
                      <a:gd name="T2" fmla="*/ 100 w 100"/>
                      <a:gd name="T3" fmla="*/ 10 h 18"/>
                      <a:gd name="T4" fmla="*/ 100 w 100"/>
                      <a:gd name="T5" fmla="*/ 10 h 18"/>
                      <a:gd name="T6" fmla="*/ 96 w 100"/>
                      <a:gd name="T7" fmla="*/ 12 h 18"/>
                      <a:gd name="T8" fmla="*/ 86 w 100"/>
                      <a:gd name="T9" fmla="*/ 14 h 18"/>
                      <a:gd name="T10" fmla="*/ 70 w 100"/>
                      <a:gd name="T11" fmla="*/ 16 h 18"/>
                      <a:gd name="T12" fmla="*/ 50 w 100"/>
                      <a:gd name="T13" fmla="*/ 18 h 18"/>
                      <a:gd name="T14" fmla="*/ 50 w 100"/>
                      <a:gd name="T15" fmla="*/ 18 h 18"/>
                      <a:gd name="T16" fmla="*/ 30 w 100"/>
                      <a:gd name="T17" fmla="*/ 16 h 18"/>
                      <a:gd name="T18" fmla="*/ 14 w 100"/>
                      <a:gd name="T19" fmla="*/ 14 h 18"/>
                      <a:gd name="T20" fmla="*/ 4 w 100"/>
                      <a:gd name="T21" fmla="*/ 12 h 18"/>
                      <a:gd name="T22" fmla="*/ 2 w 100"/>
                      <a:gd name="T23" fmla="*/ 10 h 18"/>
                      <a:gd name="T24" fmla="*/ 0 w 100"/>
                      <a:gd name="T25" fmla="*/ 10 h 18"/>
                      <a:gd name="T26" fmla="*/ 0 w 100"/>
                      <a:gd name="T27" fmla="*/ 10 h 18"/>
                      <a:gd name="T28" fmla="*/ 2 w 100"/>
                      <a:gd name="T29" fmla="*/ 8 h 18"/>
                      <a:gd name="T30" fmla="*/ 4 w 100"/>
                      <a:gd name="T31" fmla="*/ 6 h 18"/>
                      <a:gd name="T32" fmla="*/ 14 w 100"/>
                      <a:gd name="T33" fmla="*/ 4 h 18"/>
                      <a:gd name="T34" fmla="*/ 30 w 100"/>
                      <a:gd name="T35" fmla="*/ 2 h 18"/>
                      <a:gd name="T36" fmla="*/ 50 w 100"/>
                      <a:gd name="T37" fmla="*/ 0 h 18"/>
                      <a:gd name="T38" fmla="*/ 50 w 100"/>
                      <a:gd name="T39" fmla="*/ 0 h 18"/>
                      <a:gd name="T40" fmla="*/ 70 w 100"/>
                      <a:gd name="T41" fmla="*/ 2 h 18"/>
                      <a:gd name="T42" fmla="*/ 86 w 100"/>
                      <a:gd name="T43" fmla="*/ 4 h 18"/>
                      <a:gd name="T44" fmla="*/ 96 w 100"/>
                      <a:gd name="T45" fmla="*/ 6 h 18"/>
                      <a:gd name="T46" fmla="*/ 100 w 100"/>
                      <a:gd name="T47" fmla="*/ 8 h 18"/>
                      <a:gd name="T48" fmla="*/ 100 w 100"/>
                      <a:gd name="T49" fmla="*/ 10 h 18"/>
                      <a:gd name="T50" fmla="*/ 100 w 100"/>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 h="18">
                        <a:moveTo>
                          <a:pt x="100" y="10"/>
                        </a:moveTo>
                        <a:lnTo>
                          <a:pt x="100" y="10"/>
                        </a:lnTo>
                        <a:lnTo>
                          <a:pt x="96" y="12"/>
                        </a:lnTo>
                        <a:lnTo>
                          <a:pt x="86" y="14"/>
                        </a:lnTo>
                        <a:lnTo>
                          <a:pt x="70" y="16"/>
                        </a:lnTo>
                        <a:lnTo>
                          <a:pt x="50" y="18"/>
                        </a:lnTo>
                        <a:lnTo>
                          <a:pt x="30" y="16"/>
                        </a:lnTo>
                        <a:lnTo>
                          <a:pt x="14" y="14"/>
                        </a:lnTo>
                        <a:lnTo>
                          <a:pt x="4" y="12"/>
                        </a:lnTo>
                        <a:lnTo>
                          <a:pt x="2" y="10"/>
                        </a:lnTo>
                        <a:lnTo>
                          <a:pt x="0" y="10"/>
                        </a:lnTo>
                        <a:lnTo>
                          <a:pt x="2" y="8"/>
                        </a:lnTo>
                        <a:lnTo>
                          <a:pt x="4" y="6"/>
                        </a:lnTo>
                        <a:lnTo>
                          <a:pt x="14" y="4"/>
                        </a:lnTo>
                        <a:lnTo>
                          <a:pt x="30" y="2"/>
                        </a:lnTo>
                        <a:lnTo>
                          <a:pt x="50" y="0"/>
                        </a:lnTo>
                        <a:lnTo>
                          <a:pt x="70" y="2"/>
                        </a:lnTo>
                        <a:lnTo>
                          <a:pt x="86" y="4"/>
                        </a:lnTo>
                        <a:lnTo>
                          <a:pt x="96" y="6"/>
                        </a:lnTo>
                        <a:lnTo>
                          <a:pt x="100" y="8"/>
                        </a:lnTo>
                        <a:lnTo>
                          <a:pt x="100" y="10"/>
                        </a:lnTo>
                        <a:close/>
                      </a:path>
                    </a:pathLst>
                  </a:custGeom>
                  <a:solidFill>
                    <a:srgbClr val="E6F0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9" name="Freeform 106"/>
                  <p:cNvSpPr>
                    <a:spLocks/>
                  </p:cNvSpPr>
                  <p:nvPr/>
                </p:nvSpPr>
                <p:spPr bwMode="auto">
                  <a:xfrm>
                    <a:off x="4234" y="614"/>
                    <a:ext cx="80" cy="14"/>
                  </a:xfrm>
                  <a:custGeom>
                    <a:avLst/>
                    <a:gdLst>
                      <a:gd name="T0" fmla="*/ 80 w 80"/>
                      <a:gd name="T1" fmla="*/ 8 h 14"/>
                      <a:gd name="T2" fmla="*/ 80 w 80"/>
                      <a:gd name="T3" fmla="*/ 8 h 14"/>
                      <a:gd name="T4" fmla="*/ 76 w 80"/>
                      <a:gd name="T5" fmla="*/ 10 h 14"/>
                      <a:gd name="T6" fmla="*/ 68 w 80"/>
                      <a:gd name="T7" fmla="*/ 12 h 14"/>
                      <a:gd name="T8" fmla="*/ 40 w 80"/>
                      <a:gd name="T9" fmla="*/ 14 h 14"/>
                      <a:gd name="T10" fmla="*/ 40 w 80"/>
                      <a:gd name="T11" fmla="*/ 14 h 14"/>
                      <a:gd name="T12" fmla="*/ 12 w 80"/>
                      <a:gd name="T13" fmla="*/ 12 h 14"/>
                      <a:gd name="T14" fmla="*/ 4 w 80"/>
                      <a:gd name="T15" fmla="*/ 10 h 14"/>
                      <a:gd name="T16" fmla="*/ 0 w 80"/>
                      <a:gd name="T17" fmla="*/ 8 h 14"/>
                      <a:gd name="T18" fmla="*/ 0 w 80"/>
                      <a:gd name="T19" fmla="*/ 8 h 14"/>
                      <a:gd name="T20" fmla="*/ 4 w 80"/>
                      <a:gd name="T21" fmla="*/ 4 h 14"/>
                      <a:gd name="T22" fmla="*/ 12 w 80"/>
                      <a:gd name="T23" fmla="*/ 2 h 14"/>
                      <a:gd name="T24" fmla="*/ 40 w 80"/>
                      <a:gd name="T25" fmla="*/ 0 h 14"/>
                      <a:gd name="T26" fmla="*/ 40 w 80"/>
                      <a:gd name="T27" fmla="*/ 0 h 14"/>
                      <a:gd name="T28" fmla="*/ 68 w 80"/>
                      <a:gd name="T29" fmla="*/ 2 h 14"/>
                      <a:gd name="T30" fmla="*/ 76 w 80"/>
                      <a:gd name="T31" fmla="*/ 4 h 14"/>
                      <a:gd name="T32" fmla="*/ 80 w 80"/>
                      <a:gd name="T33" fmla="*/ 8 h 14"/>
                      <a:gd name="T34" fmla="*/ 80 w 80"/>
                      <a:gd name="T35" fmla="*/ 8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 h="14">
                        <a:moveTo>
                          <a:pt x="80" y="8"/>
                        </a:moveTo>
                        <a:lnTo>
                          <a:pt x="80" y="8"/>
                        </a:lnTo>
                        <a:lnTo>
                          <a:pt x="76" y="10"/>
                        </a:lnTo>
                        <a:lnTo>
                          <a:pt x="68" y="12"/>
                        </a:lnTo>
                        <a:lnTo>
                          <a:pt x="40" y="14"/>
                        </a:lnTo>
                        <a:lnTo>
                          <a:pt x="12" y="12"/>
                        </a:lnTo>
                        <a:lnTo>
                          <a:pt x="4" y="10"/>
                        </a:lnTo>
                        <a:lnTo>
                          <a:pt x="0" y="8"/>
                        </a:lnTo>
                        <a:lnTo>
                          <a:pt x="4" y="4"/>
                        </a:lnTo>
                        <a:lnTo>
                          <a:pt x="12" y="2"/>
                        </a:lnTo>
                        <a:lnTo>
                          <a:pt x="40" y="0"/>
                        </a:lnTo>
                        <a:lnTo>
                          <a:pt x="68" y="2"/>
                        </a:lnTo>
                        <a:lnTo>
                          <a:pt x="76" y="4"/>
                        </a:lnTo>
                        <a:lnTo>
                          <a:pt x="80" y="8"/>
                        </a:lnTo>
                        <a:close/>
                      </a:path>
                    </a:pathLst>
                  </a:custGeom>
                  <a:solidFill>
                    <a:srgbClr val="EBF3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0" name="Freeform 107"/>
                  <p:cNvSpPr>
                    <a:spLocks/>
                  </p:cNvSpPr>
                  <p:nvPr/>
                </p:nvSpPr>
                <p:spPr bwMode="auto">
                  <a:xfrm>
                    <a:off x="4244" y="616"/>
                    <a:ext cx="60" cy="10"/>
                  </a:xfrm>
                  <a:custGeom>
                    <a:avLst/>
                    <a:gdLst>
                      <a:gd name="T0" fmla="*/ 60 w 60"/>
                      <a:gd name="T1" fmla="*/ 6 h 10"/>
                      <a:gd name="T2" fmla="*/ 60 w 60"/>
                      <a:gd name="T3" fmla="*/ 6 h 10"/>
                      <a:gd name="T4" fmla="*/ 58 w 60"/>
                      <a:gd name="T5" fmla="*/ 8 h 10"/>
                      <a:gd name="T6" fmla="*/ 52 w 60"/>
                      <a:gd name="T7" fmla="*/ 8 h 10"/>
                      <a:gd name="T8" fmla="*/ 30 w 60"/>
                      <a:gd name="T9" fmla="*/ 10 h 10"/>
                      <a:gd name="T10" fmla="*/ 30 w 60"/>
                      <a:gd name="T11" fmla="*/ 10 h 10"/>
                      <a:gd name="T12" fmla="*/ 10 w 60"/>
                      <a:gd name="T13" fmla="*/ 8 h 10"/>
                      <a:gd name="T14" fmla="*/ 2 w 60"/>
                      <a:gd name="T15" fmla="*/ 8 h 10"/>
                      <a:gd name="T16" fmla="*/ 0 w 60"/>
                      <a:gd name="T17" fmla="*/ 6 h 10"/>
                      <a:gd name="T18" fmla="*/ 0 w 60"/>
                      <a:gd name="T19" fmla="*/ 6 h 10"/>
                      <a:gd name="T20" fmla="*/ 2 w 60"/>
                      <a:gd name="T21" fmla="*/ 4 h 10"/>
                      <a:gd name="T22" fmla="*/ 10 w 60"/>
                      <a:gd name="T23" fmla="*/ 2 h 10"/>
                      <a:gd name="T24" fmla="*/ 30 w 60"/>
                      <a:gd name="T25" fmla="*/ 0 h 10"/>
                      <a:gd name="T26" fmla="*/ 30 w 60"/>
                      <a:gd name="T27" fmla="*/ 0 h 10"/>
                      <a:gd name="T28" fmla="*/ 52 w 60"/>
                      <a:gd name="T29" fmla="*/ 2 h 10"/>
                      <a:gd name="T30" fmla="*/ 58 w 60"/>
                      <a:gd name="T31" fmla="*/ 4 h 10"/>
                      <a:gd name="T32" fmla="*/ 60 w 60"/>
                      <a:gd name="T33" fmla="*/ 6 h 10"/>
                      <a:gd name="T34" fmla="*/ 60 w 60"/>
                      <a:gd name="T35" fmla="*/ 6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10">
                        <a:moveTo>
                          <a:pt x="60" y="6"/>
                        </a:moveTo>
                        <a:lnTo>
                          <a:pt x="60" y="6"/>
                        </a:lnTo>
                        <a:lnTo>
                          <a:pt x="58" y="8"/>
                        </a:lnTo>
                        <a:lnTo>
                          <a:pt x="52" y="8"/>
                        </a:lnTo>
                        <a:lnTo>
                          <a:pt x="30" y="10"/>
                        </a:lnTo>
                        <a:lnTo>
                          <a:pt x="10" y="8"/>
                        </a:lnTo>
                        <a:lnTo>
                          <a:pt x="2" y="8"/>
                        </a:lnTo>
                        <a:lnTo>
                          <a:pt x="0" y="6"/>
                        </a:lnTo>
                        <a:lnTo>
                          <a:pt x="2" y="4"/>
                        </a:lnTo>
                        <a:lnTo>
                          <a:pt x="10" y="2"/>
                        </a:lnTo>
                        <a:lnTo>
                          <a:pt x="30" y="0"/>
                        </a:lnTo>
                        <a:lnTo>
                          <a:pt x="52" y="2"/>
                        </a:lnTo>
                        <a:lnTo>
                          <a:pt x="58" y="4"/>
                        </a:lnTo>
                        <a:lnTo>
                          <a:pt x="60" y="6"/>
                        </a:lnTo>
                        <a:close/>
                      </a:path>
                    </a:pathLst>
                  </a:custGeom>
                  <a:solidFill>
                    <a:srgbClr val="F1F7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1" name="Freeform 108"/>
                  <p:cNvSpPr>
                    <a:spLocks/>
                  </p:cNvSpPr>
                  <p:nvPr/>
                </p:nvSpPr>
                <p:spPr bwMode="auto">
                  <a:xfrm>
                    <a:off x="4254" y="618"/>
                    <a:ext cx="40" cy="6"/>
                  </a:xfrm>
                  <a:custGeom>
                    <a:avLst/>
                    <a:gdLst>
                      <a:gd name="T0" fmla="*/ 40 w 40"/>
                      <a:gd name="T1" fmla="*/ 4 h 6"/>
                      <a:gd name="T2" fmla="*/ 40 w 40"/>
                      <a:gd name="T3" fmla="*/ 4 h 6"/>
                      <a:gd name="T4" fmla="*/ 38 w 40"/>
                      <a:gd name="T5" fmla="*/ 4 h 6"/>
                      <a:gd name="T6" fmla="*/ 34 w 40"/>
                      <a:gd name="T7" fmla="*/ 6 h 6"/>
                      <a:gd name="T8" fmla="*/ 20 w 40"/>
                      <a:gd name="T9" fmla="*/ 6 h 6"/>
                      <a:gd name="T10" fmla="*/ 20 w 40"/>
                      <a:gd name="T11" fmla="*/ 6 h 6"/>
                      <a:gd name="T12" fmla="*/ 6 w 40"/>
                      <a:gd name="T13" fmla="*/ 6 h 6"/>
                      <a:gd name="T14" fmla="*/ 2 w 40"/>
                      <a:gd name="T15" fmla="*/ 4 h 6"/>
                      <a:gd name="T16" fmla="*/ 0 w 40"/>
                      <a:gd name="T17" fmla="*/ 4 h 6"/>
                      <a:gd name="T18" fmla="*/ 0 w 40"/>
                      <a:gd name="T19" fmla="*/ 4 h 6"/>
                      <a:gd name="T20" fmla="*/ 2 w 40"/>
                      <a:gd name="T21" fmla="*/ 2 h 6"/>
                      <a:gd name="T22" fmla="*/ 6 w 40"/>
                      <a:gd name="T23" fmla="*/ 0 h 6"/>
                      <a:gd name="T24" fmla="*/ 20 w 40"/>
                      <a:gd name="T25" fmla="*/ 0 h 6"/>
                      <a:gd name="T26" fmla="*/ 20 w 40"/>
                      <a:gd name="T27" fmla="*/ 0 h 6"/>
                      <a:gd name="T28" fmla="*/ 34 w 40"/>
                      <a:gd name="T29" fmla="*/ 0 h 6"/>
                      <a:gd name="T30" fmla="*/ 38 w 40"/>
                      <a:gd name="T31" fmla="*/ 2 h 6"/>
                      <a:gd name="T32" fmla="*/ 40 w 40"/>
                      <a:gd name="T33" fmla="*/ 4 h 6"/>
                      <a:gd name="T34" fmla="*/ 40 w 40"/>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6">
                        <a:moveTo>
                          <a:pt x="40" y="4"/>
                        </a:moveTo>
                        <a:lnTo>
                          <a:pt x="40" y="4"/>
                        </a:lnTo>
                        <a:lnTo>
                          <a:pt x="38" y="4"/>
                        </a:lnTo>
                        <a:lnTo>
                          <a:pt x="34" y="6"/>
                        </a:lnTo>
                        <a:lnTo>
                          <a:pt x="20" y="6"/>
                        </a:lnTo>
                        <a:lnTo>
                          <a:pt x="6" y="6"/>
                        </a:lnTo>
                        <a:lnTo>
                          <a:pt x="2" y="4"/>
                        </a:lnTo>
                        <a:lnTo>
                          <a:pt x="0" y="4"/>
                        </a:lnTo>
                        <a:lnTo>
                          <a:pt x="2" y="2"/>
                        </a:lnTo>
                        <a:lnTo>
                          <a:pt x="6" y="0"/>
                        </a:lnTo>
                        <a:lnTo>
                          <a:pt x="20" y="0"/>
                        </a:lnTo>
                        <a:lnTo>
                          <a:pt x="34" y="0"/>
                        </a:lnTo>
                        <a:lnTo>
                          <a:pt x="38" y="2"/>
                        </a:lnTo>
                        <a:lnTo>
                          <a:pt x="40" y="4"/>
                        </a:ln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2" name="Freeform 109"/>
                  <p:cNvSpPr>
                    <a:spLocks/>
                  </p:cNvSpPr>
                  <p:nvPr/>
                </p:nvSpPr>
                <p:spPr bwMode="auto">
                  <a:xfrm>
                    <a:off x="4264" y="620"/>
                    <a:ext cx="20" cy="2"/>
                  </a:xfrm>
                  <a:custGeom>
                    <a:avLst/>
                    <a:gdLst>
                      <a:gd name="T0" fmla="*/ 20 w 20"/>
                      <a:gd name="T1" fmla="*/ 2 h 2"/>
                      <a:gd name="T2" fmla="*/ 20 w 20"/>
                      <a:gd name="T3" fmla="*/ 2 h 2"/>
                      <a:gd name="T4" fmla="*/ 18 w 20"/>
                      <a:gd name="T5" fmla="*/ 2 h 2"/>
                      <a:gd name="T6" fmla="*/ 10 w 20"/>
                      <a:gd name="T7" fmla="*/ 2 h 2"/>
                      <a:gd name="T8" fmla="*/ 10 w 20"/>
                      <a:gd name="T9" fmla="*/ 2 h 2"/>
                      <a:gd name="T10" fmla="*/ 4 w 20"/>
                      <a:gd name="T11" fmla="*/ 2 h 2"/>
                      <a:gd name="T12" fmla="*/ 0 w 20"/>
                      <a:gd name="T13" fmla="*/ 2 h 2"/>
                      <a:gd name="T14" fmla="*/ 0 w 20"/>
                      <a:gd name="T15" fmla="*/ 2 h 2"/>
                      <a:gd name="T16" fmla="*/ 4 w 20"/>
                      <a:gd name="T17" fmla="*/ 0 h 2"/>
                      <a:gd name="T18" fmla="*/ 10 w 20"/>
                      <a:gd name="T19" fmla="*/ 0 h 2"/>
                      <a:gd name="T20" fmla="*/ 10 w 20"/>
                      <a:gd name="T21" fmla="*/ 0 h 2"/>
                      <a:gd name="T22" fmla="*/ 18 w 20"/>
                      <a:gd name="T23" fmla="*/ 0 h 2"/>
                      <a:gd name="T24" fmla="*/ 20 w 20"/>
                      <a:gd name="T25" fmla="*/ 2 h 2"/>
                      <a:gd name="T26" fmla="*/ 20 w 20"/>
                      <a:gd name="T27" fmla="*/ 2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
                        <a:moveTo>
                          <a:pt x="20" y="2"/>
                        </a:moveTo>
                        <a:lnTo>
                          <a:pt x="20" y="2"/>
                        </a:lnTo>
                        <a:lnTo>
                          <a:pt x="18" y="2"/>
                        </a:lnTo>
                        <a:lnTo>
                          <a:pt x="10" y="2"/>
                        </a:lnTo>
                        <a:lnTo>
                          <a:pt x="4" y="2"/>
                        </a:lnTo>
                        <a:lnTo>
                          <a:pt x="0" y="2"/>
                        </a:lnTo>
                        <a:lnTo>
                          <a:pt x="4" y="0"/>
                        </a:lnTo>
                        <a:lnTo>
                          <a:pt x="10" y="0"/>
                        </a:lnTo>
                        <a:lnTo>
                          <a:pt x="18" y="0"/>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3" name="Freeform 110"/>
                  <p:cNvSpPr>
                    <a:spLocks/>
                  </p:cNvSpPr>
                  <p:nvPr/>
                </p:nvSpPr>
                <p:spPr bwMode="auto">
                  <a:xfrm>
                    <a:off x="3888" y="662"/>
                    <a:ext cx="106" cy="106"/>
                  </a:xfrm>
                  <a:custGeom>
                    <a:avLst/>
                    <a:gdLst>
                      <a:gd name="T0" fmla="*/ 106 w 106"/>
                      <a:gd name="T1" fmla="*/ 54 h 106"/>
                      <a:gd name="T2" fmla="*/ 106 w 106"/>
                      <a:gd name="T3" fmla="*/ 54 h 106"/>
                      <a:gd name="T4" fmla="*/ 104 w 106"/>
                      <a:gd name="T5" fmla="*/ 64 h 106"/>
                      <a:gd name="T6" fmla="*/ 102 w 106"/>
                      <a:gd name="T7" fmla="*/ 74 h 106"/>
                      <a:gd name="T8" fmla="*/ 96 w 106"/>
                      <a:gd name="T9" fmla="*/ 84 h 106"/>
                      <a:gd name="T10" fmla="*/ 90 w 106"/>
                      <a:gd name="T11" fmla="*/ 92 h 106"/>
                      <a:gd name="T12" fmla="*/ 82 w 106"/>
                      <a:gd name="T13" fmla="*/ 98 h 106"/>
                      <a:gd name="T14" fmla="*/ 74 w 106"/>
                      <a:gd name="T15" fmla="*/ 102 h 106"/>
                      <a:gd name="T16" fmla="*/ 64 w 106"/>
                      <a:gd name="T17" fmla="*/ 106 h 106"/>
                      <a:gd name="T18" fmla="*/ 54 w 106"/>
                      <a:gd name="T19" fmla="*/ 106 h 106"/>
                      <a:gd name="T20" fmla="*/ 54 w 106"/>
                      <a:gd name="T21" fmla="*/ 106 h 106"/>
                      <a:gd name="T22" fmla="*/ 42 w 106"/>
                      <a:gd name="T23" fmla="*/ 106 h 106"/>
                      <a:gd name="T24" fmla="*/ 32 w 106"/>
                      <a:gd name="T25" fmla="*/ 102 h 106"/>
                      <a:gd name="T26" fmla="*/ 24 w 106"/>
                      <a:gd name="T27" fmla="*/ 98 h 106"/>
                      <a:gd name="T28" fmla="*/ 16 w 106"/>
                      <a:gd name="T29" fmla="*/ 92 h 106"/>
                      <a:gd name="T30" fmla="*/ 10 w 106"/>
                      <a:gd name="T31" fmla="*/ 84 h 106"/>
                      <a:gd name="T32" fmla="*/ 4 w 106"/>
                      <a:gd name="T33" fmla="*/ 74 h 106"/>
                      <a:gd name="T34" fmla="*/ 2 w 106"/>
                      <a:gd name="T35" fmla="*/ 64 h 106"/>
                      <a:gd name="T36" fmla="*/ 0 w 106"/>
                      <a:gd name="T37" fmla="*/ 54 h 106"/>
                      <a:gd name="T38" fmla="*/ 0 w 106"/>
                      <a:gd name="T39" fmla="*/ 54 h 106"/>
                      <a:gd name="T40" fmla="*/ 2 w 106"/>
                      <a:gd name="T41" fmla="*/ 42 h 106"/>
                      <a:gd name="T42" fmla="*/ 4 w 106"/>
                      <a:gd name="T43" fmla="*/ 32 h 106"/>
                      <a:gd name="T44" fmla="*/ 10 w 106"/>
                      <a:gd name="T45" fmla="*/ 24 h 106"/>
                      <a:gd name="T46" fmla="*/ 16 w 106"/>
                      <a:gd name="T47" fmla="*/ 16 h 106"/>
                      <a:gd name="T48" fmla="*/ 24 w 106"/>
                      <a:gd name="T49" fmla="*/ 10 h 106"/>
                      <a:gd name="T50" fmla="*/ 32 w 106"/>
                      <a:gd name="T51" fmla="*/ 4 h 106"/>
                      <a:gd name="T52" fmla="*/ 42 w 106"/>
                      <a:gd name="T53" fmla="*/ 2 h 106"/>
                      <a:gd name="T54" fmla="*/ 54 w 106"/>
                      <a:gd name="T55" fmla="*/ 0 h 106"/>
                      <a:gd name="T56" fmla="*/ 54 w 106"/>
                      <a:gd name="T57" fmla="*/ 0 h 106"/>
                      <a:gd name="T58" fmla="*/ 64 w 106"/>
                      <a:gd name="T59" fmla="*/ 2 h 106"/>
                      <a:gd name="T60" fmla="*/ 74 w 106"/>
                      <a:gd name="T61" fmla="*/ 4 h 106"/>
                      <a:gd name="T62" fmla="*/ 82 w 106"/>
                      <a:gd name="T63" fmla="*/ 10 h 106"/>
                      <a:gd name="T64" fmla="*/ 90 w 106"/>
                      <a:gd name="T65" fmla="*/ 16 h 106"/>
                      <a:gd name="T66" fmla="*/ 96 w 106"/>
                      <a:gd name="T67" fmla="*/ 24 h 106"/>
                      <a:gd name="T68" fmla="*/ 102 w 106"/>
                      <a:gd name="T69" fmla="*/ 32 h 106"/>
                      <a:gd name="T70" fmla="*/ 104 w 106"/>
                      <a:gd name="T71" fmla="*/ 42 h 106"/>
                      <a:gd name="T72" fmla="*/ 106 w 106"/>
                      <a:gd name="T73" fmla="*/ 54 h 106"/>
                      <a:gd name="T74" fmla="*/ 106 w 106"/>
                      <a:gd name="T75" fmla="*/ 54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6" h="106">
                        <a:moveTo>
                          <a:pt x="106" y="54"/>
                        </a:moveTo>
                        <a:lnTo>
                          <a:pt x="106" y="54"/>
                        </a:lnTo>
                        <a:lnTo>
                          <a:pt x="104" y="64"/>
                        </a:lnTo>
                        <a:lnTo>
                          <a:pt x="102" y="74"/>
                        </a:lnTo>
                        <a:lnTo>
                          <a:pt x="96" y="84"/>
                        </a:lnTo>
                        <a:lnTo>
                          <a:pt x="90" y="92"/>
                        </a:lnTo>
                        <a:lnTo>
                          <a:pt x="82" y="98"/>
                        </a:lnTo>
                        <a:lnTo>
                          <a:pt x="74" y="102"/>
                        </a:lnTo>
                        <a:lnTo>
                          <a:pt x="64" y="106"/>
                        </a:lnTo>
                        <a:lnTo>
                          <a:pt x="54" y="106"/>
                        </a:lnTo>
                        <a:lnTo>
                          <a:pt x="42" y="106"/>
                        </a:lnTo>
                        <a:lnTo>
                          <a:pt x="32" y="102"/>
                        </a:lnTo>
                        <a:lnTo>
                          <a:pt x="24" y="98"/>
                        </a:lnTo>
                        <a:lnTo>
                          <a:pt x="16" y="92"/>
                        </a:lnTo>
                        <a:lnTo>
                          <a:pt x="10" y="84"/>
                        </a:lnTo>
                        <a:lnTo>
                          <a:pt x="4" y="74"/>
                        </a:lnTo>
                        <a:lnTo>
                          <a:pt x="2" y="64"/>
                        </a:lnTo>
                        <a:lnTo>
                          <a:pt x="0" y="54"/>
                        </a:lnTo>
                        <a:lnTo>
                          <a:pt x="2" y="42"/>
                        </a:lnTo>
                        <a:lnTo>
                          <a:pt x="4" y="32"/>
                        </a:lnTo>
                        <a:lnTo>
                          <a:pt x="10" y="24"/>
                        </a:lnTo>
                        <a:lnTo>
                          <a:pt x="16" y="16"/>
                        </a:lnTo>
                        <a:lnTo>
                          <a:pt x="24" y="10"/>
                        </a:lnTo>
                        <a:lnTo>
                          <a:pt x="32" y="4"/>
                        </a:lnTo>
                        <a:lnTo>
                          <a:pt x="42" y="2"/>
                        </a:lnTo>
                        <a:lnTo>
                          <a:pt x="54" y="0"/>
                        </a:lnTo>
                        <a:lnTo>
                          <a:pt x="64" y="2"/>
                        </a:lnTo>
                        <a:lnTo>
                          <a:pt x="74" y="4"/>
                        </a:lnTo>
                        <a:lnTo>
                          <a:pt x="82" y="10"/>
                        </a:lnTo>
                        <a:lnTo>
                          <a:pt x="90" y="16"/>
                        </a:lnTo>
                        <a:lnTo>
                          <a:pt x="96" y="24"/>
                        </a:lnTo>
                        <a:lnTo>
                          <a:pt x="102" y="32"/>
                        </a:lnTo>
                        <a:lnTo>
                          <a:pt x="104" y="42"/>
                        </a:lnTo>
                        <a:lnTo>
                          <a:pt x="106" y="54"/>
                        </a:lnTo>
                        <a:close/>
                      </a:path>
                    </a:pathLst>
                  </a:custGeom>
                  <a:solidFill>
                    <a:srgbClr val="72A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4" name="Freeform 111"/>
                  <p:cNvSpPr>
                    <a:spLocks/>
                  </p:cNvSpPr>
                  <p:nvPr/>
                </p:nvSpPr>
                <p:spPr bwMode="auto">
                  <a:xfrm>
                    <a:off x="3890" y="664"/>
                    <a:ext cx="102" cy="102"/>
                  </a:xfrm>
                  <a:custGeom>
                    <a:avLst/>
                    <a:gdLst>
                      <a:gd name="T0" fmla="*/ 102 w 102"/>
                      <a:gd name="T1" fmla="*/ 52 h 102"/>
                      <a:gd name="T2" fmla="*/ 102 w 102"/>
                      <a:gd name="T3" fmla="*/ 52 h 102"/>
                      <a:gd name="T4" fmla="*/ 100 w 102"/>
                      <a:gd name="T5" fmla="*/ 62 h 102"/>
                      <a:gd name="T6" fmla="*/ 98 w 102"/>
                      <a:gd name="T7" fmla="*/ 72 h 102"/>
                      <a:gd name="T8" fmla="*/ 94 w 102"/>
                      <a:gd name="T9" fmla="*/ 80 h 102"/>
                      <a:gd name="T10" fmla="*/ 86 w 102"/>
                      <a:gd name="T11" fmla="*/ 88 h 102"/>
                      <a:gd name="T12" fmla="*/ 80 w 102"/>
                      <a:gd name="T13" fmla="*/ 94 h 102"/>
                      <a:gd name="T14" fmla="*/ 70 w 102"/>
                      <a:gd name="T15" fmla="*/ 98 h 102"/>
                      <a:gd name="T16" fmla="*/ 62 w 102"/>
                      <a:gd name="T17" fmla="*/ 102 h 102"/>
                      <a:gd name="T18" fmla="*/ 52 w 102"/>
                      <a:gd name="T19" fmla="*/ 102 h 102"/>
                      <a:gd name="T20" fmla="*/ 52 w 102"/>
                      <a:gd name="T21" fmla="*/ 102 h 102"/>
                      <a:gd name="T22" fmla="*/ 40 w 102"/>
                      <a:gd name="T23" fmla="*/ 102 h 102"/>
                      <a:gd name="T24" fmla="*/ 32 w 102"/>
                      <a:gd name="T25" fmla="*/ 98 h 102"/>
                      <a:gd name="T26" fmla="*/ 22 w 102"/>
                      <a:gd name="T27" fmla="*/ 94 h 102"/>
                      <a:gd name="T28" fmla="*/ 16 w 102"/>
                      <a:gd name="T29" fmla="*/ 88 h 102"/>
                      <a:gd name="T30" fmla="*/ 10 w 102"/>
                      <a:gd name="T31" fmla="*/ 80 h 102"/>
                      <a:gd name="T32" fmla="*/ 4 w 102"/>
                      <a:gd name="T33" fmla="*/ 72 h 102"/>
                      <a:gd name="T34" fmla="*/ 2 w 102"/>
                      <a:gd name="T35" fmla="*/ 62 h 102"/>
                      <a:gd name="T36" fmla="*/ 0 w 102"/>
                      <a:gd name="T37" fmla="*/ 52 h 102"/>
                      <a:gd name="T38" fmla="*/ 0 w 102"/>
                      <a:gd name="T39" fmla="*/ 52 h 102"/>
                      <a:gd name="T40" fmla="*/ 2 w 102"/>
                      <a:gd name="T41" fmla="*/ 42 h 102"/>
                      <a:gd name="T42" fmla="*/ 4 w 102"/>
                      <a:gd name="T43" fmla="*/ 32 h 102"/>
                      <a:gd name="T44" fmla="*/ 10 w 102"/>
                      <a:gd name="T45" fmla="*/ 22 h 102"/>
                      <a:gd name="T46" fmla="*/ 16 w 102"/>
                      <a:gd name="T47" fmla="*/ 16 h 102"/>
                      <a:gd name="T48" fmla="*/ 22 w 102"/>
                      <a:gd name="T49" fmla="*/ 10 h 102"/>
                      <a:gd name="T50" fmla="*/ 32 w 102"/>
                      <a:gd name="T51" fmla="*/ 4 h 102"/>
                      <a:gd name="T52" fmla="*/ 40 w 102"/>
                      <a:gd name="T53" fmla="*/ 2 h 102"/>
                      <a:gd name="T54" fmla="*/ 52 w 102"/>
                      <a:gd name="T55" fmla="*/ 0 h 102"/>
                      <a:gd name="T56" fmla="*/ 52 w 102"/>
                      <a:gd name="T57" fmla="*/ 0 h 102"/>
                      <a:gd name="T58" fmla="*/ 62 w 102"/>
                      <a:gd name="T59" fmla="*/ 2 h 102"/>
                      <a:gd name="T60" fmla="*/ 70 w 102"/>
                      <a:gd name="T61" fmla="*/ 4 h 102"/>
                      <a:gd name="T62" fmla="*/ 80 w 102"/>
                      <a:gd name="T63" fmla="*/ 10 h 102"/>
                      <a:gd name="T64" fmla="*/ 86 w 102"/>
                      <a:gd name="T65" fmla="*/ 16 h 102"/>
                      <a:gd name="T66" fmla="*/ 94 w 102"/>
                      <a:gd name="T67" fmla="*/ 22 h 102"/>
                      <a:gd name="T68" fmla="*/ 98 w 102"/>
                      <a:gd name="T69" fmla="*/ 32 h 102"/>
                      <a:gd name="T70" fmla="*/ 100 w 102"/>
                      <a:gd name="T71" fmla="*/ 42 h 102"/>
                      <a:gd name="T72" fmla="*/ 102 w 102"/>
                      <a:gd name="T73" fmla="*/ 52 h 102"/>
                      <a:gd name="T74" fmla="*/ 102 w 102"/>
                      <a:gd name="T75" fmla="*/ 52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02">
                        <a:moveTo>
                          <a:pt x="102" y="52"/>
                        </a:moveTo>
                        <a:lnTo>
                          <a:pt x="102" y="52"/>
                        </a:lnTo>
                        <a:lnTo>
                          <a:pt x="100" y="62"/>
                        </a:lnTo>
                        <a:lnTo>
                          <a:pt x="98" y="72"/>
                        </a:lnTo>
                        <a:lnTo>
                          <a:pt x="94" y="80"/>
                        </a:lnTo>
                        <a:lnTo>
                          <a:pt x="86" y="88"/>
                        </a:lnTo>
                        <a:lnTo>
                          <a:pt x="80" y="94"/>
                        </a:lnTo>
                        <a:lnTo>
                          <a:pt x="70" y="98"/>
                        </a:lnTo>
                        <a:lnTo>
                          <a:pt x="62" y="102"/>
                        </a:lnTo>
                        <a:lnTo>
                          <a:pt x="52" y="102"/>
                        </a:lnTo>
                        <a:lnTo>
                          <a:pt x="40" y="102"/>
                        </a:lnTo>
                        <a:lnTo>
                          <a:pt x="32" y="98"/>
                        </a:lnTo>
                        <a:lnTo>
                          <a:pt x="22" y="94"/>
                        </a:lnTo>
                        <a:lnTo>
                          <a:pt x="16" y="88"/>
                        </a:lnTo>
                        <a:lnTo>
                          <a:pt x="10" y="80"/>
                        </a:lnTo>
                        <a:lnTo>
                          <a:pt x="4" y="72"/>
                        </a:lnTo>
                        <a:lnTo>
                          <a:pt x="2" y="62"/>
                        </a:lnTo>
                        <a:lnTo>
                          <a:pt x="0" y="52"/>
                        </a:lnTo>
                        <a:lnTo>
                          <a:pt x="2" y="42"/>
                        </a:lnTo>
                        <a:lnTo>
                          <a:pt x="4" y="32"/>
                        </a:lnTo>
                        <a:lnTo>
                          <a:pt x="10" y="22"/>
                        </a:lnTo>
                        <a:lnTo>
                          <a:pt x="16" y="16"/>
                        </a:lnTo>
                        <a:lnTo>
                          <a:pt x="22" y="10"/>
                        </a:lnTo>
                        <a:lnTo>
                          <a:pt x="32" y="4"/>
                        </a:lnTo>
                        <a:lnTo>
                          <a:pt x="40" y="2"/>
                        </a:lnTo>
                        <a:lnTo>
                          <a:pt x="52" y="0"/>
                        </a:lnTo>
                        <a:lnTo>
                          <a:pt x="62" y="2"/>
                        </a:lnTo>
                        <a:lnTo>
                          <a:pt x="70" y="4"/>
                        </a:lnTo>
                        <a:lnTo>
                          <a:pt x="80" y="10"/>
                        </a:lnTo>
                        <a:lnTo>
                          <a:pt x="86" y="16"/>
                        </a:lnTo>
                        <a:lnTo>
                          <a:pt x="94" y="22"/>
                        </a:lnTo>
                        <a:lnTo>
                          <a:pt x="98" y="32"/>
                        </a:lnTo>
                        <a:lnTo>
                          <a:pt x="100" y="42"/>
                        </a:lnTo>
                        <a:lnTo>
                          <a:pt x="102" y="52"/>
                        </a:lnTo>
                        <a:close/>
                      </a:path>
                    </a:pathLst>
                  </a:custGeom>
                  <a:solidFill>
                    <a:srgbClr val="76A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5" name="Freeform 112"/>
                  <p:cNvSpPr>
                    <a:spLocks/>
                  </p:cNvSpPr>
                  <p:nvPr/>
                </p:nvSpPr>
                <p:spPr bwMode="auto">
                  <a:xfrm>
                    <a:off x="3892" y="666"/>
                    <a:ext cx="98" cy="100"/>
                  </a:xfrm>
                  <a:custGeom>
                    <a:avLst/>
                    <a:gdLst>
                      <a:gd name="T0" fmla="*/ 98 w 98"/>
                      <a:gd name="T1" fmla="*/ 50 h 100"/>
                      <a:gd name="T2" fmla="*/ 98 w 98"/>
                      <a:gd name="T3" fmla="*/ 50 h 100"/>
                      <a:gd name="T4" fmla="*/ 96 w 98"/>
                      <a:gd name="T5" fmla="*/ 60 h 100"/>
                      <a:gd name="T6" fmla="*/ 94 w 98"/>
                      <a:gd name="T7" fmla="*/ 68 h 100"/>
                      <a:gd name="T8" fmla="*/ 90 w 98"/>
                      <a:gd name="T9" fmla="*/ 78 h 100"/>
                      <a:gd name="T10" fmla="*/ 84 w 98"/>
                      <a:gd name="T11" fmla="*/ 84 h 100"/>
                      <a:gd name="T12" fmla="*/ 76 w 98"/>
                      <a:gd name="T13" fmla="*/ 90 h 100"/>
                      <a:gd name="T14" fmla="*/ 68 w 98"/>
                      <a:gd name="T15" fmla="*/ 96 h 100"/>
                      <a:gd name="T16" fmla="*/ 58 w 98"/>
                      <a:gd name="T17" fmla="*/ 98 h 100"/>
                      <a:gd name="T18" fmla="*/ 50 w 98"/>
                      <a:gd name="T19" fmla="*/ 100 h 100"/>
                      <a:gd name="T20" fmla="*/ 50 w 98"/>
                      <a:gd name="T21" fmla="*/ 100 h 100"/>
                      <a:gd name="T22" fmla="*/ 40 w 98"/>
                      <a:gd name="T23" fmla="*/ 98 h 100"/>
                      <a:gd name="T24" fmla="*/ 30 w 98"/>
                      <a:gd name="T25" fmla="*/ 96 h 100"/>
                      <a:gd name="T26" fmla="*/ 22 w 98"/>
                      <a:gd name="T27" fmla="*/ 90 h 100"/>
                      <a:gd name="T28" fmla="*/ 14 w 98"/>
                      <a:gd name="T29" fmla="*/ 84 h 100"/>
                      <a:gd name="T30" fmla="*/ 8 w 98"/>
                      <a:gd name="T31" fmla="*/ 78 h 100"/>
                      <a:gd name="T32" fmla="*/ 4 w 98"/>
                      <a:gd name="T33" fmla="*/ 68 h 100"/>
                      <a:gd name="T34" fmla="*/ 2 w 98"/>
                      <a:gd name="T35" fmla="*/ 60 h 100"/>
                      <a:gd name="T36" fmla="*/ 0 w 98"/>
                      <a:gd name="T37" fmla="*/ 50 h 100"/>
                      <a:gd name="T38" fmla="*/ 0 w 98"/>
                      <a:gd name="T39" fmla="*/ 50 h 100"/>
                      <a:gd name="T40" fmla="*/ 2 w 98"/>
                      <a:gd name="T41" fmla="*/ 40 h 100"/>
                      <a:gd name="T42" fmla="*/ 4 w 98"/>
                      <a:gd name="T43" fmla="*/ 30 h 100"/>
                      <a:gd name="T44" fmla="*/ 8 w 98"/>
                      <a:gd name="T45" fmla="*/ 22 h 100"/>
                      <a:gd name="T46" fmla="*/ 14 w 98"/>
                      <a:gd name="T47" fmla="*/ 14 h 100"/>
                      <a:gd name="T48" fmla="*/ 22 w 98"/>
                      <a:gd name="T49" fmla="*/ 8 h 100"/>
                      <a:gd name="T50" fmla="*/ 30 w 98"/>
                      <a:gd name="T51" fmla="*/ 4 h 100"/>
                      <a:gd name="T52" fmla="*/ 40 w 98"/>
                      <a:gd name="T53" fmla="*/ 2 h 100"/>
                      <a:gd name="T54" fmla="*/ 50 w 98"/>
                      <a:gd name="T55" fmla="*/ 0 h 100"/>
                      <a:gd name="T56" fmla="*/ 50 w 98"/>
                      <a:gd name="T57" fmla="*/ 0 h 100"/>
                      <a:gd name="T58" fmla="*/ 58 w 98"/>
                      <a:gd name="T59" fmla="*/ 2 h 100"/>
                      <a:gd name="T60" fmla="*/ 68 w 98"/>
                      <a:gd name="T61" fmla="*/ 4 h 100"/>
                      <a:gd name="T62" fmla="*/ 76 w 98"/>
                      <a:gd name="T63" fmla="*/ 8 h 100"/>
                      <a:gd name="T64" fmla="*/ 84 w 98"/>
                      <a:gd name="T65" fmla="*/ 14 h 100"/>
                      <a:gd name="T66" fmla="*/ 90 w 98"/>
                      <a:gd name="T67" fmla="*/ 22 h 100"/>
                      <a:gd name="T68" fmla="*/ 94 w 98"/>
                      <a:gd name="T69" fmla="*/ 30 h 100"/>
                      <a:gd name="T70" fmla="*/ 96 w 98"/>
                      <a:gd name="T71" fmla="*/ 40 h 100"/>
                      <a:gd name="T72" fmla="*/ 98 w 98"/>
                      <a:gd name="T73" fmla="*/ 50 h 100"/>
                      <a:gd name="T74" fmla="*/ 98 w 98"/>
                      <a:gd name="T75" fmla="*/ 50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8" h="100">
                        <a:moveTo>
                          <a:pt x="98" y="50"/>
                        </a:moveTo>
                        <a:lnTo>
                          <a:pt x="98" y="50"/>
                        </a:lnTo>
                        <a:lnTo>
                          <a:pt x="96" y="60"/>
                        </a:lnTo>
                        <a:lnTo>
                          <a:pt x="94" y="68"/>
                        </a:lnTo>
                        <a:lnTo>
                          <a:pt x="90" y="78"/>
                        </a:lnTo>
                        <a:lnTo>
                          <a:pt x="84" y="84"/>
                        </a:lnTo>
                        <a:lnTo>
                          <a:pt x="76" y="90"/>
                        </a:lnTo>
                        <a:lnTo>
                          <a:pt x="68" y="96"/>
                        </a:lnTo>
                        <a:lnTo>
                          <a:pt x="58" y="98"/>
                        </a:lnTo>
                        <a:lnTo>
                          <a:pt x="50" y="100"/>
                        </a:lnTo>
                        <a:lnTo>
                          <a:pt x="40" y="98"/>
                        </a:lnTo>
                        <a:lnTo>
                          <a:pt x="30" y="96"/>
                        </a:lnTo>
                        <a:lnTo>
                          <a:pt x="22" y="90"/>
                        </a:lnTo>
                        <a:lnTo>
                          <a:pt x="14" y="84"/>
                        </a:lnTo>
                        <a:lnTo>
                          <a:pt x="8" y="78"/>
                        </a:lnTo>
                        <a:lnTo>
                          <a:pt x="4" y="68"/>
                        </a:lnTo>
                        <a:lnTo>
                          <a:pt x="2" y="60"/>
                        </a:lnTo>
                        <a:lnTo>
                          <a:pt x="0" y="50"/>
                        </a:lnTo>
                        <a:lnTo>
                          <a:pt x="2" y="40"/>
                        </a:lnTo>
                        <a:lnTo>
                          <a:pt x="4" y="30"/>
                        </a:lnTo>
                        <a:lnTo>
                          <a:pt x="8" y="22"/>
                        </a:lnTo>
                        <a:lnTo>
                          <a:pt x="14" y="14"/>
                        </a:lnTo>
                        <a:lnTo>
                          <a:pt x="22" y="8"/>
                        </a:lnTo>
                        <a:lnTo>
                          <a:pt x="30" y="4"/>
                        </a:lnTo>
                        <a:lnTo>
                          <a:pt x="40" y="2"/>
                        </a:lnTo>
                        <a:lnTo>
                          <a:pt x="50" y="0"/>
                        </a:lnTo>
                        <a:lnTo>
                          <a:pt x="58" y="2"/>
                        </a:lnTo>
                        <a:lnTo>
                          <a:pt x="68" y="4"/>
                        </a:lnTo>
                        <a:lnTo>
                          <a:pt x="76" y="8"/>
                        </a:lnTo>
                        <a:lnTo>
                          <a:pt x="84" y="14"/>
                        </a:lnTo>
                        <a:lnTo>
                          <a:pt x="90" y="22"/>
                        </a:lnTo>
                        <a:lnTo>
                          <a:pt x="94" y="30"/>
                        </a:lnTo>
                        <a:lnTo>
                          <a:pt x="96" y="40"/>
                        </a:lnTo>
                        <a:lnTo>
                          <a:pt x="98" y="50"/>
                        </a:lnTo>
                        <a:close/>
                      </a:path>
                    </a:pathLst>
                  </a:custGeom>
                  <a:solidFill>
                    <a:srgbClr val="7AAC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6" name="Freeform 113"/>
                  <p:cNvSpPr>
                    <a:spLocks/>
                  </p:cNvSpPr>
                  <p:nvPr/>
                </p:nvSpPr>
                <p:spPr bwMode="auto">
                  <a:xfrm>
                    <a:off x="3894" y="668"/>
                    <a:ext cx="94" cy="96"/>
                  </a:xfrm>
                  <a:custGeom>
                    <a:avLst/>
                    <a:gdLst>
                      <a:gd name="T0" fmla="*/ 94 w 94"/>
                      <a:gd name="T1" fmla="*/ 48 h 96"/>
                      <a:gd name="T2" fmla="*/ 94 w 94"/>
                      <a:gd name="T3" fmla="*/ 48 h 96"/>
                      <a:gd name="T4" fmla="*/ 92 w 94"/>
                      <a:gd name="T5" fmla="*/ 58 h 96"/>
                      <a:gd name="T6" fmla="*/ 90 w 94"/>
                      <a:gd name="T7" fmla="*/ 66 h 96"/>
                      <a:gd name="T8" fmla="*/ 86 w 94"/>
                      <a:gd name="T9" fmla="*/ 74 h 96"/>
                      <a:gd name="T10" fmla="*/ 80 w 94"/>
                      <a:gd name="T11" fmla="*/ 82 h 96"/>
                      <a:gd name="T12" fmla="*/ 74 w 94"/>
                      <a:gd name="T13" fmla="*/ 86 h 96"/>
                      <a:gd name="T14" fmla="*/ 66 w 94"/>
                      <a:gd name="T15" fmla="*/ 92 h 96"/>
                      <a:gd name="T16" fmla="*/ 56 w 94"/>
                      <a:gd name="T17" fmla="*/ 94 h 96"/>
                      <a:gd name="T18" fmla="*/ 48 w 94"/>
                      <a:gd name="T19" fmla="*/ 96 h 96"/>
                      <a:gd name="T20" fmla="*/ 48 w 94"/>
                      <a:gd name="T21" fmla="*/ 96 h 96"/>
                      <a:gd name="T22" fmla="*/ 38 w 94"/>
                      <a:gd name="T23" fmla="*/ 94 h 96"/>
                      <a:gd name="T24" fmla="*/ 28 w 94"/>
                      <a:gd name="T25" fmla="*/ 92 h 96"/>
                      <a:gd name="T26" fmla="*/ 20 w 94"/>
                      <a:gd name="T27" fmla="*/ 86 h 96"/>
                      <a:gd name="T28" fmla="*/ 14 w 94"/>
                      <a:gd name="T29" fmla="*/ 82 h 96"/>
                      <a:gd name="T30" fmla="*/ 8 w 94"/>
                      <a:gd name="T31" fmla="*/ 74 h 96"/>
                      <a:gd name="T32" fmla="*/ 4 w 94"/>
                      <a:gd name="T33" fmla="*/ 66 h 96"/>
                      <a:gd name="T34" fmla="*/ 2 w 94"/>
                      <a:gd name="T35" fmla="*/ 58 h 96"/>
                      <a:gd name="T36" fmla="*/ 0 w 94"/>
                      <a:gd name="T37" fmla="*/ 48 h 96"/>
                      <a:gd name="T38" fmla="*/ 0 w 94"/>
                      <a:gd name="T39" fmla="*/ 48 h 96"/>
                      <a:gd name="T40" fmla="*/ 2 w 94"/>
                      <a:gd name="T41" fmla="*/ 38 h 96"/>
                      <a:gd name="T42" fmla="*/ 4 w 94"/>
                      <a:gd name="T43" fmla="*/ 30 h 96"/>
                      <a:gd name="T44" fmla="*/ 8 w 94"/>
                      <a:gd name="T45" fmla="*/ 22 h 96"/>
                      <a:gd name="T46" fmla="*/ 14 w 94"/>
                      <a:gd name="T47" fmla="*/ 14 h 96"/>
                      <a:gd name="T48" fmla="*/ 20 w 94"/>
                      <a:gd name="T49" fmla="*/ 8 h 96"/>
                      <a:gd name="T50" fmla="*/ 28 w 94"/>
                      <a:gd name="T51" fmla="*/ 4 h 96"/>
                      <a:gd name="T52" fmla="*/ 38 w 94"/>
                      <a:gd name="T53" fmla="*/ 2 h 96"/>
                      <a:gd name="T54" fmla="*/ 48 w 94"/>
                      <a:gd name="T55" fmla="*/ 0 h 96"/>
                      <a:gd name="T56" fmla="*/ 48 w 94"/>
                      <a:gd name="T57" fmla="*/ 0 h 96"/>
                      <a:gd name="T58" fmla="*/ 56 w 94"/>
                      <a:gd name="T59" fmla="*/ 2 h 96"/>
                      <a:gd name="T60" fmla="*/ 66 w 94"/>
                      <a:gd name="T61" fmla="*/ 4 h 96"/>
                      <a:gd name="T62" fmla="*/ 74 w 94"/>
                      <a:gd name="T63" fmla="*/ 8 h 96"/>
                      <a:gd name="T64" fmla="*/ 80 w 94"/>
                      <a:gd name="T65" fmla="*/ 14 h 96"/>
                      <a:gd name="T66" fmla="*/ 86 w 94"/>
                      <a:gd name="T67" fmla="*/ 22 h 96"/>
                      <a:gd name="T68" fmla="*/ 90 w 94"/>
                      <a:gd name="T69" fmla="*/ 30 h 96"/>
                      <a:gd name="T70" fmla="*/ 92 w 94"/>
                      <a:gd name="T71" fmla="*/ 38 h 96"/>
                      <a:gd name="T72" fmla="*/ 94 w 94"/>
                      <a:gd name="T73" fmla="*/ 48 h 96"/>
                      <a:gd name="T74" fmla="*/ 94 w 94"/>
                      <a:gd name="T75" fmla="*/ 48 h 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4" h="96">
                        <a:moveTo>
                          <a:pt x="94" y="48"/>
                        </a:moveTo>
                        <a:lnTo>
                          <a:pt x="94" y="48"/>
                        </a:lnTo>
                        <a:lnTo>
                          <a:pt x="92" y="58"/>
                        </a:lnTo>
                        <a:lnTo>
                          <a:pt x="90" y="66"/>
                        </a:lnTo>
                        <a:lnTo>
                          <a:pt x="86" y="74"/>
                        </a:lnTo>
                        <a:lnTo>
                          <a:pt x="80" y="82"/>
                        </a:lnTo>
                        <a:lnTo>
                          <a:pt x="74" y="86"/>
                        </a:lnTo>
                        <a:lnTo>
                          <a:pt x="66" y="92"/>
                        </a:lnTo>
                        <a:lnTo>
                          <a:pt x="56" y="94"/>
                        </a:lnTo>
                        <a:lnTo>
                          <a:pt x="48" y="96"/>
                        </a:lnTo>
                        <a:lnTo>
                          <a:pt x="38" y="94"/>
                        </a:lnTo>
                        <a:lnTo>
                          <a:pt x="28" y="92"/>
                        </a:lnTo>
                        <a:lnTo>
                          <a:pt x="20" y="86"/>
                        </a:lnTo>
                        <a:lnTo>
                          <a:pt x="14" y="82"/>
                        </a:lnTo>
                        <a:lnTo>
                          <a:pt x="8" y="74"/>
                        </a:lnTo>
                        <a:lnTo>
                          <a:pt x="4" y="66"/>
                        </a:lnTo>
                        <a:lnTo>
                          <a:pt x="2" y="58"/>
                        </a:lnTo>
                        <a:lnTo>
                          <a:pt x="0" y="48"/>
                        </a:lnTo>
                        <a:lnTo>
                          <a:pt x="2" y="38"/>
                        </a:lnTo>
                        <a:lnTo>
                          <a:pt x="4" y="30"/>
                        </a:lnTo>
                        <a:lnTo>
                          <a:pt x="8" y="22"/>
                        </a:lnTo>
                        <a:lnTo>
                          <a:pt x="14" y="14"/>
                        </a:lnTo>
                        <a:lnTo>
                          <a:pt x="20" y="8"/>
                        </a:lnTo>
                        <a:lnTo>
                          <a:pt x="28" y="4"/>
                        </a:lnTo>
                        <a:lnTo>
                          <a:pt x="38" y="2"/>
                        </a:lnTo>
                        <a:lnTo>
                          <a:pt x="48" y="0"/>
                        </a:lnTo>
                        <a:lnTo>
                          <a:pt x="56" y="2"/>
                        </a:lnTo>
                        <a:lnTo>
                          <a:pt x="66" y="4"/>
                        </a:lnTo>
                        <a:lnTo>
                          <a:pt x="74" y="8"/>
                        </a:lnTo>
                        <a:lnTo>
                          <a:pt x="80" y="14"/>
                        </a:lnTo>
                        <a:lnTo>
                          <a:pt x="86" y="22"/>
                        </a:lnTo>
                        <a:lnTo>
                          <a:pt x="90" y="30"/>
                        </a:lnTo>
                        <a:lnTo>
                          <a:pt x="92" y="38"/>
                        </a:lnTo>
                        <a:lnTo>
                          <a:pt x="94" y="48"/>
                        </a:lnTo>
                        <a:close/>
                      </a:path>
                    </a:pathLst>
                  </a:custGeom>
                  <a:solidFill>
                    <a:srgbClr val="7FAF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7" name="Freeform 114"/>
                  <p:cNvSpPr>
                    <a:spLocks/>
                  </p:cNvSpPr>
                  <p:nvPr/>
                </p:nvSpPr>
                <p:spPr bwMode="auto">
                  <a:xfrm>
                    <a:off x="3896" y="670"/>
                    <a:ext cx="90" cy="92"/>
                  </a:xfrm>
                  <a:custGeom>
                    <a:avLst/>
                    <a:gdLst>
                      <a:gd name="T0" fmla="*/ 90 w 90"/>
                      <a:gd name="T1" fmla="*/ 46 h 92"/>
                      <a:gd name="T2" fmla="*/ 90 w 90"/>
                      <a:gd name="T3" fmla="*/ 46 h 92"/>
                      <a:gd name="T4" fmla="*/ 90 w 90"/>
                      <a:gd name="T5" fmla="*/ 54 h 92"/>
                      <a:gd name="T6" fmla="*/ 86 w 90"/>
                      <a:gd name="T7" fmla="*/ 64 h 92"/>
                      <a:gd name="T8" fmla="*/ 82 w 90"/>
                      <a:gd name="T9" fmla="*/ 72 h 92"/>
                      <a:gd name="T10" fmla="*/ 76 w 90"/>
                      <a:gd name="T11" fmla="*/ 78 h 92"/>
                      <a:gd name="T12" fmla="*/ 70 w 90"/>
                      <a:gd name="T13" fmla="*/ 84 h 92"/>
                      <a:gd name="T14" fmla="*/ 62 w 90"/>
                      <a:gd name="T15" fmla="*/ 88 h 92"/>
                      <a:gd name="T16" fmla="*/ 54 w 90"/>
                      <a:gd name="T17" fmla="*/ 90 h 92"/>
                      <a:gd name="T18" fmla="*/ 46 w 90"/>
                      <a:gd name="T19" fmla="*/ 92 h 92"/>
                      <a:gd name="T20" fmla="*/ 46 w 90"/>
                      <a:gd name="T21" fmla="*/ 92 h 92"/>
                      <a:gd name="T22" fmla="*/ 36 w 90"/>
                      <a:gd name="T23" fmla="*/ 90 h 92"/>
                      <a:gd name="T24" fmla="*/ 28 w 90"/>
                      <a:gd name="T25" fmla="*/ 88 h 92"/>
                      <a:gd name="T26" fmla="*/ 20 w 90"/>
                      <a:gd name="T27" fmla="*/ 84 h 92"/>
                      <a:gd name="T28" fmla="*/ 14 w 90"/>
                      <a:gd name="T29" fmla="*/ 78 h 92"/>
                      <a:gd name="T30" fmla="*/ 8 w 90"/>
                      <a:gd name="T31" fmla="*/ 72 h 92"/>
                      <a:gd name="T32" fmla="*/ 4 w 90"/>
                      <a:gd name="T33" fmla="*/ 64 h 92"/>
                      <a:gd name="T34" fmla="*/ 2 w 90"/>
                      <a:gd name="T35" fmla="*/ 54 h 92"/>
                      <a:gd name="T36" fmla="*/ 0 w 90"/>
                      <a:gd name="T37" fmla="*/ 46 h 92"/>
                      <a:gd name="T38" fmla="*/ 0 w 90"/>
                      <a:gd name="T39" fmla="*/ 46 h 92"/>
                      <a:gd name="T40" fmla="*/ 2 w 90"/>
                      <a:gd name="T41" fmla="*/ 36 h 92"/>
                      <a:gd name="T42" fmla="*/ 4 w 90"/>
                      <a:gd name="T43" fmla="*/ 28 h 92"/>
                      <a:gd name="T44" fmla="*/ 8 w 90"/>
                      <a:gd name="T45" fmla="*/ 20 h 92"/>
                      <a:gd name="T46" fmla="*/ 14 w 90"/>
                      <a:gd name="T47" fmla="*/ 14 h 92"/>
                      <a:gd name="T48" fmla="*/ 20 w 90"/>
                      <a:gd name="T49" fmla="*/ 8 h 92"/>
                      <a:gd name="T50" fmla="*/ 28 w 90"/>
                      <a:gd name="T51" fmla="*/ 4 h 92"/>
                      <a:gd name="T52" fmla="*/ 36 w 90"/>
                      <a:gd name="T53" fmla="*/ 2 h 92"/>
                      <a:gd name="T54" fmla="*/ 46 w 90"/>
                      <a:gd name="T55" fmla="*/ 0 h 92"/>
                      <a:gd name="T56" fmla="*/ 46 w 90"/>
                      <a:gd name="T57" fmla="*/ 0 h 92"/>
                      <a:gd name="T58" fmla="*/ 54 w 90"/>
                      <a:gd name="T59" fmla="*/ 2 h 92"/>
                      <a:gd name="T60" fmla="*/ 62 w 90"/>
                      <a:gd name="T61" fmla="*/ 4 h 92"/>
                      <a:gd name="T62" fmla="*/ 70 w 90"/>
                      <a:gd name="T63" fmla="*/ 8 h 92"/>
                      <a:gd name="T64" fmla="*/ 76 w 90"/>
                      <a:gd name="T65" fmla="*/ 14 h 92"/>
                      <a:gd name="T66" fmla="*/ 82 w 90"/>
                      <a:gd name="T67" fmla="*/ 20 h 92"/>
                      <a:gd name="T68" fmla="*/ 86 w 90"/>
                      <a:gd name="T69" fmla="*/ 28 h 92"/>
                      <a:gd name="T70" fmla="*/ 90 w 90"/>
                      <a:gd name="T71" fmla="*/ 36 h 92"/>
                      <a:gd name="T72" fmla="*/ 90 w 90"/>
                      <a:gd name="T73" fmla="*/ 46 h 92"/>
                      <a:gd name="T74" fmla="*/ 90 w 90"/>
                      <a:gd name="T75" fmla="*/ 46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0" h="92">
                        <a:moveTo>
                          <a:pt x="90" y="46"/>
                        </a:moveTo>
                        <a:lnTo>
                          <a:pt x="90" y="46"/>
                        </a:lnTo>
                        <a:lnTo>
                          <a:pt x="90" y="54"/>
                        </a:lnTo>
                        <a:lnTo>
                          <a:pt x="86" y="64"/>
                        </a:lnTo>
                        <a:lnTo>
                          <a:pt x="82" y="72"/>
                        </a:lnTo>
                        <a:lnTo>
                          <a:pt x="76" y="78"/>
                        </a:lnTo>
                        <a:lnTo>
                          <a:pt x="70" y="84"/>
                        </a:lnTo>
                        <a:lnTo>
                          <a:pt x="62" y="88"/>
                        </a:lnTo>
                        <a:lnTo>
                          <a:pt x="54" y="90"/>
                        </a:lnTo>
                        <a:lnTo>
                          <a:pt x="46" y="92"/>
                        </a:lnTo>
                        <a:lnTo>
                          <a:pt x="36" y="90"/>
                        </a:lnTo>
                        <a:lnTo>
                          <a:pt x="28" y="88"/>
                        </a:lnTo>
                        <a:lnTo>
                          <a:pt x="20" y="84"/>
                        </a:lnTo>
                        <a:lnTo>
                          <a:pt x="14" y="78"/>
                        </a:lnTo>
                        <a:lnTo>
                          <a:pt x="8" y="72"/>
                        </a:lnTo>
                        <a:lnTo>
                          <a:pt x="4" y="64"/>
                        </a:lnTo>
                        <a:lnTo>
                          <a:pt x="2" y="54"/>
                        </a:lnTo>
                        <a:lnTo>
                          <a:pt x="0" y="46"/>
                        </a:lnTo>
                        <a:lnTo>
                          <a:pt x="2" y="36"/>
                        </a:lnTo>
                        <a:lnTo>
                          <a:pt x="4" y="28"/>
                        </a:lnTo>
                        <a:lnTo>
                          <a:pt x="8" y="20"/>
                        </a:lnTo>
                        <a:lnTo>
                          <a:pt x="14" y="14"/>
                        </a:lnTo>
                        <a:lnTo>
                          <a:pt x="20" y="8"/>
                        </a:lnTo>
                        <a:lnTo>
                          <a:pt x="28" y="4"/>
                        </a:lnTo>
                        <a:lnTo>
                          <a:pt x="36" y="2"/>
                        </a:lnTo>
                        <a:lnTo>
                          <a:pt x="46" y="0"/>
                        </a:lnTo>
                        <a:lnTo>
                          <a:pt x="54" y="2"/>
                        </a:lnTo>
                        <a:lnTo>
                          <a:pt x="62" y="4"/>
                        </a:lnTo>
                        <a:lnTo>
                          <a:pt x="70" y="8"/>
                        </a:lnTo>
                        <a:lnTo>
                          <a:pt x="76" y="14"/>
                        </a:lnTo>
                        <a:lnTo>
                          <a:pt x="82" y="20"/>
                        </a:lnTo>
                        <a:lnTo>
                          <a:pt x="86" y="28"/>
                        </a:lnTo>
                        <a:lnTo>
                          <a:pt x="90" y="36"/>
                        </a:lnTo>
                        <a:lnTo>
                          <a:pt x="90" y="46"/>
                        </a:lnTo>
                        <a:close/>
                      </a:path>
                    </a:pathLst>
                  </a:custGeom>
                  <a:solidFill>
                    <a:srgbClr val="83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8" name="Freeform 115"/>
                  <p:cNvSpPr>
                    <a:spLocks/>
                  </p:cNvSpPr>
                  <p:nvPr/>
                </p:nvSpPr>
                <p:spPr bwMode="auto">
                  <a:xfrm>
                    <a:off x="3898" y="672"/>
                    <a:ext cx="86" cy="88"/>
                  </a:xfrm>
                  <a:custGeom>
                    <a:avLst/>
                    <a:gdLst>
                      <a:gd name="T0" fmla="*/ 86 w 86"/>
                      <a:gd name="T1" fmla="*/ 44 h 88"/>
                      <a:gd name="T2" fmla="*/ 86 w 86"/>
                      <a:gd name="T3" fmla="*/ 44 h 88"/>
                      <a:gd name="T4" fmla="*/ 86 w 86"/>
                      <a:gd name="T5" fmla="*/ 52 h 88"/>
                      <a:gd name="T6" fmla="*/ 82 w 86"/>
                      <a:gd name="T7" fmla="*/ 60 h 88"/>
                      <a:gd name="T8" fmla="*/ 78 w 86"/>
                      <a:gd name="T9" fmla="*/ 68 h 88"/>
                      <a:gd name="T10" fmla="*/ 74 w 86"/>
                      <a:gd name="T11" fmla="*/ 74 h 88"/>
                      <a:gd name="T12" fmla="*/ 68 w 86"/>
                      <a:gd name="T13" fmla="*/ 80 h 88"/>
                      <a:gd name="T14" fmla="*/ 60 w 86"/>
                      <a:gd name="T15" fmla="*/ 84 h 88"/>
                      <a:gd name="T16" fmla="*/ 52 w 86"/>
                      <a:gd name="T17" fmla="*/ 86 h 88"/>
                      <a:gd name="T18" fmla="*/ 44 w 86"/>
                      <a:gd name="T19" fmla="*/ 88 h 88"/>
                      <a:gd name="T20" fmla="*/ 44 w 86"/>
                      <a:gd name="T21" fmla="*/ 88 h 88"/>
                      <a:gd name="T22" fmla="*/ 34 w 86"/>
                      <a:gd name="T23" fmla="*/ 86 h 88"/>
                      <a:gd name="T24" fmla="*/ 26 w 86"/>
                      <a:gd name="T25" fmla="*/ 84 h 88"/>
                      <a:gd name="T26" fmla="*/ 20 w 86"/>
                      <a:gd name="T27" fmla="*/ 80 h 88"/>
                      <a:gd name="T28" fmla="*/ 12 w 86"/>
                      <a:gd name="T29" fmla="*/ 74 h 88"/>
                      <a:gd name="T30" fmla="*/ 8 w 86"/>
                      <a:gd name="T31" fmla="*/ 68 h 88"/>
                      <a:gd name="T32" fmla="*/ 4 w 86"/>
                      <a:gd name="T33" fmla="*/ 60 h 88"/>
                      <a:gd name="T34" fmla="*/ 2 w 86"/>
                      <a:gd name="T35" fmla="*/ 52 h 88"/>
                      <a:gd name="T36" fmla="*/ 0 w 86"/>
                      <a:gd name="T37" fmla="*/ 44 h 88"/>
                      <a:gd name="T38" fmla="*/ 0 w 86"/>
                      <a:gd name="T39" fmla="*/ 44 h 88"/>
                      <a:gd name="T40" fmla="*/ 2 w 86"/>
                      <a:gd name="T41" fmla="*/ 34 h 88"/>
                      <a:gd name="T42" fmla="*/ 4 w 86"/>
                      <a:gd name="T43" fmla="*/ 26 h 88"/>
                      <a:gd name="T44" fmla="*/ 8 w 86"/>
                      <a:gd name="T45" fmla="*/ 20 h 88"/>
                      <a:gd name="T46" fmla="*/ 12 w 86"/>
                      <a:gd name="T47" fmla="*/ 12 h 88"/>
                      <a:gd name="T48" fmla="*/ 20 w 86"/>
                      <a:gd name="T49" fmla="*/ 8 h 88"/>
                      <a:gd name="T50" fmla="*/ 26 w 86"/>
                      <a:gd name="T51" fmla="*/ 4 h 88"/>
                      <a:gd name="T52" fmla="*/ 34 w 86"/>
                      <a:gd name="T53" fmla="*/ 2 h 88"/>
                      <a:gd name="T54" fmla="*/ 44 w 86"/>
                      <a:gd name="T55" fmla="*/ 0 h 88"/>
                      <a:gd name="T56" fmla="*/ 44 w 86"/>
                      <a:gd name="T57" fmla="*/ 0 h 88"/>
                      <a:gd name="T58" fmla="*/ 52 w 86"/>
                      <a:gd name="T59" fmla="*/ 2 h 88"/>
                      <a:gd name="T60" fmla="*/ 60 w 86"/>
                      <a:gd name="T61" fmla="*/ 4 h 88"/>
                      <a:gd name="T62" fmla="*/ 68 w 86"/>
                      <a:gd name="T63" fmla="*/ 8 h 88"/>
                      <a:gd name="T64" fmla="*/ 74 w 86"/>
                      <a:gd name="T65" fmla="*/ 12 h 88"/>
                      <a:gd name="T66" fmla="*/ 78 w 86"/>
                      <a:gd name="T67" fmla="*/ 20 h 88"/>
                      <a:gd name="T68" fmla="*/ 82 w 86"/>
                      <a:gd name="T69" fmla="*/ 26 h 88"/>
                      <a:gd name="T70" fmla="*/ 86 w 86"/>
                      <a:gd name="T71" fmla="*/ 34 h 88"/>
                      <a:gd name="T72" fmla="*/ 86 w 86"/>
                      <a:gd name="T73" fmla="*/ 44 h 88"/>
                      <a:gd name="T74" fmla="*/ 86 w 86"/>
                      <a:gd name="T75" fmla="*/ 44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 h="88">
                        <a:moveTo>
                          <a:pt x="86" y="44"/>
                        </a:moveTo>
                        <a:lnTo>
                          <a:pt x="86" y="44"/>
                        </a:lnTo>
                        <a:lnTo>
                          <a:pt x="86" y="52"/>
                        </a:lnTo>
                        <a:lnTo>
                          <a:pt x="82" y="60"/>
                        </a:lnTo>
                        <a:lnTo>
                          <a:pt x="78" y="68"/>
                        </a:lnTo>
                        <a:lnTo>
                          <a:pt x="74" y="74"/>
                        </a:lnTo>
                        <a:lnTo>
                          <a:pt x="68" y="80"/>
                        </a:lnTo>
                        <a:lnTo>
                          <a:pt x="60" y="84"/>
                        </a:lnTo>
                        <a:lnTo>
                          <a:pt x="52" y="86"/>
                        </a:lnTo>
                        <a:lnTo>
                          <a:pt x="44" y="88"/>
                        </a:lnTo>
                        <a:lnTo>
                          <a:pt x="34" y="86"/>
                        </a:lnTo>
                        <a:lnTo>
                          <a:pt x="26" y="84"/>
                        </a:lnTo>
                        <a:lnTo>
                          <a:pt x="20" y="80"/>
                        </a:lnTo>
                        <a:lnTo>
                          <a:pt x="12" y="74"/>
                        </a:lnTo>
                        <a:lnTo>
                          <a:pt x="8" y="68"/>
                        </a:lnTo>
                        <a:lnTo>
                          <a:pt x="4" y="60"/>
                        </a:lnTo>
                        <a:lnTo>
                          <a:pt x="2" y="52"/>
                        </a:lnTo>
                        <a:lnTo>
                          <a:pt x="0" y="44"/>
                        </a:lnTo>
                        <a:lnTo>
                          <a:pt x="2" y="34"/>
                        </a:lnTo>
                        <a:lnTo>
                          <a:pt x="4" y="26"/>
                        </a:lnTo>
                        <a:lnTo>
                          <a:pt x="8" y="20"/>
                        </a:lnTo>
                        <a:lnTo>
                          <a:pt x="12" y="12"/>
                        </a:lnTo>
                        <a:lnTo>
                          <a:pt x="20" y="8"/>
                        </a:lnTo>
                        <a:lnTo>
                          <a:pt x="26" y="4"/>
                        </a:lnTo>
                        <a:lnTo>
                          <a:pt x="34" y="2"/>
                        </a:lnTo>
                        <a:lnTo>
                          <a:pt x="44" y="0"/>
                        </a:lnTo>
                        <a:lnTo>
                          <a:pt x="52" y="2"/>
                        </a:lnTo>
                        <a:lnTo>
                          <a:pt x="60" y="4"/>
                        </a:lnTo>
                        <a:lnTo>
                          <a:pt x="68" y="8"/>
                        </a:lnTo>
                        <a:lnTo>
                          <a:pt x="74" y="12"/>
                        </a:lnTo>
                        <a:lnTo>
                          <a:pt x="78" y="20"/>
                        </a:lnTo>
                        <a:lnTo>
                          <a:pt x="82" y="26"/>
                        </a:lnTo>
                        <a:lnTo>
                          <a:pt x="86" y="34"/>
                        </a:lnTo>
                        <a:lnTo>
                          <a:pt x="86" y="44"/>
                        </a:lnTo>
                        <a:close/>
                      </a:path>
                    </a:pathLst>
                  </a:custGeom>
                  <a:solidFill>
                    <a:srgbClr val="88B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69" name="Freeform 116"/>
                  <p:cNvSpPr>
                    <a:spLocks/>
                  </p:cNvSpPr>
                  <p:nvPr/>
                </p:nvSpPr>
                <p:spPr bwMode="auto">
                  <a:xfrm>
                    <a:off x="3900" y="674"/>
                    <a:ext cx="82" cy="84"/>
                  </a:xfrm>
                  <a:custGeom>
                    <a:avLst/>
                    <a:gdLst>
                      <a:gd name="T0" fmla="*/ 82 w 82"/>
                      <a:gd name="T1" fmla="*/ 42 h 84"/>
                      <a:gd name="T2" fmla="*/ 82 w 82"/>
                      <a:gd name="T3" fmla="*/ 42 h 84"/>
                      <a:gd name="T4" fmla="*/ 82 w 82"/>
                      <a:gd name="T5" fmla="*/ 50 h 84"/>
                      <a:gd name="T6" fmla="*/ 78 w 82"/>
                      <a:gd name="T7" fmla="*/ 58 h 84"/>
                      <a:gd name="T8" fmla="*/ 76 w 82"/>
                      <a:gd name="T9" fmla="*/ 64 h 84"/>
                      <a:gd name="T10" fmla="*/ 70 w 82"/>
                      <a:gd name="T11" fmla="*/ 70 h 84"/>
                      <a:gd name="T12" fmla="*/ 64 w 82"/>
                      <a:gd name="T13" fmla="*/ 76 h 84"/>
                      <a:gd name="T14" fmla="*/ 58 w 82"/>
                      <a:gd name="T15" fmla="*/ 80 h 84"/>
                      <a:gd name="T16" fmla="*/ 50 w 82"/>
                      <a:gd name="T17" fmla="*/ 82 h 84"/>
                      <a:gd name="T18" fmla="*/ 42 w 82"/>
                      <a:gd name="T19" fmla="*/ 84 h 84"/>
                      <a:gd name="T20" fmla="*/ 42 w 82"/>
                      <a:gd name="T21" fmla="*/ 84 h 84"/>
                      <a:gd name="T22" fmla="*/ 32 w 82"/>
                      <a:gd name="T23" fmla="*/ 82 h 84"/>
                      <a:gd name="T24" fmla="*/ 26 w 82"/>
                      <a:gd name="T25" fmla="*/ 80 h 84"/>
                      <a:gd name="T26" fmla="*/ 18 w 82"/>
                      <a:gd name="T27" fmla="*/ 76 h 84"/>
                      <a:gd name="T28" fmla="*/ 12 w 82"/>
                      <a:gd name="T29" fmla="*/ 70 h 84"/>
                      <a:gd name="T30" fmla="*/ 8 w 82"/>
                      <a:gd name="T31" fmla="*/ 64 h 84"/>
                      <a:gd name="T32" fmla="*/ 4 w 82"/>
                      <a:gd name="T33" fmla="*/ 58 h 84"/>
                      <a:gd name="T34" fmla="*/ 0 w 82"/>
                      <a:gd name="T35" fmla="*/ 50 h 84"/>
                      <a:gd name="T36" fmla="*/ 0 w 82"/>
                      <a:gd name="T37" fmla="*/ 42 h 84"/>
                      <a:gd name="T38" fmla="*/ 0 w 82"/>
                      <a:gd name="T39" fmla="*/ 42 h 84"/>
                      <a:gd name="T40" fmla="*/ 0 w 82"/>
                      <a:gd name="T41" fmla="*/ 34 h 84"/>
                      <a:gd name="T42" fmla="*/ 4 w 82"/>
                      <a:gd name="T43" fmla="*/ 26 h 84"/>
                      <a:gd name="T44" fmla="*/ 8 w 82"/>
                      <a:gd name="T45" fmla="*/ 18 h 84"/>
                      <a:gd name="T46" fmla="*/ 12 w 82"/>
                      <a:gd name="T47" fmla="*/ 12 h 84"/>
                      <a:gd name="T48" fmla="*/ 18 w 82"/>
                      <a:gd name="T49" fmla="*/ 8 h 84"/>
                      <a:gd name="T50" fmla="*/ 26 w 82"/>
                      <a:gd name="T51" fmla="*/ 4 h 84"/>
                      <a:gd name="T52" fmla="*/ 32 w 82"/>
                      <a:gd name="T53" fmla="*/ 2 h 84"/>
                      <a:gd name="T54" fmla="*/ 42 w 82"/>
                      <a:gd name="T55" fmla="*/ 0 h 84"/>
                      <a:gd name="T56" fmla="*/ 42 w 82"/>
                      <a:gd name="T57" fmla="*/ 0 h 84"/>
                      <a:gd name="T58" fmla="*/ 50 w 82"/>
                      <a:gd name="T59" fmla="*/ 2 h 84"/>
                      <a:gd name="T60" fmla="*/ 58 w 82"/>
                      <a:gd name="T61" fmla="*/ 4 h 84"/>
                      <a:gd name="T62" fmla="*/ 64 w 82"/>
                      <a:gd name="T63" fmla="*/ 8 h 84"/>
                      <a:gd name="T64" fmla="*/ 70 w 82"/>
                      <a:gd name="T65" fmla="*/ 12 h 84"/>
                      <a:gd name="T66" fmla="*/ 76 w 82"/>
                      <a:gd name="T67" fmla="*/ 18 h 84"/>
                      <a:gd name="T68" fmla="*/ 78 w 82"/>
                      <a:gd name="T69" fmla="*/ 26 h 84"/>
                      <a:gd name="T70" fmla="*/ 82 w 82"/>
                      <a:gd name="T71" fmla="*/ 34 h 84"/>
                      <a:gd name="T72" fmla="*/ 82 w 82"/>
                      <a:gd name="T73" fmla="*/ 42 h 84"/>
                      <a:gd name="T74" fmla="*/ 82 w 82"/>
                      <a:gd name="T75" fmla="*/ 42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2" h="84">
                        <a:moveTo>
                          <a:pt x="82" y="42"/>
                        </a:moveTo>
                        <a:lnTo>
                          <a:pt x="82" y="42"/>
                        </a:lnTo>
                        <a:lnTo>
                          <a:pt x="82" y="50"/>
                        </a:lnTo>
                        <a:lnTo>
                          <a:pt x="78" y="58"/>
                        </a:lnTo>
                        <a:lnTo>
                          <a:pt x="76" y="64"/>
                        </a:lnTo>
                        <a:lnTo>
                          <a:pt x="70" y="70"/>
                        </a:lnTo>
                        <a:lnTo>
                          <a:pt x="64" y="76"/>
                        </a:lnTo>
                        <a:lnTo>
                          <a:pt x="58" y="80"/>
                        </a:lnTo>
                        <a:lnTo>
                          <a:pt x="50" y="82"/>
                        </a:lnTo>
                        <a:lnTo>
                          <a:pt x="42" y="84"/>
                        </a:lnTo>
                        <a:lnTo>
                          <a:pt x="32" y="82"/>
                        </a:lnTo>
                        <a:lnTo>
                          <a:pt x="26" y="80"/>
                        </a:lnTo>
                        <a:lnTo>
                          <a:pt x="18" y="76"/>
                        </a:lnTo>
                        <a:lnTo>
                          <a:pt x="12" y="70"/>
                        </a:lnTo>
                        <a:lnTo>
                          <a:pt x="8" y="64"/>
                        </a:lnTo>
                        <a:lnTo>
                          <a:pt x="4" y="58"/>
                        </a:lnTo>
                        <a:lnTo>
                          <a:pt x="0" y="50"/>
                        </a:lnTo>
                        <a:lnTo>
                          <a:pt x="0" y="42"/>
                        </a:lnTo>
                        <a:lnTo>
                          <a:pt x="0" y="34"/>
                        </a:lnTo>
                        <a:lnTo>
                          <a:pt x="4" y="26"/>
                        </a:lnTo>
                        <a:lnTo>
                          <a:pt x="8" y="18"/>
                        </a:lnTo>
                        <a:lnTo>
                          <a:pt x="12" y="12"/>
                        </a:lnTo>
                        <a:lnTo>
                          <a:pt x="18" y="8"/>
                        </a:lnTo>
                        <a:lnTo>
                          <a:pt x="26" y="4"/>
                        </a:lnTo>
                        <a:lnTo>
                          <a:pt x="32" y="2"/>
                        </a:lnTo>
                        <a:lnTo>
                          <a:pt x="42" y="0"/>
                        </a:lnTo>
                        <a:lnTo>
                          <a:pt x="50" y="2"/>
                        </a:lnTo>
                        <a:lnTo>
                          <a:pt x="58" y="4"/>
                        </a:lnTo>
                        <a:lnTo>
                          <a:pt x="64" y="8"/>
                        </a:lnTo>
                        <a:lnTo>
                          <a:pt x="70" y="12"/>
                        </a:lnTo>
                        <a:lnTo>
                          <a:pt x="76" y="18"/>
                        </a:lnTo>
                        <a:lnTo>
                          <a:pt x="78" y="26"/>
                        </a:lnTo>
                        <a:lnTo>
                          <a:pt x="82" y="34"/>
                        </a:lnTo>
                        <a:lnTo>
                          <a:pt x="82" y="42"/>
                        </a:lnTo>
                        <a:close/>
                      </a:path>
                    </a:pathLst>
                  </a:custGeom>
                  <a:solidFill>
                    <a:srgbClr val="8DB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0" name="Freeform 117"/>
                  <p:cNvSpPr>
                    <a:spLocks/>
                  </p:cNvSpPr>
                  <p:nvPr/>
                </p:nvSpPr>
                <p:spPr bwMode="auto">
                  <a:xfrm>
                    <a:off x="3902" y="676"/>
                    <a:ext cx="78" cy="80"/>
                  </a:xfrm>
                  <a:custGeom>
                    <a:avLst/>
                    <a:gdLst>
                      <a:gd name="T0" fmla="*/ 78 w 78"/>
                      <a:gd name="T1" fmla="*/ 40 h 80"/>
                      <a:gd name="T2" fmla="*/ 78 w 78"/>
                      <a:gd name="T3" fmla="*/ 40 h 80"/>
                      <a:gd name="T4" fmla="*/ 78 w 78"/>
                      <a:gd name="T5" fmla="*/ 48 h 80"/>
                      <a:gd name="T6" fmla="*/ 76 w 78"/>
                      <a:gd name="T7" fmla="*/ 56 h 80"/>
                      <a:gd name="T8" fmla="*/ 72 w 78"/>
                      <a:gd name="T9" fmla="*/ 62 h 80"/>
                      <a:gd name="T10" fmla="*/ 66 w 78"/>
                      <a:gd name="T11" fmla="*/ 68 h 80"/>
                      <a:gd name="T12" fmla="*/ 60 w 78"/>
                      <a:gd name="T13" fmla="*/ 72 h 80"/>
                      <a:gd name="T14" fmla="*/ 54 w 78"/>
                      <a:gd name="T15" fmla="*/ 76 h 80"/>
                      <a:gd name="T16" fmla="*/ 46 w 78"/>
                      <a:gd name="T17" fmla="*/ 78 h 80"/>
                      <a:gd name="T18" fmla="*/ 40 w 78"/>
                      <a:gd name="T19" fmla="*/ 80 h 80"/>
                      <a:gd name="T20" fmla="*/ 40 w 78"/>
                      <a:gd name="T21" fmla="*/ 80 h 80"/>
                      <a:gd name="T22" fmla="*/ 32 w 78"/>
                      <a:gd name="T23" fmla="*/ 78 h 80"/>
                      <a:gd name="T24" fmla="*/ 24 w 78"/>
                      <a:gd name="T25" fmla="*/ 76 h 80"/>
                      <a:gd name="T26" fmla="*/ 18 w 78"/>
                      <a:gd name="T27" fmla="*/ 72 h 80"/>
                      <a:gd name="T28" fmla="*/ 12 w 78"/>
                      <a:gd name="T29" fmla="*/ 68 h 80"/>
                      <a:gd name="T30" fmla="*/ 6 w 78"/>
                      <a:gd name="T31" fmla="*/ 62 h 80"/>
                      <a:gd name="T32" fmla="*/ 4 w 78"/>
                      <a:gd name="T33" fmla="*/ 56 h 80"/>
                      <a:gd name="T34" fmla="*/ 0 w 78"/>
                      <a:gd name="T35" fmla="*/ 48 h 80"/>
                      <a:gd name="T36" fmla="*/ 0 w 78"/>
                      <a:gd name="T37" fmla="*/ 40 h 80"/>
                      <a:gd name="T38" fmla="*/ 0 w 78"/>
                      <a:gd name="T39" fmla="*/ 40 h 80"/>
                      <a:gd name="T40" fmla="*/ 0 w 78"/>
                      <a:gd name="T41" fmla="*/ 32 h 80"/>
                      <a:gd name="T42" fmla="*/ 4 w 78"/>
                      <a:gd name="T43" fmla="*/ 24 h 80"/>
                      <a:gd name="T44" fmla="*/ 6 w 78"/>
                      <a:gd name="T45" fmla="*/ 18 h 80"/>
                      <a:gd name="T46" fmla="*/ 12 w 78"/>
                      <a:gd name="T47" fmla="*/ 12 h 80"/>
                      <a:gd name="T48" fmla="*/ 18 w 78"/>
                      <a:gd name="T49" fmla="*/ 6 h 80"/>
                      <a:gd name="T50" fmla="*/ 24 w 78"/>
                      <a:gd name="T51" fmla="*/ 4 h 80"/>
                      <a:gd name="T52" fmla="*/ 32 w 78"/>
                      <a:gd name="T53" fmla="*/ 0 h 80"/>
                      <a:gd name="T54" fmla="*/ 40 w 78"/>
                      <a:gd name="T55" fmla="*/ 0 h 80"/>
                      <a:gd name="T56" fmla="*/ 40 w 78"/>
                      <a:gd name="T57" fmla="*/ 0 h 80"/>
                      <a:gd name="T58" fmla="*/ 46 w 78"/>
                      <a:gd name="T59" fmla="*/ 0 h 80"/>
                      <a:gd name="T60" fmla="*/ 54 w 78"/>
                      <a:gd name="T61" fmla="*/ 4 h 80"/>
                      <a:gd name="T62" fmla="*/ 60 w 78"/>
                      <a:gd name="T63" fmla="*/ 6 h 80"/>
                      <a:gd name="T64" fmla="*/ 66 w 78"/>
                      <a:gd name="T65" fmla="*/ 12 h 80"/>
                      <a:gd name="T66" fmla="*/ 72 w 78"/>
                      <a:gd name="T67" fmla="*/ 18 h 80"/>
                      <a:gd name="T68" fmla="*/ 76 w 78"/>
                      <a:gd name="T69" fmla="*/ 24 h 80"/>
                      <a:gd name="T70" fmla="*/ 78 w 78"/>
                      <a:gd name="T71" fmla="*/ 32 h 80"/>
                      <a:gd name="T72" fmla="*/ 78 w 78"/>
                      <a:gd name="T73" fmla="*/ 40 h 80"/>
                      <a:gd name="T74" fmla="*/ 78 w 78"/>
                      <a:gd name="T75" fmla="*/ 40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80">
                        <a:moveTo>
                          <a:pt x="78" y="40"/>
                        </a:moveTo>
                        <a:lnTo>
                          <a:pt x="78" y="40"/>
                        </a:lnTo>
                        <a:lnTo>
                          <a:pt x="78" y="48"/>
                        </a:lnTo>
                        <a:lnTo>
                          <a:pt x="76" y="56"/>
                        </a:lnTo>
                        <a:lnTo>
                          <a:pt x="72" y="62"/>
                        </a:lnTo>
                        <a:lnTo>
                          <a:pt x="66" y="68"/>
                        </a:lnTo>
                        <a:lnTo>
                          <a:pt x="60" y="72"/>
                        </a:lnTo>
                        <a:lnTo>
                          <a:pt x="54" y="76"/>
                        </a:lnTo>
                        <a:lnTo>
                          <a:pt x="46" y="78"/>
                        </a:lnTo>
                        <a:lnTo>
                          <a:pt x="40" y="80"/>
                        </a:lnTo>
                        <a:lnTo>
                          <a:pt x="32" y="78"/>
                        </a:lnTo>
                        <a:lnTo>
                          <a:pt x="24" y="76"/>
                        </a:lnTo>
                        <a:lnTo>
                          <a:pt x="18" y="72"/>
                        </a:lnTo>
                        <a:lnTo>
                          <a:pt x="12" y="68"/>
                        </a:lnTo>
                        <a:lnTo>
                          <a:pt x="6" y="62"/>
                        </a:lnTo>
                        <a:lnTo>
                          <a:pt x="4" y="56"/>
                        </a:lnTo>
                        <a:lnTo>
                          <a:pt x="0" y="48"/>
                        </a:lnTo>
                        <a:lnTo>
                          <a:pt x="0" y="40"/>
                        </a:lnTo>
                        <a:lnTo>
                          <a:pt x="0" y="32"/>
                        </a:lnTo>
                        <a:lnTo>
                          <a:pt x="4" y="24"/>
                        </a:lnTo>
                        <a:lnTo>
                          <a:pt x="6" y="18"/>
                        </a:lnTo>
                        <a:lnTo>
                          <a:pt x="12" y="12"/>
                        </a:lnTo>
                        <a:lnTo>
                          <a:pt x="18" y="6"/>
                        </a:lnTo>
                        <a:lnTo>
                          <a:pt x="24" y="4"/>
                        </a:lnTo>
                        <a:lnTo>
                          <a:pt x="32" y="0"/>
                        </a:lnTo>
                        <a:lnTo>
                          <a:pt x="40" y="0"/>
                        </a:lnTo>
                        <a:lnTo>
                          <a:pt x="46" y="0"/>
                        </a:lnTo>
                        <a:lnTo>
                          <a:pt x="54" y="4"/>
                        </a:lnTo>
                        <a:lnTo>
                          <a:pt x="60" y="6"/>
                        </a:lnTo>
                        <a:lnTo>
                          <a:pt x="66" y="12"/>
                        </a:lnTo>
                        <a:lnTo>
                          <a:pt x="72" y="18"/>
                        </a:lnTo>
                        <a:lnTo>
                          <a:pt x="76" y="24"/>
                        </a:lnTo>
                        <a:lnTo>
                          <a:pt x="78" y="32"/>
                        </a:lnTo>
                        <a:lnTo>
                          <a:pt x="78" y="40"/>
                        </a:lnTo>
                        <a:close/>
                      </a:path>
                    </a:pathLst>
                  </a:custGeom>
                  <a:solidFill>
                    <a:srgbClr val="92B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1" name="Freeform 118"/>
                  <p:cNvSpPr>
                    <a:spLocks/>
                  </p:cNvSpPr>
                  <p:nvPr/>
                </p:nvSpPr>
                <p:spPr bwMode="auto">
                  <a:xfrm>
                    <a:off x="3904" y="678"/>
                    <a:ext cx="74" cy="76"/>
                  </a:xfrm>
                  <a:custGeom>
                    <a:avLst/>
                    <a:gdLst>
                      <a:gd name="T0" fmla="*/ 74 w 74"/>
                      <a:gd name="T1" fmla="*/ 38 h 76"/>
                      <a:gd name="T2" fmla="*/ 74 w 74"/>
                      <a:gd name="T3" fmla="*/ 38 h 76"/>
                      <a:gd name="T4" fmla="*/ 74 w 74"/>
                      <a:gd name="T5" fmla="*/ 46 h 76"/>
                      <a:gd name="T6" fmla="*/ 72 w 74"/>
                      <a:gd name="T7" fmla="*/ 52 h 76"/>
                      <a:gd name="T8" fmla="*/ 68 w 74"/>
                      <a:gd name="T9" fmla="*/ 58 h 76"/>
                      <a:gd name="T10" fmla="*/ 64 w 74"/>
                      <a:gd name="T11" fmla="*/ 64 h 76"/>
                      <a:gd name="T12" fmla="*/ 58 w 74"/>
                      <a:gd name="T13" fmla="*/ 68 h 76"/>
                      <a:gd name="T14" fmla="*/ 52 w 74"/>
                      <a:gd name="T15" fmla="*/ 72 h 76"/>
                      <a:gd name="T16" fmla="*/ 44 w 74"/>
                      <a:gd name="T17" fmla="*/ 74 h 76"/>
                      <a:gd name="T18" fmla="*/ 38 w 74"/>
                      <a:gd name="T19" fmla="*/ 76 h 76"/>
                      <a:gd name="T20" fmla="*/ 38 w 74"/>
                      <a:gd name="T21" fmla="*/ 76 h 76"/>
                      <a:gd name="T22" fmla="*/ 30 w 74"/>
                      <a:gd name="T23" fmla="*/ 74 h 76"/>
                      <a:gd name="T24" fmla="*/ 22 w 74"/>
                      <a:gd name="T25" fmla="*/ 72 h 76"/>
                      <a:gd name="T26" fmla="*/ 16 w 74"/>
                      <a:gd name="T27" fmla="*/ 68 h 76"/>
                      <a:gd name="T28" fmla="*/ 10 w 74"/>
                      <a:gd name="T29" fmla="*/ 64 h 76"/>
                      <a:gd name="T30" fmla="*/ 6 w 74"/>
                      <a:gd name="T31" fmla="*/ 58 h 76"/>
                      <a:gd name="T32" fmla="*/ 2 w 74"/>
                      <a:gd name="T33" fmla="*/ 52 h 76"/>
                      <a:gd name="T34" fmla="*/ 0 w 74"/>
                      <a:gd name="T35" fmla="*/ 46 h 76"/>
                      <a:gd name="T36" fmla="*/ 0 w 74"/>
                      <a:gd name="T37" fmla="*/ 38 h 76"/>
                      <a:gd name="T38" fmla="*/ 0 w 74"/>
                      <a:gd name="T39" fmla="*/ 38 h 76"/>
                      <a:gd name="T40" fmla="*/ 0 w 74"/>
                      <a:gd name="T41" fmla="*/ 30 h 76"/>
                      <a:gd name="T42" fmla="*/ 2 w 74"/>
                      <a:gd name="T43" fmla="*/ 24 h 76"/>
                      <a:gd name="T44" fmla="*/ 6 w 74"/>
                      <a:gd name="T45" fmla="*/ 16 h 76"/>
                      <a:gd name="T46" fmla="*/ 10 w 74"/>
                      <a:gd name="T47" fmla="*/ 12 h 76"/>
                      <a:gd name="T48" fmla="*/ 16 w 74"/>
                      <a:gd name="T49" fmla="*/ 6 h 76"/>
                      <a:gd name="T50" fmla="*/ 22 w 74"/>
                      <a:gd name="T51" fmla="*/ 4 h 76"/>
                      <a:gd name="T52" fmla="*/ 30 w 74"/>
                      <a:gd name="T53" fmla="*/ 0 h 76"/>
                      <a:gd name="T54" fmla="*/ 38 w 74"/>
                      <a:gd name="T55" fmla="*/ 0 h 76"/>
                      <a:gd name="T56" fmla="*/ 38 w 74"/>
                      <a:gd name="T57" fmla="*/ 0 h 76"/>
                      <a:gd name="T58" fmla="*/ 44 w 74"/>
                      <a:gd name="T59" fmla="*/ 0 h 76"/>
                      <a:gd name="T60" fmla="*/ 52 w 74"/>
                      <a:gd name="T61" fmla="*/ 4 h 76"/>
                      <a:gd name="T62" fmla="*/ 58 w 74"/>
                      <a:gd name="T63" fmla="*/ 6 h 76"/>
                      <a:gd name="T64" fmla="*/ 64 w 74"/>
                      <a:gd name="T65" fmla="*/ 12 h 76"/>
                      <a:gd name="T66" fmla="*/ 68 w 74"/>
                      <a:gd name="T67" fmla="*/ 16 h 76"/>
                      <a:gd name="T68" fmla="*/ 72 w 74"/>
                      <a:gd name="T69" fmla="*/ 24 h 76"/>
                      <a:gd name="T70" fmla="*/ 74 w 74"/>
                      <a:gd name="T71" fmla="*/ 30 h 76"/>
                      <a:gd name="T72" fmla="*/ 74 w 74"/>
                      <a:gd name="T73" fmla="*/ 38 h 76"/>
                      <a:gd name="T74" fmla="*/ 74 w 74"/>
                      <a:gd name="T75" fmla="*/ 38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4" h="76">
                        <a:moveTo>
                          <a:pt x="74" y="38"/>
                        </a:moveTo>
                        <a:lnTo>
                          <a:pt x="74" y="38"/>
                        </a:lnTo>
                        <a:lnTo>
                          <a:pt x="74" y="46"/>
                        </a:lnTo>
                        <a:lnTo>
                          <a:pt x="72" y="52"/>
                        </a:lnTo>
                        <a:lnTo>
                          <a:pt x="68" y="58"/>
                        </a:lnTo>
                        <a:lnTo>
                          <a:pt x="64" y="64"/>
                        </a:lnTo>
                        <a:lnTo>
                          <a:pt x="58" y="68"/>
                        </a:lnTo>
                        <a:lnTo>
                          <a:pt x="52" y="72"/>
                        </a:lnTo>
                        <a:lnTo>
                          <a:pt x="44" y="74"/>
                        </a:lnTo>
                        <a:lnTo>
                          <a:pt x="38" y="76"/>
                        </a:lnTo>
                        <a:lnTo>
                          <a:pt x="30" y="74"/>
                        </a:lnTo>
                        <a:lnTo>
                          <a:pt x="22" y="72"/>
                        </a:lnTo>
                        <a:lnTo>
                          <a:pt x="16" y="68"/>
                        </a:lnTo>
                        <a:lnTo>
                          <a:pt x="10" y="64"/>
                        </a:lnTo>
                        <a:lnTo>
                          <a:pt x="6" y="58"/>
                        </a:lnTo>
                        <a:lnTo>
                          <a:pt x="2" y="52"/>
                        </a:lnTo>
                        <a:lnTo>
                          <a:pt x="0" y="46"/>
                        </a:lnTo>
                        <a:lnTo>
                          <a:pt x="0" y="38"/>
                        </a:lnTo>
                        <a:lnTo>
                          <a:pt x="0" y="30"/>
                        </a:lnTo>
                        <a:lnTo>
                          <a:pt x="2" y="24"/>
                        </a:lnTo>
                        <a:lnTo>
                          <a:pt x="6" y="16"/>
                        </a:lnTo>
                        <a:lnTo>
                          <a:pt x="10" y="12"/>
                        </a:lnTo>
                        <a:lnTo>
                          <a:pt x="16" y="6"/>
                        </a:lnTo>
                        <a:lnTo>
                          <a:pt x="22" y="4"/>
                        </a:lnTo>
                        <a:lnTo>
                          <a:pt x="30" y="0"/>
                        </a:lnTo>
                        <a:lnTo>
                          <a:pt x="38" y="0"/>
                        </a:lnTo>
                        <a:lnTo>
                          <a:pt x="44" y="0"/>
                        </a:lnTo>
                        <a:lnTo>
                          <a:pt x="52" y="4"/>
                        </a:lnTo>
                        <a:lnTo>
                          <a:pt x="58" y="6"/>
                        </a:lnTo>
                        <a:lnTo>
                          <a:pt x="64" y="12"/>
                        </a:lnTo>
                        <a:lnTo>
                          <a:pt x="68" y="16"/>
                        </a:lnTo>
                        <a:lnTo>
                          <a:pt x="72" y="24"/>
                        </a:lnTo>
                        <a:lnTo>
                          <a:pt x="74" y="30"/>
                        </a:lnTo>
                        <a:lnTo>
                          <a:pt x="74" y="38"/>
                        </a:lnTo>
                        <a:close/>
                      </a:path>
                    </a:pathLst>
                  </a:custGeom>
                  <a:solidFill>
                    <a:srgbClr val="96BF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2" name="Freeform 119"/>
                  <p:cNvSpPr>
                    <a:spLocks/>
                  </p:cNvSpPr>
                  <p:nvPr/>
                </p:nvSpPr>
                <p:spPr bwMode="auto">
                  <a:xfrm>
                    <a:off x="3906" y="680"/>
                    <a:ext cx="70" cy="72"/>
                  </a:xfrm>
                  <a:custGeom>
                    <a:avLst/>
                    <a:gdLst>
                      <a:gd name="T0" fmla="*/ 70 w 70"/>
                      <a:gd name="T1" fmla="*/ 36 h 72"/>
                      <a:gd name="T2" fmla="*/ 70 w 70"/>
                      <a:gd name="T3" fmla="*/ 36 h 72"/>
                      <a:gd name="T4" fmla="*/ 70 w 70"/>
                      <a:gd name="T5" fmla="*/ 42 h 72"/>
                      <a:gd name="T6" fmla="*/ 68 w 70"/>
                      <a:gd name="T7" fmla="*/ 50 h 72"/>
                      <a:gd name="T8" fmla="*/ 64 w 70"/>
                      <a:gd name="T9" fmla="*/ 56 h 72"/>
                      <a:gd name="T10" fmla="*/ 60 w 70"/>
                      <a:gd name="T11" fmla="*/ 60 h 72"/>
                      <a:gd name="T12" fmla="*/ 54 w 70"/>
                      <a:gd name="T13" fmla="*/ 66 h 72"/>
                      <a:gd name="T14" fmla="*/ 48 w 70"/>
                      <a:gd name="T15" fmla="*/ 68 h 72"/>
                      <a:gd name="T16" fmla="*/ 42 w 70"/>
                      <a:gd name="T17" fmla="*/ 70 h 72"/>
                      <a:gd name="T18" fmla="*/ 36 w 70"/>
                      <a:gd name="T19" fmla="*/ 72 h 72"/>
                      <a:gd name="T20" fmla="*/ 36 w 70"/>
                      <a:gd name="T21" fmla="*/ 72 h 72"/>
                      <a:gd name="T22" fmla="*/ 28 w 70"/>
                      <a:gd name="T23" fmla="*/ 70 h 72"/>
                      <a:gd name="T24" fmla="*/ 22 w 70"/>
                      <a:gd name="T25" fmla="*/ 68 h 72"/>
                      <a:gd name="T26" fmla="*/ 16 w 70"/>
                      <a:gd name="T27" fmla="*/ 66 h 72"/>
                      <a:gd name="T28" fmla="*/ 10 w 70"/>
                      <a:gd name="T29" fmla="*/ 60 h 72"/>
                      <a:gd name="T30" fmla="*/ 6 w 70"/>
                      <a:gd name="T31" fmla="*/ 56 h 72"/>
                      <a:gd name="T32" fmla="*/ 2 w 70"/>
                      <a:gd name="T33" fmla="*/ 50 h 72"/>
                      <a:gd name="T34" fmla="*/ 0 w 70"/>
                      <a:gd name="T35" fmla="*/ 42 h 72"/>
                      <a:gd name="T36" fmla="*/ 0 w 70"/>
                      <a:gd name="T37" fmla="*/ 36 h 72"/>
                      <a:gd name="T38" fmla="*/ 0 w 70"/>
                      <a:gd name="T39" fmla="*/ 36 h 72"/>
                      <a:gd name="T40" fmla="*/ 0 w 70"/>
                      <a:gd name="T41" fmla="*/ 28 h 72"/>
                      <a:gd name="T42" fmla="*/ 2 w 70"/>
                      <a:gd name="T43" fmla="*/ 22 h 72"/>
                      <a:gd name="T44" fmla="*/ 6 w 70"/>
                      <a:gd name="T45" fmla="*/ 16 h 72"/>
                      <a:gd name="T46" fmla="*/ 10 w 70"/>
                      <a:gd name="T47" fmla="*/ 10 h 72"/>
                      <a:gd name="T48" fmla="*/ 16 w 70"/>
                      <a:gd name="T49" fmla="*/ 6 h 72"/>
                      <a:gd name="T50" fmla="*/ 22 w 70"/>
                      <a:gd name="T51" fmla="*/ 2 h 72"/>
                      <a:gd name="T52" fmla="*/ 28 w 70"/>
                      <a:gd name="T53" fmla="*/ 0 h 72"/>
                      <a:gd name="T54" fmla="*/ 36 w 70"/>
                      <a:gd name="T55" fmla="*/ 0 h 72"/>
                      <a:gd name="T56" fmla="*/ 36 w 70"/>
                      <a:gd name="T57" fmla="*/ 0 h 72"/>
                      <a:gd name="T58" fmla="*/ 42 w 70"/>
                      <a:gd name="T59" fmla="*/ 0 h 72"/>
                      <a:gd name="T60" fmla="*/ 48 w 70"/>
                      <a:gd name="T61" fmla="*/ 2 h 72"/>
                      <a:gd name="T62" fmla="*/ 54 w 70"/>
                      <a:gd name="T63" fmla="*/ 6 h 72"/>
                      <a:gd name="T64" fmla="*/ 60 w 70"/>
                      <a:gd name="T65" fmla="*/ 10 h 72"/>
                      <a:gd name="T66" fmla="*/ 64 w 70"/>
                      <a:gd name="T67" fmla="*/ 16 h 72"/>
                      <a:gd name="T68" fmla="*/ 68 w 70"/>
                      <a:gd name="T69" fmla="*/ 22 h 72"/>
                      <a:gd name="T70" fmla="*/ 70 w 70"/>
                      <a:gd name="T71" fmla="*/ 28 h 72"/>
                      <a:gd name="T72" fmla="*/ 70 w 70"/>
                      <a:gd name="T73" fmla="*/ 36 h 72"/>
                      <a:gd name="T74" fmla="*/ 70 w 70"/>
                      <a:gd name="T75" fmla="*/ 36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 h="72">
                        <a:moveTo>
                          <a:pt x="70" y="36"/>
                        </a:moveTo>
                        <a:lnTo>
                          <a:pt x="70" y="36"/>
                        </a:lnTo>
                        <a:lnTo>
                          <a:pt x="70" y="42"/>
                        </a:lnTo>
                        <a:lnTo>
                          <a:pt x="68" y="50"/>
                        </a:lnTo>
                        <a:lnTo>
                          <a:pt x="64" y="56"/>
                        </a:lnTo>
                        <a:lnTo>
                          <a:pt x="60" y="60"/>
                        </a:lnTo>
                        <a:lnTo>
                          <a:pt x="54" y="66"/>
                        </a:lnTo>
                        <a:lnTo>
                          <a:pt x="48" y="68"/>
                        </a:lnTo>
                        <a:lnTo>
                          <a:pt x="42" y="70"/>
                        </a:lnTo>
                        <a:lnTo>
                          <a:pt x="36" y="72"/>
                        </a:lnTo>
                        <a:lnTo>
                          <a:pt x="28" y="70"/>
                        </a:lnTo>
                        <a:lnTo>
                          <a:pt x="22" y="68"/>
                        </a:lnTo>
                        <a:lnTo>
                          <a:pt x="16" y="66"/>
                        </a:lnTo>
                        <a:lnTo>
                          <a:pt x="10" y="60"/>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lnTo>
                          <a:pt x="42" y="0"/>
                        </a:lnTo>
                        <a:lnTo>
                          <a:pt x="48" y="2"/>
                        </a:lnTo>
                        <a:lnTo>
                          <a:pt x="54" y="6"/>
                        </a:lnTo>
                        <a:lnTo>
                          <a:pt x="60" y="10"/>
                        </a:lnTo>
                        <a:lnTo>
                          <a:pt x="64" y="16"/>
                        </a:lnTo>
                        <a:lnTo>
                          <a:pt x="68" y="22"/>
                        </a:lnTo>
                        <a:lnTo>
                          <a:pt x="70" y="28"/>
                        </a:lnTo>
                        <a:lnTo>
                          <a:pt x="70" y="36"/>
                        </a:lnTo>
                        <a:close/>
                      </a:path>
                    </a:pathLst>
                  </a:custGeom>
                  <a:solidFill>
                    <a:srgbClr val="9BC2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3" name="Freeform 120"/>
                  <p:cNvSpPr>
                    <a:spLocks/>
                  </p:cNvSpPr>
                  <p:nvPr/>
                </p:nvSpPr>
                <p:spPr bwMode="auto">
                  <a:xfrm>
                    <a:off x="3908" y="682"/>
                    <a:ext cx="66" cy="68"/>
                  </a:xfrm>
                  <a:custGeom>
                    <a:avLst/>
                    <a:gdLst>
                      <a:gd name="T0" fmla="*/ 66 w 66"/>
                      <a:gd name="T1" fmla="*/ 34 h 68"/>
                      <a:gd name="T2" fmla="*/ 66 w 66"/>
                      <a:gd name="T3" fmla="*/ 34 h 68"/>
                      <a:gd name="T4" fmla="*/ 66 w 66"/>
                      <a:gd name="T5" fmla="*/ 40 h 68"/>
                      <a:gd name="T6" fmla="*/ 64 w 66"/>
                      <a:gd name="T7" fmla="*/ 46 h 68"/>
                      <a:gd name="T8" fmla="*/ 60 w 66"/>
                      <a:gd name="T9" fmla="*/ 52 h 68"/>
                      <a:gd name="T10" fmla="*/ 56 w 66"/>
                      <a:gd name="T11" fmla="*/ 58 h 68"/>
                      <a:gd name="T12" fmla="*/ 52 w 66"/>
                      <a:gd name="T13" fmla="*/ 62 h 68"/>
                      <a:gd name="T14" fmla="*/ 46 w 66"/>
                      <a:gd name="T15" fmla="*/ 64 h 68"/>
                      <a:gd name="T16" fmla="*/ 40 w 66"/>
                      <a:gd name="T17" fmla="*/ 66 h 68"/>
                      <a:gd name="T18" fmla="*/ 34 w 66"/>
                      <a:gd name="T19" fmla="*/ 68 h 68"/>
                      <a:gd name="T20" fmla="*/ 34 w 66"/>
                      <a:gd name="T21" fmla="*/ 68 h 68"/>
                      <a:gd name="T22" fmla="*/ 26 w 66"/>
                      <a:gd name="T23" fmla="*/ 66 h 68"/>
                      <a:gd name="T24" fmla="*/ 20 w 66"/>
                      <a:gd name="T25" fmla="*/ 64 h 68"/>
                      <a:gd name="T26" fmla="*/ 14 w 66"/>
                      <a:gd name="T27" fmla="*/ 62 h 68"/>
                      <a:gd name="T28" fmla="*/ 10 w 66"/>
                      <a:gd name="T29" fmla="*/ 58 h 68"/>
                      <a:gd name="T30" fmla="*/ 6 w 66"/>
                      <a:gd name="T31" fmla="*/ 52 h 68"/>
                      <a:gd name="T32" fmla="*/ 2 w 66"/>
                      <a:gd name="T33" fmla="*/ 46 h 68"/>
                      <a:gd name="T34" fmla="*/ 0 w 66"/>
                      <a:gd name="T35" fmla="*/ 40 h 68"/>
                      <a:gd name="T36" fmla="*/ 0 w 66"/>
                      <a:gd name="T37" fmla="*/ 34 h 68"/>
                      <a:gd name="T38" fmla="*/ 0 w 66"/>
                      <a:gd name="T39" fmla="*/ 34 h 68"/>
                      <a:gd name="T40" fmla="*/ 0 w 66"/>
                      <a:gd name="T41" fmla="*/ 26 h 68"/>
                      <a:gd name="T42" fmla="*/ 2 w 66"/>
                      <a:gd name="T43" fmla="*/ 20 h 68"/>
                      <a:gd name="T44" fmla="*/ 6 w 66"/>
                      <a:gd name="T45" fmla="*/ 14 h 68"/>
                      <a:gd name="T46" fmla="*/ 10 w 66"/>
                      <a:gd name="T47" fmla="*/ 10 h 68"/>
                      <a:gd name="T48" fmla="*/ 14 w 66"/>
                      <a:gd name="T49" fmla="*/ 6 h 68"/>
                      <a:gd name="T50" fmla="*/ 20 w 66"/>
                      <a:gd name="T51" fmla="*/ 2 h 68"/>
                      <a:gd name="T52" fmla="*/ 26 w 66"/>
                      <a:gd name="T53" fmla="*/ 0 h 68"/>
                      <a:gd name="T54" fmla="*/ 34 w 66"/>
                      <a:gd name="T55" fmla="*/ 0 h 68"/>
                      <a:gd name="T56" fmla="*/ 34 w 66"/>
                      <a:gd name="T57" fmla="*/ 0 h 68"/>
                      <a:gd name="T58" fmla="*/ 40 w 66"/>
                      <a:gd name="T59" fmla="*/ 0 h 68"/>
                      <a:gd name="T60" fmla="*/ 46 w 66"/>
                      <a:gd name="T61" fmla="*/ 2 h 68"/>
                      <a:gd name="T62" fmla="*/ 52 w 66"/>
                      <a:gd name="T63" fmla="*/ 6 h 68"/>
                      <a:gd name="T64" fmla="*/ 56 w 66"/>
                      <a:gd name="T65" fmla="*/ 10 h 68"/>
                      <a:gd name="T66" fmla="*/ 60 w 66"/>
                      <a:gd name="T67" fmla="*/ 14 h 68"/>
                      <a:gd name="T68" fmla="*/ 64 w 66"/>
                      <a:gd name="T69" fmla="*/ 20 h 68"/>
                      <a:gd name="T70" fmla="*/ 66 w 66"/>
                      <a:gd name="T71" fmla="*/ 26 h 68"/>
                      <a:gd name="T72" fmla="*/ 66 w 66"/>
                      <a:gd name="T73" fmla="*/ 34 h 68"/>
                      <a:gd name="T74" fmla="*/ 66 w 66"/>
                      <a:gd name="T75" fmla="*/ 34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8">
                        <a:moveTo>
                          <a:pt x="66" y="34"/>
                        </a:moveTo>
                        <a:lnTo>
                          <a:pt x="66" y="34"/>
                        </a:lnTo>
                        <a:lnTo>
                          <a:pt x="66" y="40"/>
                        </a:lnTo>
                        <a:lnTo>
                          <a:pt x="64" y="46"/>
                        </a:lnTo>
                        <a:lnTo>
                          <a:pt x="60" y="52"/>
                        </a:lnTo>
                        <a:lnTo>
                          <a:pt x="56" y="58"/>
                        </a:lnTo>
                        <a:lnTo>
                          <a:pt x="52" y="62"/>
                        </a:lnTo>
                        <a:lnTo>
                          <a:pt x="46" y="64"/>
                        </a:lnTo>
                        <a:lnTo>
                          <a:pt x="40" y="66"/>
                        </a:lnTo>
                        <a:lnTo>
                          <a:pt x="34" y="68"/>
                        </a:lnTo>
                        <a:lnTo>
                          <a:pt x="26" y="66"/>
                        </a:lnTo>
                        <a:lnTo>
                          <a:pt x="20" y="64"/>
                        </a:lnTo>
                        <a:lnTo>
                          <a:pt x="14" y="62"/>
                        </a:lnTo>
                        <a:lnTo>
                          <a:pt x="10" y="58"/>
                        </a:lnTo>
                        <a:lnTo>
                          <a:pt x="6" y="52"/>
                        </a:lnTo>
                        <a:lnTo>
                          <a:pt x="2" y="46"/>
                        </a:lnTo>
                        <a:lnTo>
                          <a:pt x="0" y="40"/>
                        </a:lnTo>
                        <a:lnTo>
                          <a:pt x="0" y="34"/>
                        </a:lnTo>
                        <a:lnTo>
                          <a:pt x="0" y="26"/>
                        </a:lnTo>
                        <a:lnTo>
                          <a:pt x="2" y="20"/>
                        </a:lnTo>
                        <a:lnTo>
                          <a:pt x="6" y="14"/>
                        </a:lnTo>
                        <a:lnTo>
                          <a:pt x="10" y="10"/>
                        </a:lnTo>
                        <a:lnTo>
                          <a:pt x="14" y="6"/>
                        </a:lnTo>
                        <a:lnTo>
                          <a:pt x="20" y="2"/>
                        </a:lnTo>
                        <a:lnTo>
                          <a:pt x="26" y="0"/>
                        </a:lnTo>
                        <a:lnTo>
                          <a:pt x="34" y="0"/>
                        </a:lnTo>
                        <a:lnTo>
                          <a:pt x="40" y="0"/>
                        </a:lnTo>
                        <a:lnTo>
                          <a:pt x="46" y="2"/>
                        </a:lnTo>
                        <a:lnTo>
                          <a:pt x="52" y="6"/>
                        </a:lnTo>
                        <a:lnTo>
                          <a:pt x="56" y="10"/>
                        </a:lnTo>
                        <a:lnTo>
                          <a:pt x="60" y="14"/>
                        </a:lnTo>
                        <a:lnTo>
                          <a:pt x="64" y="20"/>
                        </a:lnTo>
                        <a:lnTo>
                          <a:pt x="66" y="26"/>
                        </a:lnTo>
                        <a:lnTo>
                          <a:pt x="66" y="34"/>
                        </a:lnTo>
                        <a:close/>
                      </a:path>
                    </a:pathLst>
                  </a:custGeom>
                  <a:solidFill>
                    <a:srgbClr val="A0C5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4" name="Freeform 121"/>
                  <p:cNvSpPr>
                    <a:spLocks/>
                  </p:cNvSpPr>
                  <p:nvPr/>
                </p:nvSpPr>
                <p:spPr bwMode="auto">
                  <a:xfrm>
                    <a:off x="3910" y="684"/>
                    <a:ext cx="62" cy="64"/>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10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10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 h="64">
                        <a:moveTo>
                          <a:pt x="62" y="32"/>
                        </a:moveTo>
                        <a:lnTo>
                          <a:pt x="62" y="32"/>
                        </a:lnTo>
                        <a:lnTo>
                          <a:pt x="62" y="38"/>
                        </a:lnTo>
                        <a:lnTo>
                          <a:pt x="60" y="44"/>
                        </a:lnTo>
                        <a:lnTo>
                          <a:pt x="54" y="54"/>
                        </a:lnTo>
                        <a:lnTo>
                          <a:pt x="44" y="60"/>
                        </a:lnTo>
                        <a:lnTo>
                          <a:pt x="38" y="62"/>
                        </a:lnTo>
                        <a:lnTo>
                          <a:pt x="32" y="64"/>
                        </a:lnTo>
                        <a:lnTo>
                          <a:pt x="24" y="62"/>
                        </a:lnTo>
                        <a:lnTo>
                          <a:pt x="18" y="60"/>
                        </a:lnTo>
                        <a:lnTo>
                          <a:pt x="10" y="54"/>
                        </a:lnTo>
                        <a:lnTo>
                          <a:pt x="2" y="44"/>
                        </a:lnTo>
                        <a:lnTo>
                          <a:pt x="0" y="38"/>
                        </a:lnTo>
                        <a:lnTo>
                          <a:pt x="0" y="32"/>
                        </a:lnTo>
                        <a:lnTo>
                          <a:pt x="0" y="26"/>
                        </a:lnTo>
                        <a:lnTo>
                          <a:pt x="2" y="20"/>
                        </a:lnTo>
                        <a:lnTo>
                          <a:pt x="10" y="10"/>
                        </a:lnTo>
                        <a:lnTo>
                          <a:pt x="18" y="2"/>
                        </a:lnTo>
                        <a:lnTo>
                          <a:pt x="24" y="0"/>
                        </a:lnTo>
                        <a:lnTo>
                          <a:pt x="32" y="0"/>
                        </a:lnTo>
                        <a:lnTo>
                          <a:pt x="38" y="0"/>
                        </a:lnTo>
                        <a:lnTo>
                          <a:pt x="44" y="2"/>
                        </a:lnTo>
                        <a:lnTo>
                          <a:pt x="54" y="10"/>
                        </a:lnTo>
                        <a:lnTo>
                          <a:pt x="60" y="20"/>
                        </a:lnTo>
                        <a:lnTo>
                          <a:pt x="62" y="26"/>
                        </a:lnTo>
                        <a:lnTo>
                          <a:pt x="62" y="32"/>
                        </a:lnTo>
                        <a:close/>
                      </a:path>
                    </a:pathLst>
                  </a:custGeom>
                  <a:solidFill>
                    <a:srgbClr val="A6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5" name="Freeform 122"/>
                  <p:cNvSpPr>
                    <a:spLocks/>
                  </p:cNvSpPr>
                  <p:nvPr/>
                </p:nvSpPr>
                <p:spPr bwMode="auto">
                  <a:xfrm>
                    <a:off x="3912" y="686"/>
                    <a:ext cx="58" cy="60"/>
                  </a:xfrm>
                  <a:custGeom>
                    <a:avLst/>
                    <a:gdLst>
                      <a:gd name="T0" fmla="*/ 58 w 58"/>
                      <a:gd name="T1" fmla="*/ 30 h 60"/>
                      <a:gd name="T2" fmla="*/ 58 w 58"/>
                      <a:gd name="T3" fmla="*/ 30 h 60"/>
                      <a:gd name="T4" fmla="*/ 56 w 58"/>
                      <a:gd name="T5" fmla="*/ 42 h 60"/>
                      <a:gd name="T6" fmla="*/ 50 w 58"/>
                      <a:gd name="T7" fmla="*/ 50 h 60"/>
                      <a:gd name="T8" fmla="*/ 40 w 58"/>
                      <a:gd name="T9" fmla="*/ 56 h 60"/>
                      <a:gd name="T10" fmla="*/ 34 w 58"/>
                      <a:gd name="T11" fmla="*/ 58 h 60"/>
                      <a:gd name="T12" fmla="*/ 30 w 58"/>
                      <a:gd name="T13" fmla="*/ 60 h 60"/>
                      <a:gd name="T14" fmla="*/ 30 w 58"/>
                      <a:gd name="T15" fmla="*/ 60 h 60"/>
                      <a:gd name="T16" fmla="*/ 24 w 58"/>
                      <a:gd name="T17" fmla="*/ 58 h 60"/>
                      <a:gd name="T18" fmla="*/ 18 w 58"/>
                      <a:gd name="T19" fmla="*/ 56 h 60"/>
                      <a:gd name="T20" fmla="*/ 8 w 58"/>
                      <a:gd name="T21" fmla="*/ 50 h 60"/>
                      <a:gd name="T22" fmla="*/ 2 w 58"/>
                      <a:gd name="T23" fmla="*/ 42 h 60"/>
                      <a:gd name="T24" fmla="*/ 0 w 58"/>
                      <a:gd name="T25" fmla="*/ 30 h 60"/>
                      <a:gd name="T26" fmla="*/ 0 w 58"/>
                      <a:gd name="T27" fmla="*/ 30 h 60"/>
                      <a:gd name="T28" fmla="*/ 2 w 58"/>
                      <a:gd name="T29" fmla="*/ 18 h 60"/>
                      <a:gd name="T30" fmla="*/ 8 w 58"/>
                      <a:gd name="T31" fmla="*/ 8 h 60"/>
                      <a:gd name="T32" fmla="*/ 18 w 58"/>
                      <a:gd name="T33" fmla="*/ 2 h 60"/>
                      <a:gd name="T34" fmla="*/ 24 w 58"/>
                      <a:gd name="T35" fmla="*/ 0 h 60"/>
                      <a:gd name="T36" fmla="*/ 30 w 58"/>
                      <a:gd name="T37" fmla="*/ 0 h 60"/>
                      <a:gd name="T38" fmla="*/ 30 w 58"/>
                      <a:gd name="T39" fmla="*/ 0 h 60"/>
                      <a:gd name="T40" fmla="*/ 34 w 58"/>
                      <a:gd name="T41" fmla="*/ 0 h 60"/>
                      <a:gd name="T42" fmla="*/ 40 w 58"/>
                      <a:gd name="T43" fmla="*/ 2 h 60"/>
                      <a:gd name="T44" fmla="*/ 50 w 58"/>
                      <a:gd name="T45" fmla="*/ 8 h 60"/>
                      <a:gd name="T46" fmla="*/ 56 w 58"/>
                      <a:gd name="T47" fmla="*/ 18 h 60"/>
                      <a:gd name="T48" fmla="*/ 58 w 58"/>
                      <a:gd name="T49" fmla="*/ 30 h 60"/>
                      <a:gd name="T50" fmla="*/ 58 w 58"/>
                      <a:gd name="T51" fmla="*/ 3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 h="60">
                        <a:moveTo>
                          <a:pt x="58" y="30"/>
                        </a:moveTo>
                        <a:lnTo>
                          <a:pt x="58" y="30"/>
                        </a:lnTo>
                        <a:lnTo>
                          <a:pt x="56" y="42"/>
                        </a:lnTo>
                        <a:lnTo>
                          <a:pt x="50" y="50"/>
                        </a:lnTo>
                        <a:lnTo>
                          <a:pt x="40" y="56"/>
                        </a:lnTo>
                        <a:lnTo>
                          <a:pt x="34" y="58"/>
                        </a:lnTo>
                        <a:lnTo>
                          <a:pt x="30" y="60"/>
                        </a:lnTo>
                        <a:lnTo>
                          <a:pt x="24" y="58"/>
                        </a:lnTo>
                        <a:lnTo>
                          <a:pt x="18" y="56"/>
                        </a:lnTo>
                        <a:lnTo>
                          <a:pt x="8" y="50"/>
                        </a:lnTo>
                        <a:lnTo>
                          <a:pt x="2" y="42"/>
                        </a:lnTo>
                        <a:lnTo>
                          <a:pt x="0" y="30"/>
                        </a:lnTo>
                        <a:lnTo>
                          <a:pt x="2" y="18"/>
                        </a:lnTo>
                        <a:lnTo>
                          <a:pt x="8" y="8"/>
                        </a:lnTo>
                        <a:lnTo>
                          <a:pt x="18" y="2"/>
                        </a:lnTo>
                        <a:lnTo>
                          <a:pt x="24" y="0"/>
                        </a:lnTo>
                        <a:lnTo>
                          <a:pt x="30" y="0"/>
                        </a:lnTo>
                        <a:lnTo>
                          <a:pt x="34" y="0"/>
                        </a:lnTo>
                        <a:lnTo>
                          <a:pt x="40" y="2"/>
                        </a:lnTo>
                        <a:lnTo>
                          <a:pt x="50" y="8"/>
                        </a:lnTo>
                        <a:lnTo>
                          <a:pt x="56" y="18"/>
                        </a:lnTo>
                        <a:lnTo>
                          <a:pt x="58" y="30"/>
                        </a:lnTo>
                        <a:close/>
                      </a:path>
                    </a:pathLst>
                  </a:custGeom>
                  <a:solidFill>
                    <a:srgbClr val="AB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6" name="Freeform 123"/>
                  <p:cNvSpPr>
                    <a:spLocks/>
                  </p:cNvSpPr>
                  <p:nvPr/>
                </p:nvSpPr>
                <p:spPr bwMode="auto">
                  <a:xfrm>
                    <a:off x="3914" y="688"/>
                    <a:ext cx="54" cy="56"/>
                  </a:xfrm>
                  <a:custGeom>
                    <a:avLst/>
                    <a:gdLst>
                      <a:gd name="T0" fmla="*/ 54 w 54"/>
                      <a:gd name="T1" fmla="*/ 28 h 56"/>
                      <a:gd name="T2" fmla="*/ 54 w 54"/>
                      <a:gd name="T3" fmla="*/ 28 h 56"/>
                      <a:gd name="T4" fmla="*/ 52 w 54"/>
                      <a:gd name="T5" fmla="*/ 38 h 56"/>
                      <a:gd name="T6" fmla="*/ 46 w 54"/>
                      <a:gd name="T7" fmla="*/ 48 h 56"/>
                      <a:gd name="T8" fmla="*/ 38 w 54"/>
                      <a:gd name="T9" fmla="*/ 54 h 56"/>
                      <a:gd name="T10" fmla="*/ 28 w 54"/>
                      <a:gd name="T11" fmla="*/ 56 h 56"/>
                      <a:gd name="T12" fmla="*/ 28 w 54"/>
                      <a:gd name="T13" fmla="*/ 56 h 56"/>
                      <a:gd name="T14" fmla="*/ 16 w 54"/>
                      <a:gd name="T15" fmla="*/ 54 h 56"/>
                      <a:gd name="T16" fmla="*/ 8 w 54"/>
                      <a:gd name="T17" fmla="*/ 48 h 56"/>
                      <a:gd name="T18" fmla="*/ 2 w 54"/>
                      <a:gd name="T19" fmla="*/ 38 h 56"/>
                      <a:gd name="T20" fmla="*/ 0 w 54"/>
                      <a:gd name="T21" fmla="*/ 28 h 56"/>
                      <a:gd name="T22" fmla="*/ 0 w 54"/>
                      <a:gd name="T23" fmla="*/ 28 h 56"/>
                      <a:gd name="T24" fmla="*/ 2 w 54"/>
                      <a:gd name="T25" fmla="*/ 16 h 56"/>
                      <a:gd name="T26" fmla="*/ 8 w 54"/>
                      <a:gd name="T27" fmla="*/ 8 h 56"/>
                      <a:gd name="T28" fmla="*/ 16 w 54"/>
                      <a:gd name="T29" fmla="*/ 2 h 56"/>
                      <a:gd name="T30" fmla="*/ 28 w 54"/>
                      <a:gd name="T31" fmla="*/ 0 h 56"/>
                      <a:gd name="T32" fmla="*/ 28 w 54"/>
                      <a:gd name="T33" fmla="*/ 0 h 56"/>
                      <a:gd name="T34" fmla="*/ 38 w 54"/>
                      <a:gd name="T35" fmla="*/ 2 h 56"/>
                      <a:gd name="T36" fmla="*/ 46 w 54"/>
                      <a:gd name="T37" fmla="*/ 8 h 56"/>
                      <a:gd name="T38" fmla="*/ 52 w 54"/>
                      <a:gd name="T39" fmla="*/ 16 h 56"/>
                      <a:gd name="T40" fmla="*/ 54 w 54"/>
                      <a:gd name="T41" fmla="*/ 28 h 56"/>
                      <a:gd name="T42" fmla="*/ 54 w 54"/>
                      <a:gd name="T43" fmla="*/ 28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56">
                        <a:moveTo>
                          <a:pt x="54" y="28"/>
                        </a:moveTo>
                        <a:lnTo>
                          <a:pt x="54" y="28"/>
                        </a:lnTo>
                        <a:lnTo>
                          <a:pt x="52" y="38"/>
                        </a:lnTo>
                        <a:lnTo>
                          <a:pt x="46" y="48"/>
                        </a:lnTo>
                        <a:lnTo>
                          <a:pt x="38" y="54"/>
                        </a:lnTo>
                        <a:lnTo>
                          <a:pt x="28" y="56"/>
                        </a:lnTo>
                        <a:lnTo>
                          <a:pt x="16" y="54"/>
                        </a:lnTo>
                        <a:lnTo>
                          <a:pt x="8" y="48"/>
                        </a:lnTo>
                        <a:lnTo>
                          <a:pt x="2" y="38"/>
                        </a:lnTo>
                        <a:lnTo>
                          <a:pt x="0" y="28"/>
                        </a:lnTo>
                        <a:lnTo>
                          <a:pt x="2" y="16"/>
                        </a:lnTo>
                        <a:lnTo>
                          <a:pt x="8" y="8"/>
                        </a:lnTo>
                        <a:lnTo>
                          <a:pt x="16" y="2"/>
                        </a:lnTo>
                        <a:lnTo>
                          <a:pt x="28" y="0"/>
                        </a:lnTo>
                        <a:lnTo>
                          <a:pt x="38" y="2"/>
                        </a:lnTo>
                        <a:lnTo>
                          <a:pt x="46" y="8"/>
                        </a:lnTo>
                        <a:lnTo>
                          <a:pt x="52" y="16"/>
                        </a:lnTo>
                        <a:lnTo>
                          <a:pt x="54" y="28"/>
                        </a:lnTo>
                        <a:close/>
                      </a:path>
                    </a:pathLst>
                  </a:custGeom>
                  <a:solidFill>
                    <a:srgbClr val="B1C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7" name="Freeform 124"/>
                  <p:cNvSpPr>
                    <a:spLocks/>
                  </p:cNvSpPr>
                  <p:nvPr/>
                </p:nvSpPr>
                <p:spPr bwMode="auto">
                  <a:xfrm>
                    <a:off x="3916" y="690"/>
                    <a:ext cx="50" cy="52"/>
                  </a:xfrm>
                  <a:custGeom>
                    <a:avLst/>
                    <a:gdLst>
                      <a:gd name="T0" fmla="*/ 50 w 50"/>
                      <a:gd name="T1" fmla="*/ 26 h 52"/>
                      <a:gd name="T2" fmla="*/ 50 w 50"/>
                      <a:gd name="T3" fmla="*/ 26 h 52"/>
                      <a:gd name="T4" fmla="*/ 48 w 50"/>
                      <a:gd name="T5" fmla="*/ 36 h 52"/>
                      <a:gd name="T6" fmla="*/ 44 w 50"/>
                      <a:gd name="T7" fmla="*/ 44 h 52"/>
                      <a:gd name="T8" fmla="*/ 34 w 50"/>
                      <a:gd name="T9" fmla="*/ 50 h 52"/>
                      <a:gd name="T10" fmla="*/ 26 w 50"/>
                      <a:gd name="T11" fmla="*/ 52 h 52"/>
                      <a:gd name="T12" fmla="*/ 26 w 50"/>
                      <a:gd name="T13" fmla="*/ 52 h 52"/>
                      <a:gd name="T14" fmla="*/ 16 w 50"/>
                      <a:gd name="T15" fmla="*/ 50 h 52"/>
                      <a:gd name="T16" fmla="*/ 8 w 50"/>
                      <a:gd name="T17" fmla="*/ 44 h 52"/>
                      <a:gd name="T18" fmla="*/ 2 w 50"/>
                      <a:gd name="T19" fmla="*/ 36 h 52"/>
                      <a:gd name="T20" fmla="*/ 0 w 50"/>
                      <a:gd name="T21" fmla="*/ 26 h 52"/>
                      <a:gd name="T22" fmla="*/ 0 w 50"/>
                      <a:gd name="T23" fmla="*/ 26 h 52"/>
                      <a:gd name="T24" fmla="*/ 2 w 50"/>
                      <a:gd name="T25" fmla="*/ 16 h 52"/>
                      <a:gd name="T26" fmla="*/ 8 w 50"/>
                      <a:gd name="T27" fmla="*/ 8 h 52"/>
                      <a:gd name="T28" fmla="*/ 16 w 50"/>
                      <a:gd name="T29" fmla="*/ 2 h 52"/>
                      <a:gd name="T30" fmla="*/ 26 w 50"/>
                      <a:gd name="T31" fmla="*/ 0 h 52"/>
                      <a:gd name="T32" fmla="*/ 26 w 50"/>
                      <a:gd name="T33" fmla="*/ 0 h 52"/>
                      <a:gd name="T34" fmla="*/ 34 w 50"/>
                      <a:gd name="T35" fmla="*/ 2 h 52"/>
                      <a:gd name="T36" fmla="*/ 44 w 50"/>
                      <a:gd name="T37" fmla="*/ 8 h 52"/>
                      <a:gd name="T38" fmla="*/ 48 w 50"/>
                      <a:gd name="T39" fmla="*/ 16 h 52"/>
                      <a:gd name="T40" fmla="*/ 50 w 50"/>
                      <a:gd name="T41" fmla="*/ 26 h 52"/>
                      <a:gd name="T42" fmla="*/ 50 w 50"/>
                      <a:gd name="T43" fmla="*/ 2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50" y="26"/>
                        </a:moveTo>
                        <a:lnTo>
                          <a:pt x="50" y="26"/>
                        </a:lnTo>
                        <a:lnTo>
                          <a:pt x="48" y="36"/>
                        </a:lnTo>
                        <a:lnTo>
                          <a:pt x="44" y="44"/>
                        </a:lnTo>
                        <a:lnTo>
                          <a:pt x="34" y="50"/>
                        </a:lnTo>
                        <a:lnTo>
                          <a:pt x="26" y="52"/>
                        </a:lnTo>
                        <a:lnTo>
                          <a:pt x="16" y="50"/>
                        </a:lnTo>
                        <a:lnTo>
                          <a:pt x="8" y="44"/>
                        </a:lnTo>
                        <a:lnTo>
                          <a:pt x="2" y="36"/>
                        </a:lnTo>
                        <a:lnTo>
                          <a:pt x="0" y="26"/>
                        </a:lnTo>
                        <a:lnTo>
                          <a:pt x="2" y="16"/>
                        </a:lnTo>
                        <a:lnTo>
                          <a:pt x="8" y="8"/>
                        </a:lnTo>
                        <a:lnTo>
                          <a:pt x="16" y="2"/>
                        </a:lnTo>
                        <a:lnTo>
                          <a:pt x="26" y="0"/>
                        </a:lnTo>
                        <a:lnTo>
                          <a:pt x="34" y="2"/>
                        </a:lnTo>
                        <a:lnTo>
                          <a:pt x="44" y="8"/>
                        </a:lnTo>
                        <a:lnTo>
                          <a:pt x="48" y="16"/>
                        </a:lnTo>
                        <a:lnTo>
                          <a:pt x="50" y="26"/>
                        </a:lnTo>
                        <a:close/>
                      </a:path>
                    </a:pathLst>
                  </a:custGeom>
                  <a:solidFill>
                    <a:srgbClr val="B6D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8" name="Freeform 125"/>
                  <p:cNvSpPr>
                    <a:spLocks/>
                  </p:cNvSpPr>
                  <p:nvPr/>
                </p:nvSpPr>
                <p:spPr bwMode="auto">
                  <a:xfrm>
                    <a:off x="3918" y="692"/>
                    <a:ext cx="46" cy="48"/>
                  </a:xfrm>
                  <a:custGeom>
                    <a:avLst/>
                    <a:gdLst>
                      <a:gd name="T0" fmla="*/ 46 w 46"/>
                      <a:gd name="T1" fmla="*/ 24 h 48"/>
                      <a:gd name="T2" fmla="*/ 46 w 46"/>
                      <a:gd name="T3" fmla="*/ 24 h 48"/>
                      <a:gd name="T4" fmla="*/ 44 w 46"/>
                      <a:gd name="T5" fmla="*/ 32 h 48"/>
                      <a:gd name="T6" fmla="*/ 40 w 46"/>
                      <a:gd name="T7" fmla="*/ 40 h 48"/>
                      <a:gd name="T8" fmla="*/ 32 w 46"/>
                      <a:gd name="T9" fmla="*/ 46 h 48"/>
                      <a:gd name="T10" fmla="*/ 24 w 46"/>
                      <a:gd name="T11" fmla="*/ 48 h 48"/>
                      <a:gd name="T12" fmla="*/ 24 w 46"/>
                      <a:gd name="T13" fmla="*/ 48 h 48"/>
                      <a:gd name="T14" fmla="*/ 14 w 46"/>
                      <a:gd name="T15" fmla="*/ 46 h 48"/>
                      <a:gd name="T16" fmla="*/ 6 w 46"/>
                      <a:gd name="T17" fmla="*/ 40 h 48"/>
                      <a:gd name="T18" fmla="*/ 2 w 46"/>
                      <a:gd name="T19" fmla="*/ 32 h 48"/>
                      <a:gd name="T20" fmla="*/ 0 w 46"/>
                      <a:gd name="T21" fmla="*/ 24 h 48"/>
                      <a:gd name="T22" fmla="*/ 0 w 46"/>
                      <a:gd name="T23" fmla="*/ 24 h 48"/>
                      <a:gd name="T24" fmla="*/ 2 w 46"/>
                      <a:gd name="T25" fmla="*/ 14 h 48"/>
                      <a:gd name="T26" fmla="*/ 6 w 46"/>
                      <a:gd name="T27" fmla="*/ 6 h 48"/>
                      <a:gd name="T28" fmla="*/ 14 w 46"/>
                      <a:gd name="T29" fmla="*/ 2 h 48"/>
                      <a:gd name="T30" fmla="*/ 24 w 46"/>
                      <a:gd name="T31" fmla="*/ 0 h 48"/>
                      <a:gd name="T32" fmla="*/ 24 w 46"/>
                      <a:gd name="T33" fmla="*/ 0 h 48"/>
                      <a:gd name="T34" fmla="*/ 32 w 46"/>
                      <a:gd name="T35" fmla="*/ 2 h 48"/>
                      <a:gd name="T36" fmla="*/ 40 w 46"/>
                      <a:gd name="T37" fmla="*/ 6 h 48"/>
                      <a:gd name="T38" fmla="*/ 44 w 46"/>
                      <a:gd name="T39" fmla="*/ 14 h 48"/>
                      <a:gd name="T40" fmla="*/ 46 w 46"/>
                      <a:gd name="T41" fmla="*/ 24 h 48"/>
                      <a:gd name="T42" fmla="*/ 46 w 46"/>
                      <a:gd name="T43" fmla="*/ 24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48">
                        <a:moveTo>
                          <a:pt x="46" y="24"/>
                        </a:moveTo>
                        <a:lnTo>
                          <a:pt x="46" y="24"/>
                        </a:lnTo>
                        <a:lnTo>
                          <a:pt x="44" y="32"/>
                        </a:lnTo>
                        <a:lnTo>
                          <a:pt x="40" y="40"/>
                        </a:lnTo>
                        <a:lnTo>
                          <a:pt x="32" y="46"/>
                        </a:lnTo>
                        <a:lnTo>
                          <a:pt x="24" y="48"/>
                        </a:lnTo>
                        <a:lnTo>
                          <a:pt x="14" y="46"/>
                        </a:lnTo>
                        <a:lnTo>
                          <a:pt x="6" y="40"/>
                        </a:lnTo>
                        <a:lnTo>
                          <a:pt x="2" y="32"/>
                        </a:lnTo>
                        <a:lnTo>
                          <a:pt x="0" y="24"/>
                        </a:lnTo>
                        <a:lnTo>
                          <a:pt x="2" y="14"/>
                        </a:lnTo>
                        <a:lnTo>
                          <a:pt x="6" y="6"/>
                        </a:lnTo>
                        <a:lnTo>
                          <a:pt x="14" y="2"/>
                        </a:lnTo>
                        <a:lnTo>
                          <a:pt x="24" y="0"/>
                        </a:lnTo>
                        <a:lnTo>
                          <a:pt x="32" y="2"/>
                        </a:lnTo>
                        <a:lnTo>
                          <a:pt x="40" y="6"/>
                        </a:lnTo>
                        <a:lnTo>
                          <a:pt x="44" y="14"/>
                        </a:lnTo>
                        <a:lnTo>
                          <a:pt x="46" y="24"/>
                        </a:lnTo>
                        <a:close/>
                      </a:path>
                    </a:pathLst>
                  </a:custGeom>
                  <a:solidFill>
                    <a:srgbClr val="BCD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79" name="Freeform 126"/>
                  <p:cNvSpPr>
                    <a:spLocks/>
                  </p:cNvSpPr>
                  <p:nvPr/>
                </p:nvSpPr>
                <p:spPr bwMode="auto">
                  <a:xfrm>
                    <a:off x="3920" y="694"/>
                    <a:ext cx="42" cy="44"/>
                  </a:xfrm>
                  <a:custGeom>
                    <a:avLst/>
                    <a:gdLst>
                      <a:gd name="T0" fmla="*/ 42 w 42"/>
                      <a:gd name="T1" fmla="*/ 22 h 44"/>
                      <a:gd name="T2" fmla="*/ 42 w 42"/>
                      <a:gd name="T3" fmla="*/ 22 h 44"/>
                      <a:gd name="T4" fmla="*/ 40 w 42"/>
                      <a:gd name="T5" fmla="*/ 30 h 44"/>
                      <a:gd name="T6" fmla="*/ 36 w 42"/>
                      <a:gd name="T7" fmla="*/ 38 h 44"/>
                      <a:gd name="T8" fmla="*/ 30 w 42"/>
                      <a:gd name="T9" fmla="*/ 42 h 44"/>
                      <a:gd name="T10" fmla="*/ 22 w 42"/>
                      <a:gd name="T11" fmla="*/ 44 h 44"/>
                      <a:gd name="T12" fmla="*/ 22 w 42"/>
                      <a:gd name="T13" fmla="*/ 44 h 44"/>
                      <a:gd name="T14" fmla="*/ 12 w 42"/>
                      <a:gd name="T15" fmla="*/ 42 h 44"/>
                      <a:gd name="T16" fmla="*/ 6 w 42"/>
                      <a:gd name="T17" fmla="*/ 38 h 44"/>
                      <a:gd name="T18" fmla="*/ 2 w 42"/>
                      <a:gd name="T19" fmla="*/ 30 h 44"/>
                      <a:gd name="T20" fmla="*/ 0 w 42"/>
                      <a:gd name="T21" fmla="*/ 22 h 44"/>
                      <a:gd name="T22" fmla="*/ 0 w 42"/>
                      <a:gd name="T23" fmla="*/ 22 h 44"/>
                      <a:gd name="T24" fmla="*/ 2 w 42"/>
                      <a:gd name="T25" fmla="*/ 14 h 44"/>
                      <a:gd name="T26" fmla="*/ 6 w 42"/>
                      <a:gd name="T27" fmla="*/ 6 h 44"/>
                      <a:gd name="T28" fmla="*/ 12 w 42"/>
                      <a:gd name="T29" fmla="*/ 2 h 44"/>
                      <a:gd name="T30" fmla="*/ 22 w 42"/>
                      <a:gd name="T31" fmla="*/ 0 h 44"/>
                      <a:gd name="T32" fmla="*/ 22 w 42"/>
                      <a:gd name="T33" fmla="*/ 0 h 44"/>
                      <a:gd name="T34" fmla="*/ 30 w 42"/>
                      <a:gd name="T35" fmla="*/ 2 h 44"/>
                      <a:gd name="T36" fmla="*/ 36 w 42"/>
                      <a:gd name="T37" fmla="*/ 6 h 44"/>
                      <a:gd name="T38" fmla="*/ 40 w 42"/>
                      <a:gd name="T39" fmla="*/ 14 h 44"/>
                      <a:gd name="T40" fmla="*/ 42 w 42"/>
                      <a:gd name="T41" fmla="*/ 22 h 44"/>
                      <a:gd name="T42" fmla="*/ 42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4">
                        <a:moveTo>
                          <a:pt x="42" y="22"/>
                        </a:moveTo>
                        <a:lnTo>
                          <a:pt x="42" y="22"/>
                        </a:lnTo>
                        <a:lnTo>
                          <a:pt x="40" y="30"/>
                        </a:lnTo>
                        <a:lnTo>
                          <a:pt x="36" y="38"/>
                        </a:lnTo>
                        <a:lnTo>
                          <a:pt x="30" y="42"/>
                        </a:lnTo>
                        <a:lnTo>
                          <a:pt x="22" y="44"/>
                        </a:lnTo>
                        <a:lnTo>
                          <a:pt x="12" y="42"/>
                        </a:lnTo>
                        <a:lnTo>
                          <a:pt x="6" y="38"/>
                        </a:lnTo>
                        <a:lnTo>
                          <a:pt x="2" y="30"/>
                        </a:lnTo>
                        <a:lnTo>
                          <a:pt x="0" y="22"/>
                        </a:lnTo>
                        <a:lnTo>
                          <a:pt x="2" y="14"/>
                        </a:lnTo>
                        <a:lnTo>
                          <a:pt x="6" y="6"/>
                        </a:lnTo>
                        <a:lnTo>
                          <a:pt x="12" y="2"/>
                        </a:lnTo>
                        <a:lnTo>
                          <a:pt x="22" y="0"/>
                        </a:lnTo>
                        <a:lnTo>
                          <a:pt x="30" y="2"/>
                        </a:lnTo>
                        <a:lnTo>
                          <a:pt x="36" y="6"/>
                        </a:lnTo>
                        <a:lnTo>
                          <a:pt x="40" y="14"/>
                        </a:lnTo>
                        <a:lnTo>
                          <a:pt x="42" y="22"/>
                        </a:lnTo>
                        <a:close/>
                      </a:path>
                    </a:pathLst>
                  </a:custGeom>
                  <a:solidFill>
                    <a:srgbClr val="C1D9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0" name="Freeform 127"/>
                  <p:cNvSpPr>
                    <a:spLocks/>
                  </p:cNvSpPr>
                  <p:nvPr/>
                </p:nvSpPr>
                <p:spPr bwMode="auto">
                  <a:xfrm>
                    <a:off x="3922" y="696"/>
                    <a:ext cx="38" cy="40"/>
                  </a:xfrm>
                  <a:custGeom>
                    <a:avLst/>
                    <a:gdLst>
                      <a:gd name="T0" fmla="*/ 38 w 38"/>
                      <a:gd name="T1" fmla="*/ 20 h 40"/>
                      <a:gd name="T2" fmla="*/ 38 w 38"/>
                      <a:gd name="T3" fmla="*/ 20 h 40"/>
                      <a:gd name="T4" fmla="*/ 38 w 38"/>
                      <a:gd name="T5" fmla="*/ 28 h 40"/>
                      <a:gd name="T6" fmla="*/ 32 w 38"/>
                      <a:gd name="T7" fmla="*/ 34 h 40"/>
                      <a:gd name="T8" fmla="*/ 26 w 38"/>
                      <a:gd name="T9" fmla="*/ 38 h 40"/>
                      <a:gd name="T10" fmla="*/ 20 w 38"/>
                      <a:gd name="T11" fmla="*/ 40 h 40"/>
                      <a:gd name="T12" fmla="*/ 20 w 38"/>
                      <a:gd name="T13" fmla="*/ 40 h 40"/>
                      <a:gd name="T14" fmla="*/ 12 w 38"/>
                      <a:gd name="T15" fmla="*/ 38 h 40"/>
                      <a:gd name="T16" fmla="*/ 6 w 38"/>
                      <a:gd name="T17" fmla="*/ 34 h 40"/>
                      <a:gd name="T18" fmla="*/ 2 w 38"/>
                      <a:gd name="T19" fmla="*/ 28 h 40"/>
                      <a:gd name="T20" fmla="*/ 0 w 38"/>
                      <a:gd name="T21" fmla="*/ 20 h 40"/>
                      <a:gd name="T22" fmla="*/ 0 w 38"/>
                      <a:gd name="T23" fmla="*/ 20 h 40"/>
                      <a:gd name="T24" fmla="*/ 2 w 38"/>
                      <a:gd name="T25" fmla="*/ 12 h 40"/>
                      <a:gd name="T26" fmla="*/ 6 w 38"/>
                      <a:gd name="T27" fmla="*/ 6 h 40"/>
                      <a:gd name="T28" fmla="*/ 12 w 38"/>
                      <a:gd name="T29" fmla="*/ 2 h 40"/>
                      <a:gd name="T30" fmla="*/ 20 w 38"/>
                      <a:gd name="T31" fmla="*/ 0 h 40"/>
                      <a:gd name="T32" fmla="*/ 20 w 38"/>
                      <a:gd name="T33" fmla="*/ 0 h 40"/>
                      <a:gd name="T34" fmla="*/ 26 w 38"/>
                      <a:gd name="T35" fmla="*/ 2 h 40"/>
                      <a:gd name="T36" fmla="*/ 32 w 38"/>
                      <a:gd name="T37" fmla="*/ 6 h 40"/>
                      <a:gd name="T38" fmla="*/ 38 w 38"/>
                      <a:gd name="T39" fmla="*/ 12 h 40"/>
                      <a:gd name="T40" fmla="*/ 38 w 38"/>
                      <a:gd name="T41" fmla="*/ 20 h 40"/>
                      <a:gd name="T42" fmla="*/ 38 w 38"/>
                      <a:gd name="T43" fmla="*/ 2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40">
                        <a:moveTo>
                          <a:pt x="38" y="20"/>
                        </a:moveTo>
                        <a:lnTo>
                          <a:pt x="38" y="20"/>
                        </a:lnTo>
                        <a:lnTo>
                          <a:pt x="38" y="28"/>
                        </a:lnTo>
                        <a:lnTo>
                          <a:pt x="32" y="34"/>
                        </a:lnTo>
                        <a:lnTo>
                          <a:pt x="26" y="38"/>
                        </a:lnTo>
                        <a:lnTo>
                          <a:pt x="20" y="40"/>
                        </a:lnTo>
                        <a:lnTo>
                          <a:pt x="12" y="38"/>
                        </a:lnTo>
                        <a:lnTo>
                          <a:pt x="6" y="34"/>
                        </a:lnTo>
                        <a:lnTo>
                          <a:pt x="2" y="28"/>
                        </a:lnTo>
                        <a:lnTo>
                          <a:pt x="0" y="20"/>
                        </a:lnTo>
                        <a:lnTo>
                          <a:pt x="2" y="12"/>
                        </a:lnTo>
                        <a:lnTo>
                          <a:pt x="6" y="6"/>
                        </a:lnTo>
                        <a:lnTo>
                          <a:pt x="12" y="2"/>
                        </a:lnTo>
                        <a:lnTo>
                          <a:pt x="20" y="0"/>
                        </a:lnTo>
                        <a:lnTo>
                          <a:pt x="26" y="2"/>
                        </a:lnTo>
                        <a:lnTo>
                          <a:pt x="32" y="6"/>
                        </a:lnTo>
                        <a:lnTo>
                          <a:pt x="38" y="12"/>
                        </a:lnTo>
                        <a:lnTo>
                          <a:pt x="38" y="20"/>
                        </a:lnTo>
                        <a:close/>
                      </a:path>
                    </a:pathLst>
                  </a:custGeom>
                  <a:solidFill>
                    <a:srgbClr val="C7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1" name="Freeform 128"/>
                  <p:cNvSpPr>
                    <a:spLocks/>
                  </p:cNvSpPr>
                  <p:nvPr/>
                </p:nvSpPr>
                <p:spPr bwMode="auto">
                  <a:xfrm>
                    <a:off x="3924" y="698"/>
                    <a:ext cx="34" cy="36"/>
                  </a:xfrm>
                  <a:custGeom>
                    <a:avLst/>
                    <a:gdLst>
                      <a:gd name="T0" fmla="*/ 34 w 34"/>
                      <a:gd name="T1" fmla="*/ 18 h 36"/>
                      <a:gd name="T2" fmla="*/ 34 w 34"/>
                      <a:gd name="T3" fmla="*/ 18 h 36"/>
                      <a:gd name="T4" fmla="*/ 34 w 34"/>
                      <a:gd name="T5" fmla="*/ 24 h 36"/>
                      <a:gd name="T6" fmla="*/ 30 w 34"/>
                      <a:gd name="T7" fmla="*/ 30 h 36"/>
                      <a:gd name="T8" fmla="*/ 24 w 34"/>
                      <a:gd name="T9" fmla="*/ 34 h 36"/>
                      <a:gd name="T10" fmla="*/ 18 w 34"/>
                      <a:gd name="T11" fmla="*/ 36 h 36"/>
                      <a:gd name="T12" fmla="*/ 18 w 34"/>
                      <a:gd name="T13" fmla="*/ 36 h 36"/>
                      <a:gd name="T14" fmla="*/ 10 w 34"/>
                      <a:gd name="T15" fmla="*/ 34 h 36"/>
                      <a:gd name="T16" fmla="*/ 4 w 34"/>
                      <a:gd name="T17" fmla="*/ 30 h 36"/>
                      <a:gd name="T18" fmla="*/ 0 w 34"/>
                      <a:gd name="T19" fmla="*/ 24 h 36"/>
                      <a:gd name="T20" fmla="*/ 0 w 34"/>
                      <a:gd name="T21" fmla="*/ 18 h 36"/>
                      <a:gd name="T22" fmla="*/ 0 w 34"/>
                      <a:gd name="T23" fmla="*/ 18 h 36"/>
                      <a:gd name="T24" fmla="*/ 0 w 34"/>
                      <a:gd name="T25" fmla="*/ 10 h 36"/>
                      <a:gd name="T26" fmla="*/ 4 w 34"/>
                      <a:gd name="T27" fmla="*/ 6 h 36"/>
                      <a:gd name="T28" fmla="*/ 10 w 34"/>
                      <a:gd name="T29" fmla="*/ 2 h 36"/>
                      <a:gd name="T30" fmla="*/ 18 w 34"/>
                      <a:gd name="T31" fmla="*/ 0 h 36"/>
                      <a:gd name="T32" fmla="*/ 18 w 34"/>
                      <a:gd name="T33" fmla="*/ 0 h 36"/>
                      <a:gd name="T34" fmla="*/ 24 w 34"/>
                      <a:gd name="T35" fmla="*/ 2 h 36"/>
                      <a:gd name="T36" fmla="*/ 30 w 34"/>
                      <a:gd name="T37" fmla="*/ 6 h 36"/>
                      <a:gd name="T38" fmla="*/ 34 w 34"/>
                      <a:gd name="T39" fmla="*/ 10 h 36"/>
                      <a:gd name="T40" fmla="*/ 34 w 34"/>
                      <a:gd name="T41" fmla="*/ 18 h 36"/>
                      <a:gd name="T42" fmla="*/ 34 w 34"/>
                      <a:gd name="T43" fmla="*/ 18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6">
                        <a:moveTo>
                          <a:pt x="34" y="18"/>
                        </a:moveTo>
                        <a:lnTo>
                          <a:pt x="34" y="18"/>
                        </a:lnTo>
                        <a:lnTo>
                          <a:pt x="34" y="24"/>
                        </a:lnTo>
                        <a:lnTo>
                          <a:pt x="30" y="30"/>
                        </a:lnTo>
                        <a:lnTo>
                          <a:pt x="24" y="34"/>
                        </a:lnTo>
                        <a:lnTo>
                          <a:pt x="18" y="36"/>
                        </a:lnTo>
                        <a:lnTo>
                          <a:pt x="10" y="34"/>
                        </a:lnTo>
                        <a:lnTo>
                          <a:pt x="4" y="30"/>
                        </a:lnTo>
                        <a:lnTo>
                          <a:pt x="0" y="24"/>
                        </a:lnTo>
                        <a:lnTo>
                          <a:pt x="0" y="18"/>
                        </a:lnTo>
                        <a:lnTo>
                          <a:pt x="0" y="10"/>
                        </a:lnTo>
                        <a:lnTo>
                          <a:pt x="4" y="6"/>
                        </a:lnTo>
                        <a:lnTo>
                          <a:pt x="10" y="2"/>
                        </a:lnTo>
                        <a:lnTo>
                          <a:pt x="18" y="0"/>
                        </a:lnTo>
                        <a:lnTo>
                          <a:pt x="24" y="2"/>
                        </a:lnTo>
                        <a:lnTo>
                          <a:pt x="30" y="6"/>
                        </a:lnTo>
                        <a:lnTo>
                          <a:pt x="34" y="10"/>
                        </a:lnTo>
                        <a:lnTo>
                          <a:pt x="34" y="18"/>
                        </a:lnTo>
                        <a:close/>
                      </a:path>
                    </a:pathLst>
                  </a:custGeom>
                  <a:solidFill>
                    <a:srgbClr val="CDE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2" name="Freeform 129"/>
                  <p:cNvSpPr>
                    <a:spLocks/>
                  </p:cNvSpPr>
                  <p:nvPr/>
                </p:nvSpPr>
                <p:spPr bwMode="auto">
                  <a:xfrm>
                    <a:off x="3926" y="700"/>
                    <a:ext cx="30" cy="32"/>
                  </a:xfrm>
                  <a:custGeom>
                    <a:avLst/>
                    <a:gdLst>
                      <a:gd name="T0" fmla="*/ 30 w 30"/>
                      <a:gd name="T1" fmla="*/ 16 h 32"/>
                      <a:gd name="T2" fmla="*/ 30 w 30"/>
                      <a:gd name="T3" fmla="*/ 16 h 32"/>
                      <a:gd name="T4" fmla="*/ 30 w 30"/>
                      <a:gd name="T5" fmla="*/ 22 h 32"/>
                      <a:gd name="T6" fmla="*/ 26 w 30"/>
                      <a:gd name="T7" fmla="*/ 26 h 32"/>
                      <a:gd name="T8" fmla="*/ 22 w 30"/>
                      <a:gd name="T9" fmla="*/ 30 h 32"/>
                      <a:gd name="T10" fmla="*/ 16 w 30"/>
                      <a:gd name="T11" fmla="*/ 32 h 32"/>
                      <a:gd name="T12" fmla="*/ 16 w 30"/>
                      <a:gd name="T13" fmla="*/ 32 h 32"/>
                      <a:gd name="T14" fmla="*/ 10 w 30"/>
                      <a:gd name="T15" fmla="*/ 30 h 32"/>
                      <a:gd name="T16" fmla="*/ 4 w 30"/>
                      <a:gd name="T17" fmla="*/ 26 h 32"/>
                      <a:gd name="T18" fmla="*/ 0 w 30"/>
                      <a:gd name="T19" fmla="*/ 22 h 32"/>
                      <a:gd name="T20" fmla="*/ 0 w 30"/>
                      <a:gd name="T21" fmla="*/ 16 h 32"/>
                      <a:gd name="T22" fmla="*/ 0 w 30"/>
                      <a:gd name="T23" fmla="*/ 16 h 32"/>
                      <a:gd name="T24" fmla="*/ 0 w 30"/>
                      <a:gd name="T25" fmla="*/ 10 h 32"/>
                      <a:gd name="T26" fmla="*/ 4 w 30"/>
                      <a:gd name="T27" fmla="*/ 4 h 32"/>
                      <a:gd name="T28" fmla="*/ 10 w 30"/>
                      <a:gd name="T29" fmla="*/ 2 h 32"/>
                      <a:gd name="T30" fmla="*/ 16 w 30"/>
                      <a:gd name="T31" fmla="*/ 0 h 32"/>
                      <a:gd name="T32" fmla="*/ 16 w 30"/>
                      <a:gd name="T33" fmla="*/ 0 h 32"/>
                      <a:gd name="T34" fmla="*/ 22 w 30"/>
                      <a:gd name="T35" fmla="*/ 2 h 32"/>
                      <a:gd name="T36" fmla="*/ 26 w 30"/>
                      <a:gd name="T37" fmla="*/ 4 h 32"/>
                      <a:gd name="T38" fmla="*/ 30 w 30"/>
                      <a:gd name="T39" fmla="*/ 10 h 32"/>
                      <a:gd name="T40" fmla="*/ 30 w 30"/>
                      <a:gd name="T41" fmla="*/ 16 h 32"/>
                      <a:gd name="T42" fmla="*/ 30 w 30"/>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32">
                        <a:moveTo>
                          <a:pt x="30" y="16"/>
                        </a:moveTo>
                        <a:lnTo>
                          <a:pt x="30" y="16"/>
                        </a:lnTo>
                        <a:lnTo>
                          <a:pt x="30" y="22"/>
                        </a:lnTo>
                        <a:lnTo>
                          <a:pt x="26" y="26"/>
                        </a:lnTo>
                        <a:lnTo>
                          <a:pt x="22" y="30"/>
                        </a:lnTo>
                        <a:lnTo>
                          <a:pt x="16" y="32"/>
                        </a:lnTo>
                        <a:lnTo>
                          <a:pt x="10" y="30"/>
                        </a:lnTo>
                        <a:lnTo>
                          <a:pt x="4" y="26"/>
                        </a:lnTo>
                        <a:lnTo>
                          <a:pt x="0" y="22"/>
                        </a:lnTo>
                        <a:lnTo>
                          <a:pt x="0" y="16"/>
                        </a:lnTo>
                        <a:lnTo>
                          <a:pt x="0" y="10"/>
                        </a:lnTo>
                        <a:lnTo>
                          <a:pt x="4" y="4"/>
                        </a:lnTo>
                        <a:lnTo>
                          <a:pt x="10" y="2"/>
                        </a:lnTo>
                        <a:lnTo>
                          <a:pt x="16" y="0"/>
                        </a:lnTo>
                        <a:lnTo>
                          <a:pt x="22" y="2"/>
                        </a:lnTo>
                        <a:lnTo>
                          <a:pt x="26" y="4"/>
                        </a:lnTo>
                        <a:lnTo>
                          <a:pt x="30" y="10"/>
                        </a:lnTo>
                        <a:lnTo>
                          <a:pt x="30" y="16"/>
                        </a:lnTo>
                        <a:close/>
                      </a:path>
                    </a:pathLst>
                  </a:custGeom>
                  <a:solidFill>
                    <a:srgbClr val="D3E4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3" name="Freeform 130"/>
                  <p:cNvSpPr>
                    <a:spLocks/>
                  </p:cNvSpPr>
                  <p:nvPr/>
                </p:nvSpPr>
                <p:spPr bwMode="auto">
                  <a:xfrm>
                    <a:off x="3928" y="702"/>
                    <a:ext cx="26" cy="28"/>
                  </a:xfrm>
                  <a:custGeom>
                    <a:avLst/>
                    <a:gdLst>
                      <a:gd name="T0" fmla="*/ 26 w 26"/>
                      <a:gd name="T1" fmla="*/ 14 h 28"/>
                      <a:gd name="T2" fmla="*/ 26 w 26"/>
                      <a:gd name="T3" fmla="*/ 14 h 28"/>
                      <a:gd name="T4" fmla="*/ 26 w 26"/>
                      <a:gd name="T5" fmla="*/ 20 h 28"/>
                      <a:gd name="T6" fmla="*/ 22 w 26"/>
                      <a:gd name="T7" fmla="*/ 24 h 28"/>
                      <a:gd name="T8" fmla="*/ 18 w 26"/>
                      <a:gd name="T9" fmla="*/ 26 h 28"/>
                      <a:gd name="T10" fmla="*/ 14 w 26"/>
                      <a:gd name="T11" fmla="*/ 28 h 28"/>
                      <a:gd name="T12" fmla="*/ 14 w 26"/>
                      <a:gd name="T13" fmla="*/ 28 h 28"/>
                      <a:gd name="T14" fmla="*/ 8 w 26"/>
                      <a:gd name="T15" fmla="*/ 26 h 28"/>
                      <a:gd name="T16" fmla="*/ 4 w 26"/>
                      <a:gd name="T17" fmla="*/ 24 h 28"/>
                      <a:gd name="T18" fmla="*/ 0 w 26"/>
                      <a:gd name="T19" fmla="*/ 20 h 28"/>
                      <a:gd name="T20" fmla="*/ 0 w 26"/>
                      <a:gd name="T21" fmla="*/ 14 h 28"/>
                      <a:gd name="T22" fmla="*/ 0 w 26"/>
                      <a:gd name="T23" fmla="*/ 14 h 28"/>
                      <a:gd name="T24" fmla="*/ 0 w 26"/>
                      <a:gd name="T25" fmla="*/ 8 h 28"/>
                      <a:gd name="T26" fmla="*/ 4 w 26"/>
                      <a:gd name="T27" fmla="*/ 4 h 28"/>
                      <a:gd name="T28" fmla="*/ 8 w 26"/>
                      <a:gd name="T29" fmla="*/ 0 h 28"/>
                      <a:gd name="T30" fmla="*/ 14 w 26"/>
                      <a:gd name="T31" fmla="*/ 0 h 28"/>
                      <a:gd name="T32" fmla="*/ 14 w 26"/>
                      <a:gd name="T33" fmla="*/ 0 h 28"/>
                      <a:gd name="T34" fmla="*/ 18 w 26"/>
                      <a:gd name="T35" fmla="*/ 0 h 28"/>
                      <a:gd name="T36" fmla="*/ 22 w 26"/>
                      <a:gd name="T37" fmla="*/ 4 h 28"/>
                      <a:gd name="T38" fmla="*/ 26 w 26"/>
                      <a:gd name="T39" fmla="*/ 8 h 28"/>
                      <a:gd name="T40" fmla="*/ 26 w 26"/>
                      <a:gd name="T41" fmla="*/ 14 h 28"/>
                      <a:gd name="T42" fmla="*/ 26 w 26"/>
                      <a:gd name="T43" fmla="*/ 14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20"/>
                        </a:lnTo>
                        <a:lnTo>
                          <a:pt x="22" y="24"/>
                        </a:lnTo>
                        <a:lnTo>
                          <a:pt x="18" y="26"/>
                        </a:lnTo>
                        <a:lnTo>
                          <a:pt x="14" y="28"/>
                        </a:lnTo>
                        <a:lnTo>
                          <a:pt x="8" y="26"/>
                        </a:lnTo>
                        <a:lnTo>
                          <a:pt x="4" y="24"/>
                        </a:lnTo>
                        <a:lnTo>
                          <a:pt x="0" y="20"/>
                        </a:lnTo>
                        <a:lnTo>
                          <a:pt x="0" y="14"/>
                        </a:lnTo>
                        <a:lnTo>
                          <a:pt x="0" y="8"/>
                        </a:lnTo>
                        <a:lnTo>
                          <a:pt x="4" y="4"/>
                        </a:lnTo>
                        <a:lnTo>
                          <a:pt x="8" y="0"/>
                        </a:lnTo>
                        <a:lnTo>
                          <a:pt x="14" y="0"/>
                        </a:lnTo>
                        <a:lnTo>
                          <a:pt x="18" y="0"/>
                        </a:lnTo>
                        <a:lnTo>
                          <a:pt x="22" y="4"/>
                        </a:lnTo>
                        <a:lnTo>
                          <a:pt x="26" y="8"/>
                        </a:lnTo>
                        <a:lnTo>
                          <a:pt x="26" y="14"/>
                        </a:lnTo>
                        <a:close/>
                      </a:path>
                    </a:pathLst>
                  </a:custGeom>
                  <a:solidFill>
                    <a:srgbClr val="D8E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4" name="Freeform 131"/>
                  <p:cNvSpPr>
                    <a:spLocks/>
                  </p:cNvSpPr>
                  <p:nvPr/>
                </p:nvSpPr>
                <p:spPr bwMode="auto">
                  <a:xfrm>
                    <a:off x="3930" y="704"/>
                    <a:ext cx="22" cy="24"/>
                  </a:xfrm>
                  <a:custGeom>
                    <a:avLst/>
                    <a:gdLst>
                      <a:gd name="T0" fmla="*/ 22 w 22"/>
                      <a:gd name="T1" fmla="*/ 12 h 24"/>
                      <a:gd name="T2" fmla="*/ 22 w 22"/>
                      <a:gd name="T3" fmla="*/ 12 h 24"/>
                      <a:gd name="T4" fmla="*/ 22 w 22"/>
                      <a:gd name="T5" fmla="*/ 16 h 24"/>
                      <a:gd name="T6" fmla="*/ 20 w 22"/>
                      <a:gd name="T7" fmla="*/ 20 h 24"/>
                      <a:gd name="T8" fmla="*/ 16 w 22"/>
                      <a:gd name="T9" fmla="*/ 22 h 24"/>
                      <a:gd name="T10" fmla="*/ 12 w 22"/>
                      <a:gd name="T11" fmla="*/ 24 h 24"/>
                      <a:gd name="T12" fmla="*/ 12 w 22"/>
                      <a:gd name="T13" fmla="*/ 24 h 24"/>
                      <a:gd name="T14" fmla="*/ 6 w 22"/>
                      <a:gd name="T15" fmla="*/ 22 h 24"/>
                      <a:gd name="T16" fmla="*/ 2 w 22"/>
                      <a:gd name="T17" fmla="*/ 20 h 24"/>
                      <a:gd name="T18" fmla="*/ 0 w 22"/>
                      <a:gd name="T19" fmla="*/ 16 h 24"/>
                      <a:gd name="T20" fmla="*/ 0 w 22"/>
                      <a:gd name="T21" fmla="*/ 12 h 24"/>
                      <a:gd name="T22" fmla="*/ 0 w 22"/>
                      <a:gd name="T23" fmla="*/ 12 h 24"/>
                      <a:gd name="T24" fmla="*/ 0 w 22"/>
                      <a:gd name="T25" fmla="*/ 8 h 24"/>
                      <a:gd name="T26" fmla="*/ 2 w 22"/>
                      <a:gd name="T27" fmla="*/ 4 h 24"/>
                      <a:gd name="T28" fmla="*/ 6 w 22"/>
                      <a:gd name="T29" fmla="*/ 0 h 24"/>
                      <a:gd name="T30" fmla="*/ 12 w 22"/>
                      <a:gd name="T31" fmla="*/ 0 h 24"/>
                      <a:gd name="T32" fmla="*/ 12 w 22"/>
                      <a:gd name="T33" fmla="*/ 0 h 24"/>
                      <a:gd name="T34" fmla="*/ 16 w 22"/>
                      <a:gd name="T35" fmla="*/ 0 h 24"/>
                      <a:gd name="T36" fmla="*/ 20 w 22"/>
                      <a:gd name="T37" fmla="*/ 4 h 24"/>
                      <a:gd name="T38" fmla="*/ 22 w 22"/>
                      <a:gd name="T39" fmla="*/ 8 h 24"/>
                      <a:gd name="T40" fmla="*/ 22 w 22"/>
                      <a:gd name="T41" fmla="*/ 12 h 24"/>
                      <a:gd name="T42" fmla="*/ 22 w 22"/>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6" y="22"/>
                        </a:lnTo>
                        <a:lnTo>
                          <a:pt x="2" y="20"/>
                        </a:lnTo>
                        <a:lnTo>
                          <a:pt x="0" y="16"/>
                        </a:lnTo>
                        <a:lnTo>
                          <a:pt x="0" y="12"/>
                        </a:lnTo>
                        <a:lnTo>
                          <a:pt x="0" y="8"/>
                        </a:lnTo>
                        <a:lnTo>
                          <a:pt x="2" y="4"/>
                        </a:lnTo>
                        <a:lnTo>
                          <a:pt x="6" y="0"/>
                        </a:lnTo>
                        <a:lnTo>
                          <a:pt x="12" y="0"/>
                        </a:lnTo>
                        <a:lnTo>
                          <a:pt x="16" y="0"/>
                        </a:lnTo>
                        <a:lnTo>
                          <a:pt x="20" y="4"/>
                        </a:lnTo>
                        <a:lnTo>
                          <a:pt x="22" y="8"/>
                        </a:lnTo>
                        <a:lnTo>
                          <a:pt x="22" y="12"/>
                        </a:lnTo>
                        <a:close/>
                      </a:path>
                    </a:pathLst>
                  </a:custGeom>
                  <a:solidFill>
                    <a:srgbClr val="DFEC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5" name="Freeform 132"/>
                  <p:cNvSpPr>
                    <a:spLocks/>
                  </p:cNvSpPr>
                  <p:nvPr/>
                </p:nvSpPr>
                <p:spPr bwMode="auto">
                  <a:xfrm>
                    <a:off x="3932" y="706"/>
                    <a:ext cx="18" cy="20"/>
                  </a:xfrm>
                  <a:custGeom>
                    <a:avLst/>
                    <a:gdLst>
                      <a:gd name="T0" fmla="*/ 18 w 18"/>
                      <a:gd name="T1" fmla="*/ 10 h 20"/>
                      <a:gd name="T2" fmla="*/ 18 w 18"/>
                      <a:gd name="T3" fmla="*/ 10 h 20"/>
                      <a:gd name="T4" fmla="*/ 18 w 18"/>
                      <a:gd name="T5" fmla="*/ 14 h 20"/>
                      <a:gd name="T6" fmla="*/ 16 w 18"/>
                      <a:gd name="T7" fmla="*/ 16 h 20"/>
                      <a:gd name="T8" fmla="*/ 12 w 18"/>
                      <a:gd name="T9" fmla="*/ 18 h 20"/>
                      <a:gd name="T10" fmla="*/ 10 w 18"/>
                      <a:gd name="T11" fmla="*/ 20 h 20"/>
                      <a:gd name="T12" fmla="*/ 10 w 18"/>
                      <a:gd name="T13" fmla="*/ 20 h 20"/>
                      <a:gd name="T14" fmla="*/ 6 w 18"/>
                      <a:gd name="T15" fmla="*/ 18 h 20"/>
                      <a:gd name="T16" fmla="*/ 2 w 18"/>
                      <a:gd name="T17" fmla="*/ 16 h 20"/>
                      <a:gd name="T18" fmla="*/ 0 w 18"/>
                      <a:gd name="T19" fmla="*/ 14 h 20"/>
                      <a:gd name="T20" fmla="*/ 0 w 18"/>
                      <a:gd name="T21" fmla="*/ 10 h 20"/>
                      <a:gd name="T22" fmla="*/ 0 w 18"/>
                      <a:gd name="T23" fmla="*/ 10 h 20"/>
                      <a:gd name="T24" fmla="*/ 0 w 18"/>
                      <a:gd name="T25" fmla="*/ 6 h 20"/>
                      <a:gd name="T26" fmla="*/ 2 w 18"/>
                      <a:gd name="T27" fmla="*/ 2 h 20"/>
                      <a:gd name="T28" fmla="*/ 6 w 18"/>
                      <a:gd name="T29" fmla="*/ 0 h 20"/>
                      <a:gd name="T30" fmla="*/ 10 w 18"/>
                      <a:gd name="T31" fmla="*/ 0 h 20"/>
                      <a:gd name="T32" fmla="*/ 10 w 18"/>
                      <a:gd name="T33" fmla="*/ 0 h 20"/>
                      <a:gd name="T34" fmla="*/ 12 w 18"/>
                      <a:gd name="T35" fmla="*/ 0 h 20"/>
                      <a:gd name="T36" fmla="*/ 16 w 18"/>
                      <a:gd name="T37" fmla="*/ 2 h 20"/>
                      <a:gd name="T38" fmla="*/ 18 w 18"/>
                      <a:gd name="T39" fmla="*/ 6 h 20"/>
                      <a:gd name="T40" fmla="*/ 18 w 18"/>
                      <a:gd name="T41" fmla="*/ 10 h 20"/>
                      <a:gd name="T42" fmla="*/ 18 w 18"/>
                      <a:gd name="T43" fmla="*/ 10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0">
                        <a:moveTo>
                          <a:pt x="18" y="10"/>
                        </a:moveTo>
                        <a:lnTo>
                          <a:pt x="18" y="10"/>
                        </a:lnTo>
                        <a:lnTo>
                          <a:pt x="18" y="14"/>
                        </a:lnTo>
                        <a:lnTo>
                          <a:pt x="16" y="16"/>
                        </a:lnTo>
                        <a:lnTo>
                          <a:pt x="12" y="18"/>
                        </a:lnTo>
                        <a:lnTo>
                          <a:pt x="10" y="20"/>
                        </a:lnTo>
                        <a:lnTo>
                          <a:pt x="6" y="18"/>
                        </a:lnTo>
                        <a:lnTo>
                          <a:pt x="2" y="16"/>
                        </a:lnTo>
                        <a:lnTo>
                          <a:pt x="0" y="14"/>
                        </a:lnTo>
                        <a:lnTo>
                          <a:pt x="0" y="10"/>
                        </a:lnTo>
                        <a:lnTo>
                          <a:pt x="0" y="6"/>
                        </a:lnTo>
                        <a:lnTo>
                          <a:pt x="2" y="2"/>
                        </a:lnTo>
                        <a:lnTo>
                          <a:pt x="6" y="0"/>
                        </a:lnTo>
                        <a:lnTo>
                          <a:pt x="10" y="0"/>
                        </a:lnTo>
                        <a:lnTo>
                          <a:pt x="12" y="0"/>
                        </a:lnTo>
                        <a:lnTo>
                          <a:pt x="16" y="2"/>
                        </a:lnTo>
                        <a:lnTo>
                          <a:pt x="18" y="6"/>
                        </a:lnTo>
                        <a:lnTo>
                          <a:pt x="18" y="10"/>
                        </a:lnTo>
                        <a:close/>
                      </a:path>
                    </a:pathLst>
                  </a:custGeom>
                  <a:solidFill>
                    <a:srgbClr val="E6F0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6" name="Freeform 133"/>
                  <p:cNvSpPr>
                    <a:spLocks/>
                  </p:cNvSpPr>
                  <p:nvPr/>
                </p:nvSpPr>
                <p:spPr bwMode="auto">
                  <a:xfrm>
                    <a:off x="3934" y="708"/>
                    <a:ext cx="14" cy="16"/>
                  </a:xfrm>
                  <a:custGeom>
                    <a:avLst/>
                    <a:gdLst>
                      <a:gd name="T0" fmla="*/ 14 w 14"/>
                      <a:gd name="T1" fmla="*/ 8 h 16"/>
                      <a:gd name="T2" fmla="*/ 14 w 14"/>
                      <a:gd name="T3" fmla="*/ 8 h 16"/>
                      <a:gd name="T4" fmla="*/ 14 w 14"/>
                      <a:gd name="T5" fmla="*/ 10 h 16"/>
                      <a:gd name="T6" fmla="*/ 12 w 14"/>
                      <a:gd name="T7" fmla="*/ 14 h 16"/>
                      <a:gd name="T8" fmla="*/ 10 w 14"/>
                      <a:gd name="T9" fmla="*/ 14 h 16"/>
                      <a:gd name="T10" fmla="*/ 8 w 14"/>
                      <a:gd name="T11" fmla="*/ 16 h 16"/>
                      <a:gd name="T12" fmla="*/ 8 w 14"/>
                      <a:gd name="T13" fmla="*/ 16 h 16"/>
                      <a:gd name="T14" fmla="*/ 4 w 14"/>
                      <a:gd name="T15" fmla="*/ 14 h 16"/>
                      <a:gd name="T16" fmla="*/ 2 w 14"/>
                      <a:gd name="T17" fmla="*/ 14 h 16"/>
                      <a:gd name="T18" fmla="*/ 0 w 14"/>
                      <a:gd name="T19" fmla="*/ 10 h 16"/>
                      <a:gd name="T20" fmla="*/ 0 w 14"/>
                      <a:gd name="T21" fmla="*/ 8 h 16"/>
                      <a:gd name="T22" fmla="*/ 0 w 14"/>
                      <a:gd name="T23" fmla="*/ 8 h 16"/>
                      <a:gd name="T24" fmla="*/ 0 w 14"/>
                      <a:gd name="T25" fmla="*/ 4 h 16"/>
                      <a:gd name="T26" fmla="*/ 2 w 14"/>
                      <a:gd name="T27" fmla="*/ 2 h 16"/>
                      <a:gd name="T28" fmla="*/ 4 w 14"/>
                      <a:gd name="T29" fmla="*/ 0 h 16"/>
                      <a:gd name="T30" fmla="*/ 8 w 14"/>
                      <a:gd name="T31" fmla="*/ 0 h 16"/>
                      <a:gd name="T32" fmla="*/ 8 w 14"/>
                      <a:gd name="T33" fmla="*/ 0 h 16"/>
                      <a:gd name="T34" fmla="*/ 10 w 14"/>
                      <a:gd name="T35" fmla="*/ 0 h 16"/>
                      <a:gd name="T36" fmla="*/ 12 w 14"/>
                      <a:gd name="T37" fmla="*/ 2 h 16"/>
                      <a:gd name="T38" fmla="*/ 14 w 14"/>
                      <a:gd name="T39" fmla="*/ 4 h 16"/>
                      <a:gd name="T40" fmla="*/ 14 w 14"/>
                      <a:gd name="T41" fmla="*/ 8 h 16"/>
                      <a:gd name="T42" fmla="*/ 14 w 14"/>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 h="16">
                        <a:moveTo>
                          <a:pt x="14" y="8"/>
                        </a:moveTo>
                        <a:lnTo>
                          <a:pt x="14" y="8"/>
                        </a:lnTo>
                        <a:lnTo>
                          <a:pt x="14" y="10"/>
                        </a:lnTo>
                        <a:lnTo>
                          <a:pt x="12" y="14"/>
                        </a:lnTo>
                        <a:lnTo>
                          <a:pt x="10" y="14"/>
                        </a:lnTo>
                        <a:lnTo>
                          <a:pt x="8" y="16"/>
                        </a:lnTo>
                        <a:lnTo>
                          <a:pt x="4" y="14"/>
                        </a:lnTo>
                        <a:lnTo>
                          <a:pt x="2" y="14"/>
                        </a:lnTo>
                        <a:lnTo>
                          <a:pt x="0" y="10"/>
                        </a:lnTo>
                        <a:lnTo>
                          <a:pt x="0" y="8"/>
                        </a:lnTo>
                        <a:lnTo>
                          <a:pt x="0" y="4"/>
                        </a:lnTo>
                        <a:lnTo>
                          <a:pt x="2" y="2"/>
                        </a:lnTo>
                        <a:lnTo>
                          <a:pt x="4" y="0"/>
                        </a:lnTo>
                        <a:lnTo>
                          <a:pt x="8" y="0"/>
                        </a:lnTo>
                        <a:lnTo>
                          <a:pt x="10" y="0"/>
                        </a:lnTo>
                        <a:lnTo>
                          <a:pt x="12" y="2"/>
                        </a:lnTo>
                        <a:lnTo>
                          <a:pt x="14" y="4"/>
                        </a:lnTo>
                        <a:lnTo>
                          <a:pt x="14" y="8"/>
                        </a:lnTo>
                        <a:close/>
                      </a:path>
                    </a:pathLst>
                  </a:custGeom>
                  <a:solidFill>
                    <a:srgbClr val="EBF3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7" name="Freeform 134"/>
                  <p:cNvSpPr>
                    <a:spLocks/>
                  </p:cNvSpPr>
                  <p:nvPr/>
                </p:nvSpPr>
                <p:spPr bwMode="auto">
                  <a:xfrm>
                    <a:off x="3936" y="710"/>
                    <a:ext cx="10" cy="12"/>
                  </a:xfrm>
                  <a:custGeom>
                    <a:avLst/>
                    <a:gdLst>
                      <a:gd name="T0" fmla="*/ 10 w 10"/>
                      <a:gd name="T1" fmla="*/ 6 h 12"/>
                      <a:gd name="T2" fmla="*/ 10 w 10"/>
                      <a:gd name="T3" fmla="*/ 6 h 12"/>
                      <a:gd name="T4" fmla="*/ 10 w 10"/>
                      <a:gd name="T5" fmla="*/ 10 h 12"/>
                      <a:gd name="T6" fmla="*/ 6 w 10"/>
                      <a:gd name="T7" fmla="*/ 12 h 12"/>
                      <a:gd name="T8" fmla="*/ 6 w 10"/>
                      <a:gd name="T9" fmla="*/ 12 h 12"/>
                      <a:gd name="T10" fmla="*/ 0 w 10"/>
                      <a:gd name="T11" fmla="*/ 10 h 12"/>
                      <a:gd name="T12" fmla="*/ 0 w 10"/>
                      <a:gd name="T13" fmla="*/ 6 h 12"/>
                      <a:gd name="T14" fmla="*/ 0 w 10"/>
                      <a:gd name="T15" fmla="*/ 6 h 12"/>
                      <a:gd name="T16" fmla="*/ 0 w 10"/>
                      <a:gd name="T17" fmla="*/ 2 h 12"/>
                      <a:gd name="T18" fmla="*/ 6 w 10"/>
                      <a:gd name="T19" fmla="*/ 0 h 12"/>
                      <a:gd name="T20" fmla="*/ 6 w 10"/>
                      <a:gd name="T21" fmla="*/ 0 h 12"/>
                      <a:gd name="T22" fmla="*/ 10 w 10"/>
                      <a:gd name="T23" fmla="*/ 2 h 12"/>
                      <a:gd name="T24" fmla="*/ 10 w 10"/>
                      <a:gd name="T25" fmla="*/ 6 h 12"/>
                      <a:gd name="T26" fmla="*/ 10 w 10"/>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12">
                        <a:moveTo>
                          <a:pt x="10" y="6"/>
                        </a:moveTo>
                        <a:lnTo>
                          <a:pt x="10" y="6"/>
                        </a:lnTo>
                        <a:lnTo>
                          <a:pt x="10" y="10"/>
                        </a:lnTo>
                        <a:lnTo>
                          <a:pt x="6" y="12"/>
                        </a:lnTo>
                        <a:lnTo>
                          <a:pt x="0" y="10"/>
                        </a:lnTo>
                        <a:lnTo>
                          <a:pt x="0" y="6"/>
                        </a:lnTo>
                        <a:lnTo>
                          <a:pt x="0" y="2"/>
                        </a:lnTo>
                        <a:lnTo>
                          <a:pt x="6" y="0"/>
                        </a:lnTo>
                        <a:lnTo>
                          <a:pt x="10" y="2"/>
                        </a:lnTo>
                        <a:lnTo>
                          <a:pt x="10" y="6"/>
                        </a:lnTo>
                        <a:close/>
                      </a:path>
                    </a:pathLst>
                  </a:custGeom>
                  <a:solidFill>
                    <a:srgbClr val="F1F7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8" name="Freeform 135"/>
                  <p:cNvSpPr>
                    <a:spLocks/>
                  </p:cNvSpPr>
                  <p:nvPr/>
                </p:nvSpPr>
                <p:spPr bwMode="auto">
                  <a:xfrm>
                    <a:off x="3938" y="712"/>
                    <a:ext cx="6" cy="8"/>
                  </a:xfrm>
                  <a:custGeom>
                    <a:avLst/>
                    <a:gdLst>
                      <a:gd name="T0" fmla="*/ 6 w 6"/>
                      <a:gd name="T1" fmla="*/ 4 h 8"/>
                      <a:gd name="T2" fmla="*/ 6 w 6"/>
                      <a:gd name="T3" fmla="*/ 4 h 8"/>
                      <a:gd name="T4" fmla="*/ 6 w 6"/>
                      <a:gd name="T5" fmla="*/ 6 h 8"/>
                      <a:gd name="T6" fmla="*/ 4 w 6"/>
                      <a:gd name="T7" fmla="*/ 8 h 8"/>
                      <a:gd name="T8" fmla="*/ 4 w 6"/>
                      <a:gd name="T9" fmla="*/ 8 h 8"/>
                      <a:gd name="T10" fmla="*/ 0 w 6"/>
                      <a:gd name="T11" fmla="*/ 6 h 8"/>
                      <a:gd name="T12" fmla="*/ 0 w 6"/>
                      <a:gd name="T13" fmla="*/ 4 h 8"/>
                      <a:gd name="T14" fmla="*/ 0 w 6"/>
                      <a:gd name="T15" fmla="*/ 4 h 8"/>
                      <a:gd name="T16" fmla="*/ 0 w 6"/>
                      <a:gd name="T17" fmla="*/ 0 h 8"/>
                      <a:gd name="T18" fmla="*/ 4 w 6"/>
                      <a:gd name="T19" fmla="*/ 0 h 8"/>
                      <a:gd name="T20" fmla="*/ 4 w 6"/>
                      <a:gd name="T21" fmla="*/ 0 h 8"/>
                      <a:gd name="T22" fmla="*/ 6 w 6"/>
                      <a:gd name="T23" fmla="*/ 0 h 8"/>
                      <a:gd name="T24" fmla="*/ 6 w 6"/>
                      <a:gd name="T25" fmla="*/ 4 h 8"/>
                      <a:gd name="T26" fmla="*/ 6 w 6"/>
                      <a:gd name="T27" fmla="*/ 4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 h="8">
                        <a:moveTo>
                          <a:pt x="6" y="4"/>
                        </a:moveTo>
                        <a:lnTo>
                          <a:pt x="6" y="4"/>
                        </a:lnTo>
                        <a:lnTo>
                          <a:pt x="6" y="6"/>
                        </a:lnTo>
                        <a:lnTo>
                          <a:pt x="4" y="8"/>
                        </a:lnTo>
                        <a:lnTo>
                          <a:pt x="0" y="6"/>
                        </a:lnTo>
                        <a:lnTo>
                          <a:pt x="0" y="4"/>
                        </a:lnTo>
                        <a:lnTo>
                          <a:pt x="0" y="0"/>
                        </a:lnTo>
                        <a:lnTo>
                          <a:pt x="4" y="0"/>
                        </a:lnTo>
                        <a:lnTo>
                          <a:pt x="6" y="0"/>
                        </a:lnTo>
                        <a:lnTo>
                          <a:pt x="6" y="4"/>
                        </a:lnTo>
                        <a:close/>
                      </a:path>
                    </a:pathLst>
                  </a:custGeom>
                  <a:solidFill>
                    <a:srgbClr val="F9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89" name="Freeform 136"/>
                  <p:cNvSpPr>
                    <a:spLocks/>
                  </p:cNvSpPr>
                  <p:nvPr/>
                </p:nvSpPr>
                <p:spPr bwMode="auto">
                  <a:xfrm>
                    <a:off x="3940" y="714"/>
                    <a:ext cx="4" cy="4"/>
                  </a:xfrm>
                  <a:custGeom>
                    <a:avLst/>
                    <a:gdLst>
                      <a:gd name="T0" fmla="*/ 4 w 4"/>
                      <a:gd name="T1" fmla="*/ 2 h 4"/>
                      <a:gd name="T2" fmla="*/ 4 w 4"/>
                      <a:gd name="T3" fmla="*/ 2 h 4"/>
                      <a:gd name="T4" fmla="*/ 2 w 4"/>
                      <a:gd name="T5" fmla="*/ 4 h 4"/>
                      <a:gd name="T6" fmla="*/ 2 w 4"/>
                      <a:gd name="T7" fmla="*/ 4 h 4"/>
                      <a:gd name="T8" fmla="*/ 0 w 4"/>
                      <a:gd name="T9" fmla="*/ 2 h 4"/>
                      <a:gd name="T10" fmla="*/ 0 w 4"/>
                      <a:gd name="T11" fmla="*/ 2 h 4"/>
                      <a:gd name="T12" fmla="*/ 2 w 4"/>
                      <a:gd name="T13" fmla="*/ 0 h 4"/>
                      <a:gd name="T14" fmla="*/ 2 w 4"/>
                      <a:gd name="T15" fmla="*/ 0 h 4"/>
                      <a:gd name="T16" fmla="*/ 4 w 4"/>
                      <a:gd name="T17" fmla="*/ 2 h 4"/>
                      <a:gd name="T18" fmla="*/ 4 w 4"/>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4" y="2"/>
                        </a:moveTo>
                        <a:lnTo>
                          <a:pt x="4" y="2"/>
                        </a:lnTo>
                        <a:lnTo>
                          <a:pt x="2" y="4"/>
                        </a:lnTo>
                        <a:lnTo>
                          <a:pt x="0" y="2"/>
                        </a:lnTo>
                        <a:lnTo>
                          <a:pt x="2" y="0"/>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0" name="Freeform 137"/>
                  <p:cNvSpPr>
                    <a:spLocks/>
                  </p:cNvSpPr>
                  <p:nvPr/>
                </p:nvSpPr>
                <p:spPr bwMode="auto">
                  <a:xfrm>
                    <a:off x="3886" y="660"/>
                    <a:ext cx="110" cy="110"/>
                  </a:xfrm>
                  <a:custGeom>
                    <a:avLst/>
                    <a:gdLst>
                      <a:gd name="T0" fmla="*/ 110 w 110"/>
                      <a:gd name="T1" fmla="*/ 56 h 110"/>
                      <a:gd name="T2" fmla="*/ 110 w 110"/>
                      <a:gd name="T3" fmla="*/ 56 h 110"/>
                      <a:gd name="T4" fmla="*/ 108 w 110"/>
                      <a:gd name="T5" fmla="*/ 66 h 110"/>
                      <a:gd name="T6" fmla="*/ 106 w 110"/>
                      <a:gd name="T7" fmla="*/ 78 h 110"/>
                      <a:gd name="T8" fmla="*/ 100 w 110"/>
                      <a:gd name="T9" fmla="*/ 86 h 110"/>
                      <a:gd name="T10" fmla="*/ 94 w 110"/>
                      <a:gd name="T11" fmla="*/ 94 h 110"/>
                      <a:gd name="T12" fmla="*/ 86 w 110"/>
                      <a:gd name="T13" fmla="*/ 102 h 110"/>
                      <a:gd name="T14" fmla="*/ 76 w 110"/>
                      <a:gd name="T15" fmla="*/ 106 h 110"/>
                      <a:gd name="T16" fmla="*/ 66 w 110"/>
                      <a:gd name="T17" fmla="*/ 110 h 110"/>
                      <a:gd name="T18" fmla="*/ 56 w 110"/>
                      <a:gd name="T19" fmla="*/ 110 h 110"/>
                      <a:gd name="T20" fmla="*/ 56 w 110"/>
                      <a:gd name="T21" fmla="*/ 110 h 110"/>
                      <a:gd name="T22" fmla="*/ 44 w 110"/>
                      <a:gd name="T23" fmla="*/ 110 h 110"/>
                      <a:gd name="T24" fmla="*/ 34 w 110"/>
                      <a:gd name="T25" fmla="*/ 106 h 110"/>
                      <a:gd name="T26" fmla="*/ 24 w 110"/>
                      <a:gd name="T27" fmla="*/ 102 h 110"/>
                      <a:gd name="T28" fmla="*/ 16 w 110"/>
                      <a:gd name="T29" fmla="*/ 94 h 110"/>
                      <a:gd name="T30" fmla="*/ 10 w 110"/>
                      <a:gd name="T31" fmla="*/ 86 h 110"/>
                      <a:gd name="T32" fmla="*/ 4 w 110"/>
                      <a:gd name="T33" fmla="*/ 78 h 110"/>
                      <a:gd name="T34" fmla="*/ 2 w 110"/>
                      <a:gd name="T35" fmla="*/ 66 h 110"/>
                      <a:gd name="T36" fmla="*/ 0 w 110"/>
                      <a:gd name="T37" fmla="*/ 56 h 110"/>
                      <a:gd name="T38" fmla="*/ 0 w 110"/>
                      <a:gd name="T39" fmla="*/ 56 h 110"/>
                      <a:gd name="T40" fmla="*/ 2 w 110"/>
                      <a:gd name="T41" fmla="*/ 44 h 110"/>
                      <a:gd name="T42" fmla="*/ 4 w 110"/>
                      <a:gd name="T43" fmla="*/ 34 h 110"/>
                      <a:gd name="T44" fmla="*/ 10 w 110"/>
                      <a:gd name="T45" fmla="*/ 24 h 110"/>
                      <a:gd name="T46" fmla="*/ 16 w 110"/>
                      <a:gd name="T47" fmla="*/ 16 h 110"/>
                      <a:gd name="T48" fmla="*/ 24 w 110"/>
                      <a:gd name="T49" fmla="*/ 10 h 110"/>
                      <a:gd name="T50" fmla="*/ 34 w 110"/>
                      <a:gd name="T51" fmla="*/ 4 h 110"/>
                      <a:gd name="T52" fmla="*/ 44 w 110"/>
                      <a:gd name="T53" fmla="*/ 2 h 110"/>
                      <a:gd name="T54" fmla="*/ 56 w 110"/>
                      <a:gd name="T55" fmla="*/ 0 h 110"/>
                      <a:gd name="T56" fmla="*/ 56 w 110"/>
                      <a:gd name="T57" fmla="*/ 0 h 110"/>
                      <a:gd name="T58" fmla="*/ 66 w 110"/>
                      <a:gd name="T59" fmla="*/ 2 h 110"/>
                      <a:gd name="T60" fmla="*/ 76 w 110"/>
                      <a:gd name="T61" fmla="*/ 4 h 110"/>
                      <a:gd name="T62" fmla="*/ 86 w 110"/>
                      <a:gd name="T63" fmla="*/ 10 h 110"/>
                      <a:gd name="T64" fmla="*/ 94 w 110"/>
                      <a:gd name="T65" fmla="*/ 16 h 110"/>
                      <a:gd name="T66" fmla="*/ 100 w 110"/>
                      <a:gd name="T67" fmla="*/ 24 h 110"/>
                      <a:gd name="T68" fmla="*/ 106 w 110"/>
                      <a:gd name="T69" fmla="*/ 34 h 110"/>
                      <a:gd name="T70" fmla="*/ 108 w 110"/>
                      <a:gd name="T71" fmla="*/ 44 h 110"/>
                      <a:gd name="T72" fmla="*/ 110 w 110"/>
                      <a:gd name="T73" fmla="*/ 56 h 110"/>
                      <a:gd name="T74" fmla="*/ 110 w 110"/>
                      <a:gd name="T75" fmla="*/ 56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 h="110">
                        <a:moveTo>
                          <a:pt x="110" y="56"/>
                        </a:moveTo>
                        <a:lnTo>
                          <a:pt x="110" y="56"/>
                        </a:lnTo>
                        <a:lnTo>
                          <a:pt x="108" y="66"/>
                        </a:lnTo>
                        <a:lnTo>
                          <a:pt x="106" y="78"/>
                        </a:lnTo>
                        <a:lnTo>
                          <a:pt x="100" y="86"/>
                        </a:lnTo>
                        <a:lnTo>
                          <a:pt x="94" y="94"/>
                        </a:lnTo>
                        <a:lnTo>
                          <a:pt x="86" y="102"/>
                        </a:lnTo>
                        <a:lnTo>
                          <a:pt x="76" y="106"/>
                        </a:lnTo>
                        <a:lnTo>
                          <a:pt x="66" y="110"/>
                        </a:lnTo>
                        <a:lnTo>
                          <a:pt x="56" y="110"/>
                        </a:lnTo>
                        <a:lnTo>
                          <a:pt x="44" y="110"/>
                        </a:lnTo>
                        <a:lnTo>
                          <a:pt x="34" y="106"/>
                        </a:lnTo>
                        <a:lnTo>
                          <a:pt x="24" y="102"/>
                        </a:lnTo>
                        <a:lnTo>
                          <a:pt x="16" y="94"/>
                        </a:lnTo>
                        <a:lnTo>
                          <a:pt x="10" y="86"/>
                        </a:lnTo>
                        <a:lnTo>
                          <a:pt x="4" y="78"/>
                        </a:lnTo>
                        <a:lnTo>
                          <a:pt x="2" y="66"/>
                        </a:lnTo>
                        <a:lnTo>
                          <a:pt x="0" y="56"/>
                        </a:lnTo>
                        <a:lnTo>
                          <a:pt x="2" y="44"/>
                        </a:lnTo>
                        <a:lnTo>
                          <a:pt x="4" y="34"/>
                        </a:lnTo>
                        <a:lnTo>
                          <a:pt x="10" y="24"/>
                        </a:lnTo>
                        <a:lnTo>
                          <a:pt x="16" y="16"/>
                        </a:lnTo>
                        <a:lnTo>
                          <a:pt x="24" y="10"/>
                        </a:lnTo>
                        <a:lnTo>
                          <a:pt x="34" y="4"/>
                        </a:lnTo>
                        <a:lnTo>
                          <a:pt x="44" y="2"/>
                        </a:lnTo>
                        <a:lnTo>
                          <a:pt x="56" y="0"/>
                        </a:lnTo>
                        <a:lnTo>
                          <a:pt x="66" y="2"/>
                        </a:lnTo>
                        <a:lnTo>
                          <a:pt x="76" y="4"/>
                        </a:lnTo>
                        <a:lnTo>
                          <a:pt x="86" y="10"/>
                        </a:lnTo>
                        <a:lnTo>
                          <a:pt x="94" y="16"/>
                        </a:lnTo>
                        <a:lnTo>
                          <a:pt x="100" y="24"/>
                        </a:lnTo>
                        <a:lnTo>
                          <a:pt x="106" y="34"/>
                        </a:lnTo>
                        <a:lnTo>
                          <a:pt x="108" y="44"/>
                        </a:lnTo>
                        <a:lnTo>
                          <a:pt x="110" y="56"/>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1" name="Freeform 138"/>
                  <p:cNvSpPr>
                    <a:spLocks/>
                  </p:cNvSpPr>
                  <p:nvPr/>
                </p:nvSpPr>
                <p:spPr bwMode="auto">
                  <a:xfrm>
                    <a:off x="4270" y="616"/>
                    <a:ext cx="10" cy="84"/>
                  </a:xfrm>
                  <a:custGeom>
                    <a:avLst/>
                    <a:gdLst>
                      <a:gd name="T0" fmla="*/ 10 w 10"/>
                      <a:gd name="T1" fmla="*/ 80 h 84"/>
                      <a:gd name="T2" fmla="*/ 10 w 10"/>
                      <a:gd name="T3" fmla="*/ 80 h 84"/>
                      <a:gd name="T4" fmla="*/ 8 w 10"/>
                      <a:gd name="T5" fmla="*/ 82 h 84"/>
                      <a:gd name="T6" fmla="*/ 6 w 10"/>
                      <a:gd name="T7" fmla="*/ 84 h 84"/>
                      <a:gd name="T8" fmla="*/ 6 w 10"/>
                      <a:gd name="T9" fmla="*/ 84 h 84"/>
                      <a:gd name="T10" fmla="*/ 6 w 10"/>
                      <a:gd name="T11" fmla="*/ 84 h 84"/>
                      <a:gd name="T12" fmla="*/ 2 w 10"/>
                      <a:gd name="T13" fmla="*/ 82 h 84"/>
                      <a:gd name="T14" fmla="*/ 0 w 10"/>
                      <a:gd name="T15" fmla="*/ 80 h 84"/>
                      <a:gd name="T16" fmla="*/ 0 w 10"/>
                      <a:gd name="T17" fmla="*/ 6 h 84"/>
                      <a:gd name="T18" fmla="*/ 0 w 10"/>
                      <a:gd name="T19" fmla="*/ 6 h 84"/>
                      <a:gd name="T20" fmla="*/ 2 w 10"/>
                      <a:gd name="T21" fmla="*/ 2 h 84"/>
                      <a:gd name="T22" fmla="*/ 6 w 10"/>
                      <a:gd name="T23" fmla="*/ 0 h 84"/>
                      <a:gd name="T24" fmla="*/ 6 w 10"/>
                      <a:gd name="T25" fmla="*/ 0 h 84"/>
                      <a:gd name="T26" fmla="*/ 6 w 10"/>
                      <a:gd name="T27" fmla="*/ 0 h 84"/>
                      <a:gd name="T28" fmla="*/ 8 w 10"/>
                      <a:gd name="T29" fmla="*/ 2 h 84"/>
                      <a:gd name="T30" fmla="*/ 10 w 10"/>
                      <a:gd name="T31" fmla="*/ 6 h 84"/>
                      <a:gd name="T32" fmla="*/ 10 w 10"/>
                      <a:gd name="T33" fmla="*/ 8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4">
                        <a:moveTo>
                          <a:pt x="10" y="80"/>
                        </a:moveTo>
                        <a:lnTo>
                          <a:pt x="10" y="80"/>
                        </a:lnTo>
                        <a:lnTo>
                          <a:pt x="8" y="82"/>
                        </a:lnTo>
                        <a:lnTo>
                          <a:pt x="6" y="84"/>
                        </a:lnTo>
                        <a:lnTo>
                          <a:pt x="2" y="82"/>
                        </a:lnTo>
                        <a:lnTo>
                          <a:pt x="0" y="80"/>
                        </a:lnTo>
                        <a:lnTo>
                          <a:pt x="0" y="6"/>
                        </a:lnTo>
                        <a:lnTo>
                          <a:pt x="2" y="2"/>
                        </a:lnTo>
                        <a:lnTo>
                          <a:pt x="6" y="0"/>
                        </a:lnTo>
                        <a:lnTo>
                          <a:pt x="8" y="2"/>
                        </a:lnTo>
                        <a:lnTo>
                          <a:pt x="10" y="6"/>
                        </a:lnTo>
                        <a:lnTo>
                          <a:pt x="10" y="8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2" name="Line 139"/>
                  <p:cNvSpPr>
                    <a:spLocks noChangeShapeType="1"/>
                  </p:cNvSpPr>
                  <p:nvPr/>
                </p:nvSpPr>
                <p:spPr bwMode="auto">
                  <a:xfrm flipV="1">
                    <a:off x="4264" y="824"/>
                    <a:ext cx="1" cy="44"/>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3" name="Line 140"/>
                  <p:cNvSpPr>
                    <a:spLocks noChangeShapeType="1"/>
                  </p:cNvSpPr>
                  <p:nvPr/>
                </p:nvSpPr>
                <p:spPr bwMode="auto">
                  <a:xfrm flipV="1">
                    <a:off x="4380" y="818"/>
                    <a:ext cx="1" cy="48"/>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4" name="Freeform 141"/>
                  <p:cNvSpPr>
                    <a:spLocks/>
                  </p:cNvSpPr>
                  <p:nvPr/>
                </p:nvSpPr>
                <p:spPr bwMode="auto">
                  <a:xfrm>
                    <a:off x="3922" y="666"/>
                    <a:ext cx="550" cy="166"/>
                  </a:xfrm>
                  <a:custGeom>
                    <a:avLst/>
                    <a:gdLst>
                      <a:gd name="T0" fmla="*/ 362 w 550"/>
                      <a:gd name="T1" fmla="*/ 22 h 166"/>
                      <a:gd name="T2" fmla="*/ 362 w 550"/>
                      <a:gd name="T3" fmla="*/ 22 h 166"/>
                      <a:gd name="T4" fmla="*/ 316 w 550"/>
                      <a:gd name="T5" fmla="*/ 24 h 166"/>
                      <a:gd name="T6" fmla="*/ 268 w 550"/>
                      <a:gd name="T7" fmla="*/ 26 h 166"/>
                      <a:gd name="T8" fmla="*/ 34 w 550"/>
                      <a:gd name="T9" fmla="*/ 26 h 166"/>
                      <a:gd name="T10" fmla="*/ 28 w 550"/>
                      <a:gd name="T11" fmla="*/ 0 h 166"/>
                      <a:gd name="T12" fmla="*/ 0 w 550"/>
                      <a:gd name="T13" fmla="*/ 0 h 166"/>
                      <a:gd name="T14" fmla="*/ 0 w 550"/>
                      <a:gd name="T15" fmla="*/ 92 h 166"/>
                      <a:gd name="T16" fmla="*/ 46 w 550"/>
                      <a:gd name="T17" fmla="*/ 110 h 166"/>
                      <a:gd name="T18" fmla="*/ 40 w 550"/>
                      <a:gd name="T19" fmla="*/ 68 h 166"/>
                      <a:gd name="T20" fmla="*/ 152 w 550"/>
                      <a:gd name="T21" fmla="*/ 68 h 166"/>
                      <a:gd name="T22" fmla="*/ 256 w 550"/>
                      <a:gd name="T23" fmla="*/ 120 h 166"/>
                      <a:gd name="T24" fmla="*/ 256 w 550"/>
                      <a:gd name="T25" fmla="*/ 120 h 166"/>
                      <a:gd name="T26" fmla="*/ 276 w 550"/>
                      <a:gd name="T27" fmla="*/ 138 h 166"/>
                      <a:gd name="T28" fmla="*/ 284 w 550"/>
                      <a:gd name="T29" fmla="*/ 146 h 166"/>
                      <a:gd name="T30" fmla="*/ 294 w 550"/>
                      <a:gd name="T31" fmla="*/ 154 h 166"/>
                      <a:gd name="T32" fmla="*/ 306 w 550"/>
                      <a:gd name="T33" fmla="*/ 158 h 166"/>
                      <a:gd name="T34" fmla="*/ 320 w 550"/>
                      <a:gd name="T35" fmla="*/ 162 h 166"/>
                      <a:gd name="T36" fmla="*/ 340 w 550"/>
                      <a:gd name="T37" fmla="*/ 166 h 166"/>
                      <a:gd name="T38" fmla="*/ 362 w 550"/>
                      <a:gd name="T39" fmla="*/ 166 h 166"/>
                      <a:gd name="T40" fmla="*/ 362 w 550"/>
                      <a:gd name="T41" fmla="*/ 166 h 166"/>
                      <a:gd name="T42" fmla="*/ 428 w 550"/>
                      <a:gd name="T43" fmla="*/ 166 h 166"/>
                      <a:gd name="T44" fmla="*/ 460 w 550"/>
                      <a:gd name="T45" fmla="*/ 166 h 166"/>
                      <a:gd name="T46" fmla="*/ 488 w 550"/>
                      <a:gd name="T47" fmla="*/ 164 h 166"/>
                      <a:gd name="T48" fmla="*/ 514 w 550"/>
                      <a:gd name="T49" fmla="*/ 160 h 166"/>
                      <a:gd name="T50" fmla="*/ 532 w 550"/>
                      <a:gd name="T51" fmla="*/ 154 h 166"/>
                      <a:gd name="T52" fmla="*/ 540 w 550"/>
                      <a:gd name="T53" fmla="*/ 152 h 166"/>
                      <a:gd name="T54" fmla="*/ 546 w 550"/>
                      <a:gd name="T55" fmla="*/ 148 h 166"/>
                      <a:gd name="T56" fmla="*/ 550 w 550"/>
                      <a:gd name="T57" fmla="*/ 142 h 166"/>
                      <a:gd name="T58" fmla="*/ 550 w 550"/>
                      <a:gd name="T59" fmla="*/ 136 h 166"/>
                      <a:gd name="T60" fmla="*/ 550 w 550"/>
                      <a:gd name="T61" fmla="*/ 136 h 166"/>
                      <a:gd name="T62" fmla="*/ 550 w 550"/>
                      <a:gd name="T63" fmla="*/ 126 h 166"/>
                      <a:gd name="T64" fmla="*/ 546 w 550"/>
                      <a:gd name="T65" fmla="*/ 116 h 166"/>
                      <a:gd name="T66" fmla="*/ 540 w 550"/>
                      <a:gd name="T67" fmla="*/ 106 h 166"/>
                      <a:gd name="T68" fmla="*/ 532 w 550"/>
                      <a:gd name="T69" fmla="*/ 96 h 166"/>
                      <a:gd name="T70" fmla="*/ 524 w 550"/>
                      <a:gd name="T71" fmla="*/ 86 h 166"/>
                      <a:gd name="T72" fmla="*/ 514 w 550"/>
                      <a:gd name="T73" fmla="*/ 76 h 166"/>
                      <a:gd name="T74" fmla="*/ 488 w 550"/>
                      <a:gd name="T75" fmla="*/ 60 h 166"/>
                      <a:gd name="T76" fmla="*/ 460 w 550"/>
                      <a:gd name="T77" fmla="*/ 44 h 166"/>
                      <a:gd name="T78" fmla="*/ 428 w 550"/>
                      <a:gd name="T79" fmla="*/ 32 h 166"/>
                      <a:gd name="T80" fmla="*/ 396 w 550"/>
                      <a:gd name="T81" fmla="*/ 26 h 166"/>
                      <a:gd name="T82" fmla="*/ 378 w 550"/>
                      <a:gd name="T83" fmla="*/ 24 h 166"/>
                      <a:gd name="T84" fmla="*/ 362 w 550"/>
                      <a:gd name="T85" fmla="*/ 22 h 166"/>
                      <a:gd name="T86" fmla="*/ 362 w 550"/>
                      <a:gd name="T87" fmla="*/ 22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0" h="166">
                        <a:moveTo>
                          <a:pt x="362" y="22"/>
                        </a:moveTo>
                        <a:lnTo>
                          <a:pt x="362" y="22"/>
                        </a:lnTo>
                        <a:lnTo>
                          <a:pt x="316" y="24"/>
                        </a:lnTo>
                        <a:lnTo>
                          <a:pt x="268" y="26"/>
                        </a:lnTo>
                        <a:lnTo>
                          <a:pt x="34" y="26"/>
                        </a:lnTo>
                        <a:lnTo>
                          <a:pt x="28" y="0"/>
                        </a:lnTo>
                        <a:lnTo>
                          <a:pt x="0" y="0"/>
                        </a:lnTo>
                        <a:lnTo>
                          <a:pt x="0" y="92"/>
                        </a:lnTo>
                        <a:lnTo>
                          <a:pt x="46" y="110"/>
                        </a:lnTo>
                        <a:lnTo>
                          <a:pt x="40" y="68"/>
                        </a:lnTo>
                        <a:lnTo>
                          <a:pt x="152" y="68"/>
                        </a:lnTo>
                        <a:lnTo>
                          <a:pt x="256" y="120"/>
                        </a:lnTo>
                        <a:lnTo>
                          <a:pt x="276" y="138"/>
                        </a:lnTo>
                        <a:lnTo>
                          <a:pt x="284" y="146"/>
                        </a:lnTo>
                        <a:lnTo>
                          <a:pt x="294" y="154"/>
                        </a:lnTo>
                        <a:lnTo>
                          <a:pt x="306" y="158"/>
                        </a:lnTo>
                        <a:lnTo>
                          <a:pt x="320" y="162"/>
                        </a:lnTo>
                        <a:lnTo>
                          <a:pt x="340" y="166"/>
                        </a:lnTo>
                        <a:lnTo>
                          <a:pt x="362" y="166"/>
                        </a:lnTo>
                        <a:lnTo>
                          <a:pt x="428" y="166"/>
                        </a:lnTo>
                        <a:lnTo>
                          <a:pt x="460" y="166"/>
                        </a:lnTo>
                        <a:lnTo>
                          <a:pt x="488" y="164"/>
                        </a:lnTo>
                        <a:lnTo>
                          <a:pt x="514" y="160"/>
                        </a:lnTo>
                        <a:lnTo>
                          <a:pt x="532" y="154"/>
                        </a:lnTo>
                        <a:lnTo>
                          <a:pt x="540" y="152"/>
                        </a:lnTo>
                        <a:lnTo>
                          <a:pt x="546" y="148"/>
                        </a:lnTo>
                        <a:lnTo>
                          <a:pt x="550" y="142"/>
                        </a:lnTo>
                        <a:lnTo>
                          <a:pt x="550" y="136"/>
                        </a:lnTo>
                        <a:lnTo>
                          <a:pt x="550" y="126"/>
                        </a:lnTo>
                        <a:lnTo>
                          <a:pt x="546" y="116"/>
                        </a:lnTo>
                        <a:lnTo>
                          <a:pt x="540" y="106"/>
                        </a:lnTo>
                        <a:lnTo>
                          <a:pt x="532" y="96"/>
                        </a:lnTo>
                        <a:lnTo>
                          <a:pt x="524" y="86"/>
                        </a:lnTo>
                        <a:lnTo>
                          <a:pt x="514" y="76"/>
                        </a:lnTo>
                        <a:lnTo>
                          <a:pt x="488" y="60"/>
                        </a:lnTo>
                        <a:lnTo>
                          <a:pt x="460" y="44"/>
                        </a:lnTo>
                        <a:lnTo>
                          <a:pt x="428" y="32"/>
                        </a:lnTo>
                        <a:lnTo>
                          <a:pt x="396" y="26"/>
                        </a:lnTo>
                        <a:lnTo>
                          <a:pt x="378" y="24"/>
                        </a:lnTo>
                        <a:lnTo>
                          <a:pt x="362" y="22"/>
                        </a:lnTo>
                        <a:close/>
                      </a:path>
                    </a:pathLst>
                  </a:custGeom>
                  <a:solidFill>
                    <a:srgbClr val="C632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5" name="Freeform 142"/>
                  <p:cNvSpPr>
                    <a:spLocks/>
                  </p:cNvSpPr>
                  <p:nvPr/>
                </p:nvSpPr>
                <p:spPr bwMode="auto">
                  <a:xfrm>
                    <a:off x="4326" y="704"/>
                    <a:ext cx="114" cy="48"/>
                  </a:xfrm>
                  <a:custGeom>
                    <a:avLst/>
                    <a:gdLst>
                      <a:gd name="T0" fmla="*/ 28 w 114"/>
                      <a:gd name="T1" fmla="*/ 0 h 48"/>
                      <a:gd name="T2" fmla="*/ 0 w 114"/>
                      <a:gd name="T3" fmla="*/ 0 h 48"/>
                      <a:gd name="T4" fmla="*/ 2 w 114"/>
                      <a:gd name="T5" fmla="*/ 48 h 48"/>
                      <a:gd name="T6" fmla="*/ 114 w 114"/>
                      <a:gd name="T7" fmla="*/ 48 h 48"/>
                      <a:gd name="T8" fmla="*/ 114 w 114"/>
                      <a:gd name="T9" fmla="*/ 48 h 48"/>
                      <a:gd name="T10" fmla="*/ 110 w 114"/>
                      <a:gd name="T11" fmla="*/ 46 h 48"/>
                      <a:gd name="T12" fmla="*/ 98 w 114"/>
                      <a:gd name="T13" fmla="*/ 36 h 48"/>
                      <a:gd name="T14" fmla="*/ 72 w 114"/>
                      <a:gd name="T15" fmla="*/ 20 h 48"/>
                      <a:gd name="T16" fmla="*/ 52 w 114"/>
                      <a:gd name="T17" fmla="*/ 10 h 48"/>
                      <a:gd name="T18" fmla="*/ 28 w 114"/>
                      <a:gd name="T19" fmla="*/ 0 h 48"/>
                      <a:gd name="T20" fmla="*/ 28 w 11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48">
                        <a:moveTo>
                          <a:pt x="28" y="0"/>
                        </a:moveTo>
                        <a:lnTo>
                          <a:pt x="0" y="0"/>
                        </a:lnTo>
                        <a:lnTo>
                          <a:pt x="2" y="48"/>
                        </a:lnTo>
                        <a:lnTo>
                          <a:pt x="114" y="48"/>
                        </a:lnTo>
                        <a:lnTo>
                          <a:pt x="110" y="46"/>
                        </a:lnTo>
                        <a:lnTo>
                          <a:pt x="98" y="36"/>
                        </a:lnTo>
                        <a:lnTo>
                          <a:pt x="72" y="20"/>
                        </a:lnTo>
                        <a:lnTo>
                          <a:pt x="52" y="10"/>
                        </a:lnTo>
                        <a:lnTo>
                          <a:pt x="28" y="0"/>
                        </a:lnTo>
                        <a:close/>
                      </a:path>
                    </a:pathLst>
                  </a:custGeom>
                  <a:solidFill>
                    <a:srgbClr val="80CFE2"/>
                  </a:solidFill>
                  <a:ln w="12700">
                    <a:solidFill>
                      <a:srgbClr val="667679"/>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6" name="Rectangle 143"/>
                  <p:cNvSpPr>
                    <a:spLocks noChangeArrowheads="1"/>
                  </p:cNvSpPr>
                  <p:nvPr/>
                </p:nvSpPr>
                <p:spPr bwMode="auto">
                  <a:xfrm>
                    <a:off x="4266" y="704"/>
                    <a:ext cx="42" cy="46"/>
                  </a:xfrm>
                  <a:prstGeom prst="rect">
                    <a:avLst/>
                  </a:prstGeom>
                  <a:solidFill>
                    <a:srgbClr val="80CFE2"/>
                  </a:solidFill>
                  <a:ln w="12700">
                    <a:solidFill>
                      <a:srgbClr val="667679"/>
                    </a:solidFill>
                    <a:miter lim="800000"/>
                    <a:headEnd/>
                    <a:tailEnd/>
                  </a:ln>
                </p:spPr>
                <p:txBody>
                  <a:bodyPr/>
                  <a:lstStyle>
                    <a:lvl1pPr eaLnBrk="0" hangingPunct="0">
                      <a:defRPr kumimoji="1" sz="1200">
                        <a:solidFill>
                          <a:srgbClr val="003399"/>
                        </a:solidFill>
                        <a:latin typeface="HGP創英角ｺﾞｼｯｸUB" pitchFamily="50" charset="-128"/>
                        <a:ea typeface="HGP創英角ｺﾞｼｯｸUB" pitchFamily="50" charset="-128"/>
                      </a:defRPr>
                    </a:lvl1pPr>
                    <a:lvl2pPr marL="742950" indent="-285750" eaLnBrk="0" hangingPunct="0">
                      <a:defRPr kumimoji="1" sz="1200">
                        <a:solidFill>
                          <a:srgbClr val="003399"/>
                        </a:solidFill>
                        <a:latin typeface="HGP創英角ｺﾞｼｯｸUB" pitchFamily="50" charset="-128"/>
                        <a:ea typeface="HGP創英角ｺﾞｼｯｸUB" pitchFamily="50" charset="-128"/>
                      </a:defRPr>
                    </a:lvl2pPr>
                    <a:lvl3pPr marL="1143000" indent="-228600" eaLnBrk="0" hangingPunct="0">
                      <a:defRPr kumimoji="1" sz="1200">
                        <a:solidFill>
                          <a:srgbClr val="003399"/>
                        </a:solidFill>
                        <a:latin typeface="HGP創英角ｺﾞｼｯｸUB" pitchFamily="50" charset="-128"/>
                        <a:ea typeface="HGP創英角ｺﾞｼｯｸUB" pitchFamily="50" charset="-128"/>
                      </a:defRPr>
                    </a:lvl3pPr>
                    <a:lvl4pPr marL="1600200" indent="-228600" eaLnBrk="0" hangingPunct="0">
                      <a:defRPr kumimoji="1" sz="1200">
                        <a:solidFill>
                          <a:srgbClr val="003399"/>
                        </a:solidFill>
                        <a:latin typeface="HGP創英角ｺﾞｼｯｸUB" pitchFamily="50" charset="-128"/>
                        <a:ea typeface="HGP創英角ｺﾞｼｯｸUB" pitchFamily="50" charset="-128"/>
                      </a:defRPr>
                    </a:lvl4pPr>
                    <a:lvl5pPr marL="2057400" indent="-228600" eaLnBrk="0" hangingPunct="0">
                      <a:defRPr kumimoji="1" sz="1200">
                        <a:solidFill>
                          <a:srgbClr val="0033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200">
                        <a:solidFill>
                          <a:srgbClr val="003399"/>
                        </a:solidFill>
                        <a:latin typeface="HGP創英角ｺﾞｼｯｸUB" pitchFamily="50" charset="-128"/>
                        <a:ea typeface="HGP創英角ｺﾞｼｯｸUB"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7" name="Freeform 144"/>
                  <p:cNvSpPr>
                    <a:spLocks/>
                  </p:cNvSpPr>
                  <p:nvPr/>
                </p:nvSpPr>
                <p:spPr bwMode="auto">
                  <a:xfrm>
                    <a:off x="4232" y="838"/>
                    <a:ext cx="204" cy="30"/>
                  </a:xfrm>
                  <a:custGeom>
                    <a:avLst/>
                    <a:gdLst>
                      <a:gd name="T0" fmla="*/ 0 w 204"/>
                      <a:gd name="T1" fmla="*/ 30 h 30"/>
                      <a:gd name="T2" fmla="*/ 176 w 204"/>
                      <a:gd name="T3" fmla="*/ 30 h 30"/>
                      <a:gd name="T4" fmla="*/ 204 w 204"/>
                      <a:gd name="T5" fmla="*/ 0 h 30"/>
                      <a:gd name="T6" fmla="*/ 0 60000 65536"/>
                      <a:gd name="T7" fmla="*/ 0 60000 65536"/>
                      <a:gd name="T8" fmla="*/ 0 60000 65536"/>
                    </a:gdLst>
                    <a:ahLst/>
                    <a:cxnLst>
                      <a:cxn ang="T6">
                        <a:pos x="T0" y="T1"/>
                      </a:cxn>
                      <a:cxn ang="T7">
                        <a:pos x="T2" y="T3"/>
                      </a:cxn>
                      <a:cxn ang="T8">
                        <a:pos x="T4" y="T5"/>
                      </a:cxn>
                    </a:cxnLst>
                    <a:rect l="0" t="0" r="r" b="b"/>
                    <a:pathLst>
                      <a:path w="204" h="30">
                        <a:moveTo>
                          <a:pt x="0" y="30"/>
                        </a:moveTo>
                        <a:lnTo>
                          <a:pt x="176" y="30"/>
                        </a:lnTo>
                        <a:lnTo>
                          <a:pt x="204" y="0"/>
                        </a:lnTo>
                      </a:path>
                    </a:pathLst>
                  </a:custGeom>
                  <a:noFill/>
                  <a:ln w="28575">
                    <a:solidFill>
                      <a:srgbClr val="4D4D4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8" name="Freeform 145"/>
                  <p:cNvSpPr>
                    <a:spLocks/>
                  </p:cNvSpPr>
                  <p:nvPr/>
                </p:nvSpPr>
                <p:spPr bwMode="auto">
                  <a:xfrm>
                    <a:off x="3942" y="712"/>
                    <a:ext cx="308" cy="22"/>
                  </a:xfrm>
                  <a:custGeom>
                    <a:avLst/>
                    <a:gdLst>
                      <a:gd name="T0" fmla="*/ 0 w 308"/>
                      <a:gd name="T1" fmla="*/ 8 h 22"/>
                      <a:gd name="T2" fmla="*/ 308 w 308"/>
                      <a:gd name="T3" fmla="*/ 22 h 22"/>
                      <a:gd name="T4" fmla="*/ 302 w 308"/>
                      <a:gd name="T5" fmla="*/ 0 h 22"/>
                      <a:gd name="T6" fmla="*/ 0 w 308"/>
                      <a:gd name="T7" fmla="*/ 0 h 22"/>
                      <a:gd name="T8" fmla="*/ 0 w 308"/>
                      <a:gd name="T9" fmla="*/ 8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22">
                        <a:moveTo>
                          <a:pt x="0" y="8"/>
                        </a:moveTo>
                        <a:lnTo>
                          <a:pt x="308" y="22"/>
                        </a:lnTo>
                        <a:lnTo>
                          <a:pt x="302" y="0"/>
                        </a:lnTo>
                        <a:lnTo>
                          <a:pt x="0" y="0"/>
                        </a:lnTo>
                        <a:lnTo>
                          <a:pt x="0" y="8"/>
                        </a:lnTo>
                        <a:close/>
                      </a:path>
                    </a:pathLst>
                  </a:custGeom>
                  <a:solidFill>
                    <a:srgbClr val="D6AA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9" name="Freeform 146"/>
                  <p:cNvSpPr>
                    <a:spLocks/>
                  </p:cNvSpPr>
                  <p:nvPr/>
                </p:nvSpPr>
                <p:spPr bwMode="auto">
                  <a:xfrm>
                    <a:off x="4188" y="766"/>
                    <a:ext cx="244" cy="22"/>
                  </a:xfrm>
                  <a:custGeom>
                    <a:avLst/>
                    <a:gdLst>
                      <a:gd name="T0" fmla="*/ 0 w 244"/>
                      <a:gd name="T1" fmla="*/ 0 h 22"/>
                      <a:gd name="T2" fmla="*/ 234 w 244"/>
                      <a:gd name="T3" fmla="*/ 0 h 22"/>
                      <a:gd name="T4" fmla="*/ 234 w 244"/>
                      <a:gd name="T5" fmla="*/ 0 h 22"/>
                      <a:gd name="T6" fmla="*/ 238 w 244"/>
                      <a:gd name="T7" fmla="*/ 2 h 22"/>
                      <a:gd name="T8" fmla="*/ 240 w 244"/>
                      <a:gd name="T9" fmla="*/ 4 h 22"/>
                      <a:gd name="T10" fmla="*/ 242 w 244"/>
                      <a:gd name="T11" fmla="*/ 8 h 22"/>
                      <a:gd name="T12" fmla="*/ 244 w 244"/>
                      <a:gd name="T13" fmla="*/ 12 h 22"/>
                      <a:gd name="T14" fmla="*/ 244 w 244"/>
                      <a:gd name="T15" fmla="*/ 12 h 22"/>
                      <a:gd name="T16" fmla="*/ 244 w 244"/>
                      <a:gd name="T17" fmla="*/ 12 h 22"/>
                      <a:gd name="T18" fmla="*/ 242 w 244"/>
                      <a:gd name="T19" fmla="*/ 16 h 22"/>
                      <a:gd name="T20" fmla="*/ 240 w 244"/>
                      <a:gd name="T21" fmla="*/ 18 h 22"/>
                      <a:gd name="T22" fmla="*/ 238 w 244"/>
                      <a:gd name="T23" fmla="*/ 22 h 22"/>
                      <a:gd name="T24" fmla="*/ 234 w 244"/>
                      <a:gd name="T25" fmla="*/ 22 h 22"/>
                      <a:gd name="T26" fmla="*/ 26 w 244"/>
                      <a:gd name="T27" fmla="*/ 22 h 22"/>
                      <a:gd name="T28" fmla="*/ 0 w 244"/>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4" h="22">
                        <a:moveTo>
                          <a:pt x="0" y="0"/>
                        </a:moveTo>
                        <a:lnTo>
                          <a:pt x="234" y="0"/>
                        </a:lnTo>
                        <a:lnTo>
                          <a:pt x="238" y="2"/>
                        </a:lnTo>
                        <a:lnTo>
                          <a:pt x="240" y="4"/>
                        </a:lnTo>
                        <a:lnTo>
                          <a:pt x="242" y="8"/>
                        </a:lnTo>
                        <a:lnTo>
                          <a:pt x="244" y="12"/>
                        </a:lnTo>
                        <a:lnTo>
                          <a:pt x="242" y="16"/>
                        </a:lnTo>
                        <a:lnTo>
                          <a:pt x="240" y="18"/>
                        </a:lnTo>
                        <a:lnTo>
                          <a:pt x="238" y="22"/>
                        </a:lnTo>
                        <a:lnTo>
                          <a:pt x="234" y="22"/>
                        </a:lnTo>
                        <a:lnTo>
                          <a:pt x="26" y="22"/>
                        </a:lnTo>
                        <a:lnTo>
                          <a:pt x="0" y="0"/>
                        </a:lnTo>
                        <a:close/>
                      </a:path>
                    </a:pathLst>
                  </a:custGeom>
                  <a:solidFill>
                    <a:srgbClr val="D6AA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612" name="Group 488"/>
                <p:cNvGrpSpPr>
                  <a:grpSpLocks/>
                </p:cNvGrpSpPr>
                <p:nvPr/>
              </p:nvGrpSpPr>
              <p:grpSpPr bwMode="auto">
                <a:xfrm>
                  <a:off x="6578815" y="4834072"/>
                  <a:ext cx="466011" cy="673110"/>
                  <a:chOff x="4687" y="3518"/>
                  <a:chExt cx="266" cy="544"/>
                </a:xfrm>
              </p:grpSpPr>
              <p:sp>
                <p:nvSpPr>
                  <p:cNvPr id="613" name="Freeform 489"/>
                  <p:cNvSpPr>
                    <a:spLocks/>
                  </p:cNvSpPr>
                  <p:nvPr/>
                </p:nvSpPr>
                <p:spPr bwMode="auto">
                  <a:xfrm>
                    <a:off x="4789" y="3565"/>
                    <a:ext cx="91" cy="111"/>
                  </a:xfrm>
                  <a:custGeom>
                    <a:avLst/>
                    <a:gdLst>
                      <a:gd name="T0" fmla="*/ 0 w 204"/>
                      <a:gd name="T1" fmla="*/ 0 h 250"/>
                      <a:gd name="T2" fmla="*/ 0 w 204"/>
                      <a:gd name="T3" fmla="*/ 0 h 250"/>
                      <a:gd name="T4" fmla="*/ 0 w 204"/>
                      <a:gd name="T5" fmla="*/ 0 h 250"/>
                      <a:gd name="T6" fmla="*/ 0 w 204"/>
                      <a:gd name="T7" fmla="*/ 0 h 250"/>
                      <a:gd name="T8" fmla="*/ 0 w 204"/>
                      <a:gd name="T9" fmla="*/ 0 h 250"/>
                      <a:gd name="T10" fmla="*/ 0 w 204"/>
                      <a:gd name="T11" fmla="*/ 0 h 250"/>
                      <a:gd name="T12" fmla="*/ 0 w 204"/>
                      <a:gd name="T13" fmla="*/ 0 h 250"/>
                      <a:gd name="T14" fmla="*/ 0 w 204"/>
                      <a:gd name="T15" fmla="*/ 0 h 250"/>
                      <a:gd name="T16" fmla="*/ 0 w 204"/>
                      <a:gd name="T17" fmla="*/ 0 h 250"/>
                      <a:gd name="T18" fmla="*/ 0 w 204"/>
                      <a:gd name="T19" fmla="*/ 0 h 250"/>
                      <a:gd name="T20" fmla="*/ 0 w 204"/>
                      <a:gd name="T21" fmla="*/ 0 h 250"/>
                      <a:gd name="T22" fmla="*/ 0 w 204"/>
                      <a:gd name="T23" fmla="*/ 0 h 250"/>
                      <a:gd name="T24" fmla="*/ 0 w 204"/>
                      <a:gd name="T25" fmla="*/ 0 h 250"/>
                      <a:gd name="T26" fmla="*/ 0 w 204"/>
                      <a:gd name="T27" fmla="*/ 0 h 250"/>
                      <a:gd name="T28" fmla="*/ 0 w 204"/>
                      <a:gd name="T29" fmla="*/ 0 h 250"/>
                      <a:gd name="T30" fmla="*/ 0 w 204"/>
                      <a:gd name="T31" fmla="*/ 0 h 250"/>
                      <a:gd name="T32" fmla="*/ 0 w 204"/>
                      <a:gd name="T33" fmla="*/ 0 h 250"/>
                      <a:gd name="T34" fmla="*/ 0 w 204"/>
                      <a:gd name="T35" fmla="*/ 0 h 250"/>
                      <a:gd name="T36" fmla="*/ 0 w 204"/>
                      <a:gd name="T37" fmla="*/ 0 h 250"/>
                      <a:gd name="T38" fmla="*/ 0 w 204"/>
                      <a:gd name="T39" fmla="*/ 0 h 250"/>
                      <a:gd name="T40" fmla="*/ 0 w 204"/>
                      <a:gd name="T41" fmla="*/ 0 h 250"/>
                      <a:gd name="T42" fmla="*/ 0 w 204"/>
                      <a:gd name="T43" fmla="*/ 0 h 250"/>
                      <a:gd name="T44" fmla="*/ 0 w 204"/>
                      <a:gd name="T45" fmla="*/ 0 h 250"/>
                      <a:gd name="T46" fmla="*/ 0 w 204"/>
                      <a:gd name="T47" fmla="*/ 0 h 250"/>
                      <a:gd name="T48" fmla="*/ 0 w 204"/>
                      <a:gd name="T49" fmla="*/ 0 h 250"/>
                      <a:gd name="T50" fmla="*/ 0 w 204"/>
                      <a:gd name="T51" fmla="*/ 0 h 250"/>
                      <a:gd name="T52" fmla="*/ 0 w 204"/>
                      <a:gd name="T53" fmla="*/ 0 h 250"/>
                      <a:gd name="T54" fmla="*/ 0 w 204"/>
                      <a:gd name="T55" fmla="*/ 0 h 250"/>
                      <a:gd name="T56" fmla="*/ 0 w 204"/>
                      <a:gd name="T57" fmla="*/ 0 h 250"/>
                      <a:gd name="T58" fmla="*/ 0 w 204"/>
                      <a:gd name="T59" fmla="*/ 0 h 250"/>
                      <a:gd name="T60" fmla="*/ 0 w 204"/>
                      <a:gd name="T61" fmla="*/ 0 h 250"/>
                      <a:gd name="T62" fmla="*/ 0 w 204"/>
                      <a:gd name="T63" fmla="*/ 0 h 250"/>
                      <a:gd name="T64" fmla="*/ 0 w 204"/>
                      <a:gd name="T65" fmla="*/ 0 h 250"/>
                      <a:gd name="T66" fmla="*/ 0 w 204"/>
                      <a:gd name="T67" fmla="*/ 0 h 250"/>
                      <a:gd name="T68" fmla="*/ 0 w 204"/>
                      <a:gd name="T69" fmla="*/ 0 h 250"/>
                      <a:gd name="T70" fmla="*/ 0 w 204"/>
                      <a:gd name="T71" fmla="*/ 0 h 250"/>
                      <a:gd name="T72" fmla="*/ 0 w 204"/>
                      <a:gd name="T73" fmla="*/ 0 h 250"/>
                      <a:gd name="T74" fmla="*/ 0 w 204"/>
                      <a:gd name="T75" fmla="*/ 0 h 250"/>
                      <a:gd name="T76" fmla="*/ 0 w 204"/>
                      <a:gd name="T77" fmla="*/ 0 h 250"/>
                      <a:gd name="T78" fmla="*/ 0 w 204"/>
                      <a:gd name="T79" fmla="*/ 0 h 250"/>
                      <a:gd name="T80" fmla="*/ 0 w 204"/>
                      <a:gd name="T81" fmla="*/ 0 h 250"/>
                      <a:gd name="T82" fmla="*/ 0 w 204"/>
                      <a:gd name="T83" fmla="*/ 0 h 250"/>
                      <a:gd name="T84" fmla="*/ 0 w 204"/>
                      <a:gd name="T85" fmla="*/ 0 h 250"/>
                      <a:gd name="T86" fmla="*/ 0 w 204"/>
                      <a:gd name="T87" fmla="*/ 0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4" h="250">
                        <a:moveTo>
                          <a:pt x="182" y="76"/>
                        </a:moveTo>
                        <a:lnTo>
                          <a:pt x="182" y="76"/>
                        </a:lnTo>
                        <a:lnTo>
                          <a:pt x="180" y="58"/>
                        </a:lnTo>
                        <a:lnTo>
                          <a:pt x="178" y="38"/>
                        </a:lnTo>
                        <a:lnTo>
                          <a:pt x="176" y="18"/>
                        </a:lnTo>
                        <a:lnTo>
                          <a:pt x="172" y="0"/>
                        </a:lnTo>
                        <a:lnTo>
                          <a:pt x="164" y="2"/>
                        </a:lnTo>
                        <a:lnTo>
                          <a:pt x="158" y="8"/>
                        </a:lnTo>
                        <a:lnTo>
                          <a:pt x="150" y="10"/>
                        </a:lnTo>
                        <a:lnTo>
                          <a:pt x="148" y="10"/>
                        </a:lnTo>
                        <a:lnTo>
                          <a:pt x="146" y="8"/>
                        </a:lnTo>
                        <a:lnTo>
                          <a:pt x="142" y="4"/>
                        </a:lnTo>
                        <a:lnTo>
                          <a:pt x="136" y="6"/>
                        </a:lnTo>
                        <a:lnTo>
                          <a:pt x="130" y="8"/>
                        </a:lnTo>
                        <a:lnTo>
                          <a:pt x="124" y="14"/>
                        </a:lnTo>
                        <a:lnTo>
                          <a:pt x="96" y="34"/>
                        </a:lnTo>
                        <a:lnTo>
                          <a:pt x="92" y="40"/>
                        </a:lnTo>
                        <a:lnTo>
                          <a:pt x="90" y="46"/>
                        </a:lnTo>
                        <a:lnTo>
                          <a:pt x="86" y="60"/>
                        </a:lnTo>
                        <a:lnTo>
                          <a:pt x="84" y="76"/>
                        </a:lnTo>
                        <a:lnTo>
                          <a:pt x="82" y="84"/>
                        </a:lnTo>
                        <a:lnTo>
                          <a:pt x="80" y="90"/>
                        </a:lnTo>
                        <a:lnTo>
                          <a:pt x="74" y="96"/>
                        </a:lnTo>
                        <a:lnTo>
                          <a:pt x="70" y="98"/>
                        </a:lnTo>
                        <a:lnTo>
                          <a:pt x="66" y="94"/>
                        </a:lnTo>
                        <a:lnTo>
                          <a:pt x="60" y="88"/>
                        </a:lnTo>
                        <a:lnTo>
                          <a:pt x="50" y="74"/>
                        </a:lnTo>
                        <a:lnTo>
                          <a:pt x="42" y="68"/>
                        </a:lnTo>
                        <a:lnTo>
                          <a:pt x="34" y="64"/>
                        </a:lnTo>
                        <a:lnTo>
                          <a:pt x="30" y="62"/>
                        </a:lnTo>
                        <a:lnTo>
                          <a:pt x="24" y="64"/>
                        </a:lnTo>
                        <a:lnTo>
                          <a:pt x="14" y="68"/>
                        </a:lnTo>
                        <a:lnTo>
                          <a:pt x="8" y="76"/>
                        </a:lnTo>
                        <a:lnTo>
                          <a:pt x="2" y="88"/>
                        </a:lnTo>
                        <a:lnTo>
                          <a:pt x="0" y="94"/>
                        </a:lnTo>
                        <a:lnTo>
                          <a:pt x="0" y="100"/>
                        </a:lnTo>
                        <a:lnTo>
                          <a:pt x="4" y="110"/>
                        </a:lnTo>
                        <a:lnTo>
                          <a:pt x="10" y="122"/>
                        </a:lnTo>
                        <a:lnTo>
                          <a:pt x="18" y="130"/>
                        </a:lnTo>
                        <a:lnTo>
                          <a:pt x="24" y="140"/>
                        </a:lnTo>
                        <a:lnTo>
                          <a:pt x="30" y="154"/>
                        </a:lnTo>
                        <a:lnTo>
                          <a:pt x="32" y="162"/>
                        </a:lnTo>
                        <a:lnTo>
                          <a:pt x="34" y="170"/>
                        </a:lnTo>
                        <a:lnTo>
                          <a:pt x="32" y="178"/>
                        </a:lnTo>
                        <a:lnTo>
                          <a:pt x="28" y="184"/>
                        </a:lnTo>
                        <a:lnTo>
                          <a:pt x="30" y="186"/>
                        </a:lnTo>
                        <a:lnTo>
                          <a:pt x="34" y="194"/>
                        </a:lnTo>
                        <a:lnTo>
                          <a:pt x="40" y="204"/>
                        </a:lnTo>
                        <a:lnTo>
                          <a:pt x="48" y="212"/>
                        </a:lnTo>
                        <a:lnTo>
                          <a:pt x="56" y="220"/>
                        </a:lnTo>
                        <a:lnTo>
                          <a:pt x="66" y="226"/>
                        </a:lnTo>
                        <a:lnTo>
                          <a:pt x="76" y="232"/>
                        </a:lnTo>
                        <a:lnTo>
                          <a:pt x="98" y="242"/>
                        </a:lnTo>
                        <a:lnTo>
                          <a:pt x="122" y="248"/>
                        </a:lnTo>
                        <a:lnTo>
                          <a:pt x="140" y="250"/>
                        </a:lnTo>
                        <a:lnTo>
                          <a:pt x="154" y="250"/>
                        </a:lnTo>
                        <a:lnTo>
                          <a:pt x="160" y="248"/>
                        </a:lnTo>
                        <a:lnTo>
                          <a:pt x="164" y="244"/>
                        </a:lnTo>
                        <a:lnTo>
                          <a:pt x="168" y="240"/>
                        </a:lnTo>
                        <a:lnTo>
                          <a:pt x="172" y="234"/>
                        </a:lnTo>
                        <a:lnTo>
                          <a:pt x="176" y="220"/>
                        </a:lnTo>
                        <a:lnTo>
                          <a:pt x="180" y="198"/>
                        </a:lnTo>
                        <a:lnTo>
                          <a:pt x="184" y="172"/>
                        </a:lnTo>
                        <a:lnTo>
                          <a:pt x="184" y="164"/>
                        </a:lnTo>
                        <a:lnTo>
                          <a:pt x="188" y="162"/>
                        </a:lnTo>
                        <a:lnTo>
                          <a:pt x="194" y="158"/>
                        </a:lnTo>
                        <a:lnTo>
                          <a:pt x="198" y="156"/>
                        </a:lnTo>
                        <a:lnTo>
                          <a:pt x="202" y="152"/>
                        </a:lnTo>
                        <a:lnTo>
                          <a:pt x="204" y="148"/>
                        </a:lnTo>
                        <a:lnTo>
                          <a:pt x="204" y="142"/>
                        </a:lnTo>
                        <a:lnTo>
                          <a:pt x="204" y="134"/>
                        </a:lnTo>
                        <a:lnTo>
                          <a:pt x="202" y="126"/>
                        </a:lnTo>
                        <a:lnTo>
                          <a:pt x="194" y="108"/>
                        </a:lnTo>
                        <a:lnTo>
                          <a:pt x="188" y="92"/>
                        </a:lnTo>
                        <a:lnTo>
                          <a:pt x="182" y="76"/>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4" name="Freeform 490"/>
                  <p:cNvSpPr>
                    <a:spLocks/>
                  </p:cNvSpPr>
                  <p:nvPr/>
                </p:nvSpPr>
                <p:spPr bwMode="auto">
                  <a:xfrm>
                    <a:off x="4848" y="3586"/>
                    <a:ext cx="17" cy="2"/>
                  </a:xfrm>
                  <a:custGeom>
                    <a:avLst/>
                    <a:gdLst>
                      <a:gd name="T0" fmla="*/ 0 w 38"/>
                      <a:gd name="T1" fmla="*/ 0 h 4"/>
                      <a:gd name="T2" fmla="*/ 0 w 38"/>
                      <a:gd name="T3" fmla="*/ 0 h 4"/>
                      <a:gd name="T4" fmla="*/ 0 w 38"/>
                      <a:gd name="T5" fmla="*/ 0 h 4"/>
                      <a:gd name="T6" fmla="*/ 0 w 38"/>
                      <a:gd name="T7" fmla="*/ 0 h 4"/>
                      <a:gd name="T8" fmla="*/ 0 w 38"/>
                      <a:gd name="T9" fmla="*/ 1 h 4"/>
                      <a:gd name="T10" fmla="*/ 0 w 3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4">
                        <a:moveTo>
                          <a:pt x="38" y="0"/>
                        </a:moveTo>
                        <a:lnTo>
                          <a:pt x="38" y="0"/>
                        </a:lnTo>
                        <a:lnTo>
                          <a:pt x="26" y="0"/>
                        </a:lnTo>
                        <a:lnTo>
                          <a:pt x="14" y="0"/>
                        </a:lnTo>
                        <a:lnTo>
                          <a:pt x="0" y="4"/>
                        </a:lnTo>
                        <a:lnTo>
                          <a:pt x="38" y="0"/>
                        </a:lnTo>
                        <a:close/>
                      </a:path>
                    </a:pathLst>
                  </a:custGeom>
                  <a:solidFill>
                    <a:srgbClr val="E1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5" name="Freeform 491"/>
                  <p:cNvSpPr>
                    <a:spLocks/>
                  </p:cNvSpPr>
                  <p:nvPr/>
                </p:nvSpPr>
                <p:spPr bwMode="auto">
                  <a:xfrm>
                    <a:off x="4848" y="3586"/>
                    <a:ext cx="17" cy="2"/>
                  </a:xfrm>
                  <a:custGeom>
                    <a:avLst/>
                    <a:gdLst>
                      <a:gd name="T0" fmla="*/ 0 w 38"/>
                      <a:gd name="T1" fmla="*/ 0 h 4"/>
                      <a:gd name="T2" fmla="*/ 0 w 38"/>
                      <a:gd name="T3" fmla="*/ 0 h 4"/>
                      <a:gd name="T4" fmla="*/ 0 w 38"/>
                      <a:gd name="T5" fmla="*/ 0 h 4"/>
                      <a:gd name="T6" fmla="*/ 0 w 38"/>
                      <a:gd name="T7" fmla="*/ 0 h 4"/>
                      <a:gd name="T8" fmla="*/ 0 w 38"/>
                      <a:gd name="T9" fmla="*/ 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
                        <a:moveTo>
                          <a:pt x="38" y="0"/>
                        </a:moveTo>
                        <a:lnTo>
                          <a:pt x="38" y="0"/>
                        </a:lnTo>
                        <a:lnTo>
                          <a:pt x="26" y="0"/>
                        </a:lnTo>
                        <a:lnTo>
                          <a:pt x="14"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6" name="Freeform 492"/>
                  <p:cNvSpPr>
                    <a:spLocks/>
                  </p:cNvSpPr>
                  <p:nvPr/>
                </p:nvSpPr>
                <p:spPr bwMode="auto">
                  <a:xfrm>
                    <a:off x="4743" y="3518"/>
                    <a:ext cx="134" cy="141"/>
                  </a:xfrm>
                  <a:custGeom>
                    <a:avLst/>
                    <a:gdLst>
                      <a:gd name="T0" fmla="*/ 0 w 302"/>
                      <a:gd name="T1" fmla="*/ 0 h 318"/>
                      <a:gd name="T2" fmla="*/ 0 w 302"/>
                      <a:gd name="T3" fmla="*/ 0 h 318"/>
                      <a:gd name="T4" fmla="*/ 0 w 302"/>
                      <a:gd name="T5" fmla="*/ 0 h 318"/>
                      <a:gd name="T6" fmla="*/ 0 w 302"/>
                      <a:gd name="T7" fmla="*/ 0 h 318"/>
                      <a:gd name="T8" fmla="*/ 0 w 302"/>
                      <a:gd name="T9" fmla="*/ 0 h 318"/>
                      <a:gd name="T10" fmla="*/ 0 w 302"/>
                      <a:gd name="T11" fmla="*/ 0 h 318"/>
                      <a:gd name="T12" fmla="*/ 0 w 302"/>
                      <a:gd name="T13" fmla="*/ 0 h 318"/>
                      <a:gd name="T14" fmla="*/ 0 w 302"/>
                      <a:gd name="T15" fmla="*/ 0 h 318"/>
                      <a:gd name="T16" fmla="*/ 0 w 302"/>
                      <a:gd name="T17" fmla="*/ 0 h 318"/>
                      <a:gd name="T18" fmla="*/ 0 w 302"/>
                      <a:gd name="T19" fmla="*/ 0 h 318"/>
                      <a:gd name="T20" fmla="*/ 0 w 302"/>
                      <a:gd name="T21" fmla="*/ 0 h 318"/>
                      <a:gd name="T22" fmla="*/ 0 w 302"/>
                      <a:gd name="T23" fmla="*/ 0 h 318"/>
                      <a:gd name="T24" fmla="*/ 0 w 302"/>
                      <a:gd name="T25" fmla="*/ 0 h 318"/>
                      <a:gd name="T26" fmla="*/ 0 w 302"/>
                      <a:gd name="T27" fmla="*/ 0 h 318"/>
                      <a:gd name="T28" fmla="*/ 0 w 302"/>
                      <a:gd name="T29" fmla="*/ 0 h 318"/>
                      <a:gd name="T30" fmla="*/ 0 w 302"/>
                      <a:gd name="T31" fmla="*/ 0 h 318"/>
                      <a:gd name="T32" fmla="*/ 0 w 302"/>
                      <a:gd name="T33" fmla="*/ 0 h 318"/>
                      <a:gd name="T34" fmla="*/ 0 w 302"/>
                      <a:gd name="T35" fmla="*/ 0 h 318"/>
                      <a:gd name="T36" fmla="*/ 0 w 302"/>
                      <a:gd name="T37" fmla="*/ 0 h 318"/>
                      <a:gd name="T38" fmla="*/ 0 w 302"/>
                      <a:gd name="T39" fmla="*/ 0 h 318"/>
                      <a:gd name="T40" fmla="*/ 0 w 302"/>
                      <a:gd name="T41" fmla="*/ 0 h 318"/>
                      <a:gd name="T42" fmla="*/ 0 w 302"/>
                      <a:gd name="T43" fmla="*/ 0 h 318"/>
                      <a:gd name="T44" fmla="*/ 0 w 302"/>
                      <a:gd name="T45" fmla="*/ 0 h 318"/>
                      <a:gd name="T46" fmla="*/ 0 w 302"/>
                      <a:gd name="T47" fmla="*/ 0 h 318"/>
                      <a:gd name="T48" fmla="*/ 0 w 302"/>
                      <a:gd name="T49" fmla="*/ 0 h 318"/>
                      <a:gd name="T50" fmla="*/ 0 w 302"/>
                      <a:gd name="T51" fmla="*/ 0 h 318"/>
                      <a:gd name="T52" fmla="*/ 0 w 302"/>
                      <a:gd name="T53" fmla="*/ 0 h 318"/>
                      <a:gd name="T54" fmla="*/ 0 w 302"/>
                      <a:gd name="T55" fmla="*/ 0 h 318"/>
                      <a:gd name="T56" fmla="*/ 0 w 302"/>
                      <a:gd name="T57" fmla="*/ 0 h 318"/>
                      <a:gd name="T58" fmla="*/ 0 w 302"/>
                      <a:gd name="T59" fmla="*/ 0 h 318"/>
                      <a:gd name="T60" fmla="*/ 0 w 302"/>
                      <a:gd name="T61" fmla="*/ 0 h 318"/>
                      <a:gd name="T62" fmla="*/ 0 w 302"/>
                      <a:gd name="T63" fmla="*/ 0 h 318"/>
                      <a:gd name="T64" fmla="*/ 0 w 302"/>
                      <a:gd name="T65" fmla="*/ 0 h 318"/>
                      <a:gd name="T66" fmla="*/ 0 w 302"/>
                      <a:gd name="T67" fmla="*/ 0 h 318"/>
                      <a:gd name="T68" fmla="*/ 0 w 302"/>
                      <a:gd name="T69" fmla="*/ 0 h 318"/>
                      <a:gd name="T70" fmla="*/ 0 w 302"/>
                      <a:gd name="T71" fmla="*/ 0 h 318"/>
                      <a:gd name="T72" fmla="*/ 0 w 302"/>
                      <a:gd name="T73" fmla="*/ 0 h 318"/>
                      <a:gd name="T74" fmla="*/ 0 w 302"/>
                      <a:gd name="T75" fmla="*/ 0 h 318"/>
                      <a:gd name="T76" fmla="*/ 0 w 302"/>
                      <a:gd name="T77" fmla="*/ 0 h 318"/>
                      <a:gd name="T78" fmla="*/ 0 w 302"/>
                      <a:gd name="T79" fmla="*/ 0 h 318"/>
                      <a:gd name="T80" fmla="*/ 0 w 302"/>
                      <a:gd name="T81" fmla="*/ 0 h 318"/>
                      <a:gd name="T82" fmla="*/ 0 w 302"/>
                      <a:gd name="T83" fmla="*/ 0 h 318"/>
                      <a:gd name="T84" fmla="*/ 0 w 302"/>
                      <a:gd name="T85" fmla="*/ 0 h 318"/>
                      <a:gd name="T86" fmla="*/ 0 w 302"/>
                      <a:gd name="T87" fmla="*/ 0 h 318"/>
                      <a:gd name="T88" fmla="*/ 0 w 302"/>
                      <a:gd name="T89" fmla="*/ 0 h 318"/>
                      <a:gd name="T90" fmla="*/ 0 w 302"/>
                      <a:gd name="T91" fmla="*/ 0 h 318"/>
                      <a:gd name="T92" fmla="*/ 0 w 302"/>
                      <a:gd name="T93" fmla="*/ 0 h 318"/>
                      <a:gd name="T94" fmla="*/ 0 w 302"/>
                      <a:gd name="T95" fmla="*/ 0 h 318"/>
                      <a:gd name="T96" fmla="*/ 0 w 302"/>
                      <a:gd name="T97" fmla="*/ 0 h 318"/>
                      <a:gd name="T98" fmla="*/ 0 w 302"/>
                      <a:gd name="T99" fmla="*/ 0 h 3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2" h="318">
                        <a:moveTo>
                          <a:pt x="302" y="106"/>
                        </a:moveTo>
                        <a:lnTo>
                          <a:pt x="302" y="106"/>
                        </a:lnTo>
                        <a:lnTo>
                          <a:pt x="300" y="98"/>
                        </a:lnTo>
                        <a:lnTo>
                          <a:pt x="298" y="88"/>
                        </a:lnTo>
                        <a:lnTo>
                          <a:pt x="286" y="66"/>
                        </a:lnTo>
                        <a:lnTo>
                          <a:pt x="272" y="46"/>
                        </a:lnTo>
                        <a:lnTo>
                          <a:pt x="260" y="32"/>
                        </a:lnTo>
                        <a:lnTo>
                          <a:pt x="244" y="22"/>
                        </a:lnTo>
                        <a:lnTo>
                          <a:pt x="222" y="12"/>
                        </a:lnTo>
                        <a:lnTo>
                          <a:pt x="200" y="4"/>
                        </a:lnTo>
                        <a:lnTo>
                          <a:pt x="182" y="0"/>
                        </a:lnTo>
                        <a:lnTo>
                          <a:pt x="166" y="0"/>
                        </a:lnTo>
                        <a:lnTo>
                          <a:pt x="150" y="0"/>
                        </a:lnTo>
                        <a:lnTo>
                          <a:pt x="118" y="6"/>
                        </a:lnTo>
                        <a:lnTo>
                          <a:pt x="88" y="16"/>
                        </a:lnTo>
                        <a:lnTo>
                          <a:pt x="58" y="26"/>
                        </a:lnTo>
                        <a:lnTo>
                          <a:pt x="44" y="34"/>
                        </a:lnTo>
                        <a:lnTo>
                          <a:pt x="34" y="44"/>
                        </a:lnTo>
                        <a:lnTo>
                          <a:pt x="24" y="56"/>
                        </a:lnTo>
                        <a:lnTo>
                          <a:pt x="18" y="68"/>
                        </a:lnTo>
                        <a:lnTo>
                          <a:pt x="12" y="82"/>
                        </a:lnTo>
                        <a:lnTo>
                          <a:pt x="6" y="98"/>
                        </a:lnTo>
                        <a:lnTo>
                          <a:pt x="2" y="128"/>
                        </a:lnTo>
                        <a:lnTo>
                          <a:pt x="0" y="144"/>
                        </a:lnTo>
                        <a:lnTo>
                          <a:pt x="2" y="160"/>
                        </a:lnTo>
                        <a:lnTo>
                          <a:pt x="4" y="178"/>
                        </a:lnTo>
                        <a:lnTo>
                          <a:pt x="10" y="196"/>
                        </a:lnTo>
                        <a:lnTo>
                          <a:pt x="16" y="216"/>
                        </a:lnTo>
                        <a:lnTo>
                          <a:pt x="26" y="232"/>
                        </a:lnTo>
                        <a:lnTo>
                          <a:pt x="36" y="248"/>
                        </a:lnTo>
                        <a:lnTo>
                          <a:pt x="48" y="264"/>
                        </a:lnTo>
                        <a:lnTo>
                          <a:pt x="60" y="278"/>
                        </a:lnTo>
                        <a:lnTo>
                          <a:pt x="72" y="294"/>
                        </a:lnTo>
                        <a:lnTo>
                          <a:pt x="86" y="308"/>
                        </a:lnTo>
                        <a:lnTo>
                          <a:pt x="92" y="314"/>
                        </a:lnTo>
                        <a:lnTo>
                          <a:pt x="100" y="318"/>
                        </a:lnTo>
                        <a:lnTo>
                          <a:pt x="112" y="310"/>
                        </a:lnTo>
                        <a:lnTo>
                          <a:pt x="116" y="304"/>
                        </a:lnTo>
                        <a:lnTo>
                          <a:pt x="122" y="298"/>
                        </a:lnTo>
                        <a:lnTo>
                          <a:pt x="126" y="294"/>
                        </a:lnTo>
                        <a:lnTo>
                          <a:pt x="134" y="290"/>
                        </a:lnTo>
                        <a:lnTo>
                          <a:pt x="136" y="282"/>
                        </a:lnTo>
                        <a:lnTo>
                          <a:pt x="138" y="274"/>
                        </a:lnTo>
                        <a:lnTo>
                          <a:pt x="136" y="264"/>
                        </a:lnTo>
                        <a:lnTo>
                          <a:pt x="130" y="248"/>
                        </a:lnTo>
                        <a:lnTo>
                          <a:pt x="122" y="236"/>
                        </a:lnTo>
                        <a:lnTo>
                          <a:pt x="114" y="228"/>
                        </a:lnTo>
                        <a:lnTo>
                          <a:pt x="108" y="216"/>
                        </a:lnTo>
                        <a:lnTo>
                          <a:pt x="104" y="206"/>
                        </a:lnTo>
                        <a:lnTo>
                          <a:pt x="104" y="200"/>
                        </a:lnTo>
                        <a:lnTo>
                          <a:pt x="106" y="194"/>
                        </a:lnTo>
                        <a:lnTo>
                          <a:pt x="112" y="182"/>
                        </a:lnTo>
                        <a:lnTo>
                          <a:pt x="118" y="174"/>
                        </a:lnTo>
                        <a:lnTo>
                          <a:pt x="128" y="170"/>
                        </a:lnTo>
                        <a:lnTo>
                          <a:pt x="134" y="168"/>
                        </a:lnTo>
                        <a:lnTo>
                          <a:pt x="138" y="170"/>
                        </a:lnTo>
                        <a:lnTo>
                          <a:pt x="146" y="174"/>
                        </a:lnTo>
                        <a:lnTo>
                          <a:pt x="154" y="180"/>
                        </a:lnTo>
                        <a:lnTo>
                          <a:pt x="164" y="194"/>
                        </a:lnTo>
                        <a:lnTo>
                          <a:pt x="170" y="200"/>
                        </a:lnTo>
                        <a:lnTo>
                          <a:pt x="174" y="204"/>
                        </a:lnTo>
                        <a:lnTo>
                          <a:pt x="178" y="202"/>
                        </a:lnTo>
                        <a:lnTo>
                          <a:pt x="184" y="196"/>
                        </a:lnTo>
                        <a:lnTo>
                          <a:pt x="186" y="190"/>
                        </a:lnTo>
                        <a:lnTo>
                          <a:pt x="188" y="182"/>
                        </a:lnTo>
                        <a:lnTo>
                          <a:pt x="190" y="166"/>
                        </a:lnTo>
                        <a:lnTo>
                          <a:pt x="194" y="152"/>
                        </a:lnTo>
                        <a:lnTo>
                          <a:pt x="196" y="146"/>
                        </a:lnTo>
                        <a:lnTo>
                          <a:pt x="200" y="140"/>
                        </a:lnTo>
                        <a:lnTo>
                          <a:pt x="228" y="120"/>
                        </a:lnTo>
                        <a:lnTo>
                          <a:pt x="234" y="114"/>
                        </a:lnTo>
                        <a:lnTo>
                          <a:pt x="240" y="112"/>
                        </a:lnTo>
                        <a:lnTo>
                          <a:pt x="246" y="110"/>
                        </a:lnTo>
                        <a:lnTo>
                          <a:pt x="250" y="114"/>
                        </a:lnTo>
                        <a:lnTo>
                          <a:pt x="254" y="116"/>
                        </a:lnTo>
                        <a:lnTo>
                          <a:pt x="258" y="114"/>
                        </a:lnTo>
                        <a:lnTo>
                          <a:pt x="266" y="110"/>
                        </a:lnTo>
                        <a:lnTo>
                          <a:pt x="272" y="106"/>
                        </a:lnTo>
                        <a:lnTo>
                          <a:pt x="276" y="106"/>
                        </a:lnTo>
                        <a:lnTo>
                          <a:pt x="282" y="106"/>
                        </a:lnTo>
                        <a:lnTo>
                          <a:pt x="288" y="110"/>
                        </a:lnTo>
                        <a:lnTo>
                          <a:pt x="290" y="114"/>
                        </a:lnTo>
                        <a:lnTo>
                          <a:pt x="292" y="114"/>
                        </a:lnTo>
                        <a:lnTo>
                          <a:pt x="292" y="110"/>
                        </a:lnTo>
                        <a:lnTo>
                          <a:pt x="286" y="94"/>
                        </a:lnTo>
                        <a:lnTo>
                          <a:pt x="302" y="106"/>
                        </a:lnTo>
                        <a:close/>
                      </a:path>
                    </a:pathLst>
                  </a:custGeom>
                  <a:solidFill>
                    <a:srgbClr val="533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7" name="Freeform 493"/>
                  <p:cNvSpPr>
                    <a:spLocks/>
                  </p:cNvSpPr>
                  <p:nvPr/>
                </p:nvSpPr>
                <p:spPr bwMode="auto">
                  <a:xfrm>
                    <a:off x="4743" y="3518"/>
                    <a:ext cx="134" cy="141"/>
                  </a:xfrm>
                  <a:custGeom>
                    <a:avLst/>
                    <a:gdLst>
                      <a:gd name="T0" fmla="*/ 0 w 302"/>
                      <a:gd name="T1" fmla="*/ 0 h 318"/>
                      <a:gd name="T2" fmla="*/ 0 w 302"/>
                      <a:gd name="T3" fmla="*/ 0 h 318"/>
                      <a:gd name="T4" fmla="*/ 0 w 302"/>
                      <a:gd name="T5" fmla="*/ 0 h 318"/>
                      <a:gd name="T6" fmla="*/ 0 w 302"/>
                      <a:gd name="T7" fmla="*/ 0 h 318"/>
                      <a:gd name="T8" fmla="*/ 0 w 302"/>
                      <a:gd name="T9" fmla="*/ 0 h 318"/>
                      <a:gd name="T10" fmla="*/ 0 w 302"/>
                      <a:gd name="T11" fmla="*/ 0 h 318"/>
                      <a:gd name="T12" fmla="*/ 0 w 302"/>
                      <a:gd name="T13" fmla="*/ 0 h 318"/>
                      <a:gd name="T14" fmla="*/ 0 w 302"/>
                      <a:gd name="T15" fmla="*/ 0 h 318"/>
                      <a:gd name="T16" fmla="*/ 0 w 302"/>
                      <a:gd name="T17" fmla="*/ 0 h 318"/>
                      <a:gd name="T18" fmla="*/ 0 w 302"/>
                      <a:gd name="T19" fmla="*/ 0 h 318"/>
                      <a:gd name="T20" fmla="*/ 0 w 302"/>
                      <a:gd name="T21" fmla="*/ 0 h 318"/>
                      <a:gd name="T22" fmla="*/ 0 w 302"/>
                      <a:gd name="T23" fmla="*/ 0 h 318"/>
                      <a:gd name="T24" fmla="*/ 0 w 302"/>
                      <a:gd name="T25" fmla="*/ 0 h 318"/>
                      <a:gd name="T26" fmla="*/ 0 w 302"/>
                      <a:gd name="T27" fmla="*/ 0 h 318"/>
                      <a:gd name="T28" fmla="*/ 0 w 302"/>
                      <a:gd name="T29" fmla="*/ 0 h 318"/>
                      <a:gd name="T30" fmla="*/ 0 w 302"/>
                      <a:gd name="T31" fmla="*/ 0 h 318"/>
                      <a:gd name="T32" fmla="*/ 0 w 302"/>
                      <a:gd name="T33" fmla="*/ 0 h 318"/>
                      <a:gd name="T34" fmla="*/ 0 w 302"/>
                      <a:gd name="T35" fmla="*/ 0 h 318"/>
                      <a:gd name="T36" fmla="*/ 0 w 302"/>
                      <a:gd name="T37" fmla="*/ 0 h 318"/>
                      <a:gd name="T38" fmla="*/ 0 w 302"/>
                      <a:gd name="T39" fmla="*/ 0 h 318"/>
                      <a:gd name="T40" fmla="*/ 0 w 302"/>
                      <a:gd name="T41" fmla="*/ 0 h 318"/>
                      <a:gd name="T42" fmla="*/ 0 w 302"/>
                      <a:gd name="T43" fmla="*/ 0 h 318"/>
                      <a:gd name="T44" fmla="*/ 0 w 302"/>
                      <a:gd name="T45" fmla="*/ 0 h 318"/>
                      <a:gd name="T46" fmla="*/ 0 w 302"/>
                      <a:gd name="T47" fmla="*/ 0 h 318"/>
                      <a:gd name="T48" fmla="*/ 0 w 302"/>
                      <a:gd name="T49" fmla="*/ 0 h 318"/>
                      <a:gd name="T50" fmla="*/ 0 w 302"/>
                      <a:gd name="T51" fmla="*/ 0 h 318"/>
                      <a:gd name="T52" fmla="*/ 0 w 302"/>
                      <a:gd name="T53" fmla="*/ 0 h 318"/>
                      <a:gd name="T54" fmla="*/ 0 w 302"/>
                      <a:gd name="T55" fmla="*/ 0 h 318"/>
                      <a:gd name="T56" fmla="*/ 0 w 302"/>
                      <a:gd name="T57" fmla="*/ 0 h 318"/>
                      <a:gd name="T58" fmla="*/ 0 w 302"/>
                      <a:gd name="T59" fmla="*/ 0 h 318"/>
                      <a:gd name="T60" fmla="*/ 0 w 302"/>
                      <a:gd name="T61" fmla="*/ 0 h 318"/>
                      <a:gd name="T62" fmla="*/ 0 w 302"/>
                      <a:gd name="T63" fmla="*/ 0 h 318"/>
                      <a:gd name="T64" fmla="*/ 0 w 302"/>
                      <a:gd name="T65" fmla="*/ 0 h 318"/>
                      <a:gd name="T66" fmla="*/ 0 w 302"/>
                      <a:gd name="T67" fmla="*/ 0 h 318"/>
                      <a:gd name="T68" fmla="*/ 0 w 302"/>
                      <a:gd name="T69" fmla="*/ 0 h 318"/>
                      <a:gd name="T70" fmla="*/ 0 w 302"/>
                      <a:gd name="T71" fmla="*/ 0 h 318"/>
                      <a:gd name="T72" fmla="*/ 0 w 302"/>
                      <a:gd name="T73" fmla="*/ 0 h 318"/>
                      <a:gd name="T74" fmla="*/ 0 w 302"/>
                      <a:gd name="T75" fmla="*/ 0 h 318"/>
                      <a:gd name="T76" fmla="*/ 0 w 302"/>
                      <a:gd name="T77" fmla="*/ 0 h 318"/>
                      <a:gd name="T78" fmla="*/ 0 w 302"/>
                      <a:gd name="T79" fmla="*/ 0 h 318"/>
                      <a:gd name="T80" fmla="*/ 0 w 302"/>
                      <a:gd name="T81" fmla="*/ 0 h 318"/>
                      <a:gd name="T82" fmla="*/ 0 w 302"/>
                      <a:gd name="T83" fmla="*/ 0 h 318"/>
                      <a:gd name="T84" fmla="*/ 0 w 302"/>
                      <a:gd name="T85" fmla="*/ 0 h 318"/>
                      <a:gd name="T86" fmla="*/ 0 w 302"/>
                      <a:gd name="T87" fmla="*/ 0 h 318"/>
                      <a:gd name="T88" fmla="*/ 0 w 302"/>
                      <a:gd name="T89" fmla="*/ 0 h 318"/>
                      <a:gd name="T90" fmla="*/ 0 w 302"/>
                      <a:gd name="T91" fmla="*/ 0 h 318"/>
                      <a:gd name="T92" fmla="*/ 0 w 302"/>
                      <a:gd name="T93" fmla="*/ 0 h 318"/>
                      <a:gd name="T94" fmla="*/ 0 w 302"/>
                      <a:gd name="T95" fmla="*/ 0 h 318"/>
                      <a:gd name="T96" fmla="*/ 0 w 302"/>
                      <a:gd name="T97" fmla="*/ 0 h 3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2" h="318">
                        <a:moveTo>
                          <a:pt x="302" y="106"/>
                        </a:moveTo>
                        <a:lnTo>
                          <a:pt x="302" y="106"/>
                        </a:lnTo>
                        <a:lnTo>
                          <a:pt x="300" y="98"/>
                        </a:lnTo>
                        <a:lnTo>
                          <a:pt x="298" y="88"/>
                        </a:lnTo>
                        <a:lnTo>
                          <a:pt x="286" y="66"/>
                        </a:lnTo>
                        <a:lnTo>
                          <a:pt x="272" y="46"/>
                        </a:lnTo>
                        <a:lnTo>
                          <a:pt x="260" y="32"/>
                        </a:lnTo>
                        <a:lnTo>
                          <a:pt x="244" y="22"/>
                        </a:lnTo>
                        <a:lnTo>
                          <a:pt x="222" y="12"/>
                        </a:lnTo>
                        <a:lnTo>
                          <a:pt x="200" y="4"/>
                        </a:lnTo>
                        <a:lnTo>
                          <a:pt x="182" y="0"/>
                        </a:lnTo>
                        <a:lnTo>
                          <a:pt x="166" y="0"/>
                        </a:lnTo>
                        <a:lnTo>
                          <a:pt x="150" y="0"/>
                        </a:lnTo>
                        <a:lnTo>
                          <a:pt x="118" y="6"/>
                        </a:lnTo>
                        <a:lnTo>
                          <a:pt x="88" y="16"/>
                        </a:lnTo>
                        <a:lnTo>
                          <a:pt x="58" y="26"/>
                        </a:lnTo>
                        <a:lnTo>
                          <a:pt x="44" y="34"/>
                        </a:lnTo>
                        <a:lnTo>
                          <a:pt x="34" y="44"/>
                        </a:lnTo>
                        <a:lnTo>
                          <a:pt x="24" y="56"/>
                        </a:lnTo>
                        <a:lnTo>
                          <a:pt x="18" y="68"/>
                        </a:lnTo>
                        <a:lnTo>
                          <a:pt x="12" y="82"/>
                        </a:lnTo>
                        <a:lnTo>
                          <a:pt x="6" y="98"/>
                        </a:lnTo>
                        <a:lnTo>
                          <a:pt x="2" y="128"/>
                        </a:lnTo>
                        <a:lnTo>
                          <a:pt x="0" y="144"/>
                        </a:lnTo>
                        <a:lnTo>
                          <a:pt x="2" y="160"/>
                        </a:lnTo>
                        <a:lnTo>
                          <a:pt x="4" y="178"/>
                        </a:lnTo>
                        <a:lnTo>
                          <a:pt x="10" y="196"/>
                        </a:lnTo>
                        <a:lnTo>
                          <a:pt x="16" y="216"/>
                        </a:lnTo>
                        <a:lnTo>
                          <a:pt x="26" y="232"/>
                        </a:lnTo>
                        <a:lnTo>
                          <a:pt x="36" y="248"/>
                        </a:lnTo>
                        <a:lnTo>
                          <a:pt x="48" y="264"/>
                        </a:lnTo>
                        <a:lnTo>
                          <a:pt x="60" y="278"/>
                        </a:lnTo>
                        <a:lnTo>
                          <a:pt x="72" y="294"/>
                        </a:lnTo>
                        <a:lnTo>
                          <a:pt x="86" y="308"/>
                        </a:lnTo>
                        <a:lnTo>
                          <a:pt x="92" y="314"/>
                        </a:lnTo>
                        <a:lnTo>
                          <a:pt x="100" y="318"/>
                        </a:lnTo>
                        <a:lnTo>
                          <a:pt x="112" y="310"/>
                        </a:lnTo>
                        <a:lnTo>
                          <a:pt x="116" y="304"/>
                        </a:lnTo>
                        <a:lnTo>
                          <a:pt x="122" y="298"/>
                        </a:lnTo>
                        <a:lnTo>
                          <a:pt x="126" y="294"/>
                        </a:lnTo>
                        <a:lnTo>
                          <a:pt x="134" y="290"/>
                        </a:lnTo>
                        <a:lnTo>
                          <a:pt x="136" y="282"/>
                        </a:lnTo>
                        <a:lnTo>
                          <a:pt x="138" y="274"/>
                        </a:lnTo>
                        <a:lnTo>
                          <a:pt x="136" y="264"/>
                        </a:lnTo>
                        <a:lnTo>
                          <a:pt x="130" y="248"/>
                        </a:lnTo>
                        <a:lnTo>
                          <a:pt x="122" y="236"/>
                        </a:lnTo>
                        <a:lnTo>
                          <a:pt x="114" y="228"/>
                        </a:lnTo>
                        <a:lnTo>
                          <a:pt x="108" y="216"/>
                        </a:lnTo>
                        <a:lnTo>
                          <a:pt x="104" y="206"/>
                        </a:lnTo>
                        <a:lnTo>
                          <a:pt x="104" y="200"/>
                        </a:lnTo>
                        <a:lnTo>
                          <a:pt x="106" y="194"/>
                        </a:lnTo>
                        <a:lnTo>
                          <a:pt x="112" y="182"/>
                        </a:lnTo>
                        <a:lnTo>
                          <a:pt x="118" y="174"/>
                        </a:lnTo>
                        <a:lnTo>
                          <a:pt x="128" y="170"/>
                        </a:lnTo>
                        <a:lnTo>
                          <a:pt x="134" y="168"/>
                        </a:lnTo>
                        <a:lnTo>
                          <a:pt x="138" y="170"/>
                        </a:lnTo>
                        <a:lnTo>
                          <a:pt x="146" y="174"/>
                        </a:lnTo>
                        <a:lnTo>
                          <a:pt x="154" y="180"/>
                        </a:lnTo>
                        <a:lnTo>
                          <a:pt x="164" y="194"/>
                        </a:lnTo>
                        <a:lnTo>
                          <a:pt x="170" y="200"/>
                        </a:lnTo>
                        <a:lnTo>
                          <a:pt x="174" y="204"/>
                        </a:lnTo>
                        <a:lnTo>
                          <a:pt x="178" y="202"/>
                        </a:lnTo>
                        <a:lnTo>
                          <a:pt x="184" y="196"/>
                        </a:lnTo>
                        <a:lnTo>
                          <a:pt x="186" y="190"/>
                        </a:lnTo>
                        <a:lnTo>
                          <a:pt x="188" y="182"/>
                        </a:lnTo>
                        <a:lnTo>
                          <a:pt x="190" y="166"/>
                        </a:lnTo>
                        <a:lnTo>
                          <a:pt x="194" y="152"/>
                        </a:lnTo>
                        <a:lnTo>
                          <a:pt x="196" y="146"/>
                        </a:lnTo>
                        <a:lnTo>
                          <a:pt x="200" y="140"/>
                        </a:lnTo>
                        <a:lnTo>
                          <a:pt x="228" y="120"/>
                        </a:lnTo>
                        <a:lnTo>
                          <a:pt x="234" y="114"/>
                        </a:lnTo>
                        <a:lnTo>
                          <a:pt x="240" y="112"/>
                        </a:lnTo>
                        <a:lnTo>
                          <a:pt x="246" y="110"/>
                        </a:lnTo>
                        <a:lnTo>
                          <a:pt x="250" y="114"/>
                        </a:lnTo>
                        <a:lnTo>
                          <a:pt x="254" y="116"/>
                        </a:lnTo>
                        <a:lnTo>
                          <a:pt x="258" y="114"/>
                        </a:lnTo>
                        <a:lnTo>
                          <a:pt x="266" y="110"/>
                        </a:lnTo>
                        <a:lnTo>
                          <a:pt x="272" y="106"/>
                        </a:lnTo>
                        <a:lnTo>
                          <a:pt x="276" y="106"/>
                        </a:lnTo>
                        <a:lnTo>
                          <a:pt x="282" y="106"/>
                        </a:lnTo>
                        <a:lnTo>
                          <a:pt x="288" y="110"/>
                        </a:lnTo>
                        <a:lnTo>
                          <a:pt x="290" y="114"/>
                        </a:lnTo>
                        <a:lnTo>
                          <a:pt x="292" y="114"/>
                        </a:lnTo>
                        <a:lnTo>
                          <a:pt x="292" y="110"/>
                        </a:lnTo>
                        <a:lnTo>
                          <a:pt x="286" y="9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8" name="Freeform 494"/>
                  <p:cNvSpPr>
                    <a:spLocks/>
                  </p:cNvSpPr>
                  <p:nvPr/>
                </p:nvSpPr>
                <p:spPr bwMode="auto">
                  <a:xfrm>
                    <a:off x="4853" y="3599"/>
                    <a:ext cx="11" cy="2"/>
                  </a:xfrm>
                  <a:custGeom>
                    <a:avLst/>
                    <a:gdLst>
                      <a:gd name="T0" fmla="*/ 0 w 24"/>
                      <a:gd name="T1" fmla="*/ 1 h 4"/>
                      <a:gd name="T2" fmla="*/ 0 w 24"/>
                      <a:gd name="T3" fmla="*/ 1 h 4"/>
                      <a:gd name="T4" fmla="*/ 0 w 24"/>
                      <a:gd name="T5" fmla="*/ 0 h 4"/>
                      <a:gd name="T6" fmla="*/ 0 w 24"/>
                      <a:gd name="T7" fmla="*/ 0 h 4"/>
                      <a:gd name="T8" fmla="*/ 0 w 24"/>
                      <a:gd name="T9" fmla="*/ 1 h 4"/>
                      <a:gd name="T10" fmla="*/ 0 w 24"/>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
                        <a:moveTo>
                          <a:pt x="24" y="2"/>
                        </a:moveTo>
                        <a:lnTo>
                          <a:pt x="24" y="2"/>
                        </a:lnTo>
                        <a:lnTo>
                          <a:pt x="18" y="0"/>
                        </a:lnTo>
                        <a:lnTo>
                          <a:pt x="10" y="0"/>
                        </a:lnTo>
                        <a:lnTo>
                          <a:pt x="0" y="4"/>
                        </a:lnTo>
                        <a:lnTo>
                          <a:pt x="24" y="2"/>
                        </a:lnTo>
                        <a:close/>
                      </a:path>
                    </a:pathLst>
                  </a:custGeom>
                  <a:solidFill>
                    <a:srgbClr val="E1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19" name="Freeform 495"/>
                  <p:cNvSpPr>
                    <a:spLocks/>
                  </p:cNvSpPr>
                  <p:nvPr/>
                </p:nvSpPr>
                <p:spPr bwMode="auto">
                  <a:xfrm>
                    <a:off x="4853" y="3599"/>
                    <a:ext cx="11" cy="2"/>
                  </a:xfrm>
                  <a:custGeom>
                    <a:avLst/>
                    <a:gdLst>
                      <a:gd name="T0" fmla="*/ 0 w 24"/>
                      <a:gd name="T1" fmla="*/ 1 h 4"/>
                      <a:gd name="T2" fmla="*/ 0 w 24"/>
                      <a:gd name="T3" fmla="*/ 1 h 4"/>
                      <a:gd name="T4" fmla="*/ 0 w 24"/>
                      <a:gd name="T5" fmla="*/ 0 h 4"/>
                      <a:gd name="T6" fmla="*/ 0 w 24"/>
                      <a:gd name="T7" fmla="*/ 0 h 4"/>
                      <a:gd name="T8" fmla="*/ 0 w 24"/>
                      <a:gd name="T9" fmla="*/ 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
                        <a:moveTo>
                          <a:pt x="24" y="2"/>
                        </a:moveTo>
                        <a:lnTo>
                          <a:pt x="24" y="2"/>
                        </a:lnTo>
                        <a:lnTo>
                          <a:pt x="18" y="0"/>
                        </a:lnTo>
                        <a:lnTo>
                          <a:pt x="10"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0" name="Freeform 496"/>
                  <p:cNvSpPr>
                    <a:spLocks/>
                  </p:cNvSpPr>
                  <p:nvPr/>
                </p:nvSpPr>
                <p:spPr bwMode="auto">
                  <a:xfrm>
                    <a:off x="4796" y="3602"/>
                    <a:ext cx="16" cy="17"/>
                  </a:xfrm>
                  <a:custGeom>
                    <a:avLst/>
                    <a:gdLst>
                      <a:gd name="T0" fmla="*/ 0 w 36"/>
                      <a:gd name="T1" fmla="*/ 0 h 38"/>
                      <a:gd name="T2" fmla="*/ 0 w 36"/>
                      <a:gd name="T3" fmla="*/ 0 h 38"/>
                      <a:gd name="T4" fmla="*/ 0 w 36"/>
                      <a:gd name="T5" fmla="*/ 0 h 38"/>
                      <a:gd name="T6" fmla="*/ 0 w 36"/>
                      <a:gd name="T7" fmla="*/ 0 h 38"/>
                      <a:gd name="T8" fmla="*/ 0 w 36"/>
                      <a:gd name="T9" fmla="*/ 0 h 38"/>
                      <a:gd name="T10" fmla="*/ 0 w 36"/>
                      <a:gd name="T11" fmla="*/ 0 h 38"/>
                      <a:gd name="T12" fmla="*/ 0 w 36"/>
                      <a:gd name="T13" fmla="*/ 0 h 38"/>
                      <a:gd name="T14" fmla="*/ 0 w 36"/>
                      <a:gd name="T15" fmla="*/ 0 h 38"/>
                      <a:gd name="T16" fmla="*/ 0 w 36"/>
                      <a:gd name="T17" fmla="*/ 0 h 38"/>
                      <a:gd name="T18" fmla="*/ 0 w 36"/>
                      <a:gd name="T19" fmla="*/ 0 h 38"/>
                      <a:gd name="T20" fmla="*/ 0 w 36"/>
                      <a:gd name="T21" fmla="*/ 0 h 38"/>
                      <a:gd name="T22" fmla="*/ 0 w 36"/>
                      <a:gd name="T23" fmla="*/ 0 h 38"/>
                      <a:gd name="T24" fmla="*/ 0 w 36"/>
                      <a:gd name="T25" fmla="*/ 0 h 38"/>
                      <a:gd name="T26" fmla="*/ 0 w 36"/>
                      <a:gd name="T27" fmla="*/ 0 h 38"/>
                      <a:gd name="T28" fmla="*/ 0 w 36"/>
                      <a:gd name="T29" fmla="*/ 0 h 38"/>
                      <a:gd name="T30" fmla="*/ 0 w 36"/>
                      <a:gd name="T31" fmla="*/ 0 h 38"/>
                      <a:gd name="T32" fmla="*/ 0 w 36"/>
                      <a:gd name="T33" fmla="*/ 0 h 38"/>
                      <a:gd name="T34" fmla="*/ 0 w 36"/>
                      <a:gd name="T35" fmla="*/ 0 h 38"/>
                      <a:gd name="T36" fmla="*/ 0 w 3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8">
                        <a:moveTo>
                          <a:pt x="0" y="6"/>
                        </a:moveTo>
                        <a:lnTo>
                          <a:pt x="0" y="6"/>
                        </a:lnTo>
                        <a:lnTo>
                          <a:pt x="4" y="2"/>
                        </a:lnTo>
                        <a:lnTo>
                          <a:pt x="10" y="0"/>
                        </a:lnTo>
                        <a:lnTo>
                          <a:pt x="16" y="2"/>
                        </a:lnTo>
                        <a:lnTo>
                          <a:pt x="24" y="6"/>
                        </a:lnTo>
                        <a:lnTo>
                          <a:pt x="30" y="12"/>
                        </a:lnTo>
                        <a:lnTo>
                          <a:pt x="34" y="18"/>
                        </a:lnTo>
                        <a:lnTo>
                          <a:pt x="36" y="26"/>
                        </a:lnTo>
                        <a:lnTo>
                          <a:pt x="36" y="32"/>
                        </a:lnTo>
                        <a:lnTo>
                          <a:pt x="32" y="36"/>
                        </a:lnTo>
                        <a:lnTo>
                          <a:pt x="28" y="38"/>
                        </a:lnTo>
                        <a:lnTo>
                          <a:pt x="24" y="36"/>
                        </a:lnTo>
                        <a:lnTo>
                          <a:pt x="22" y="34"/>
                        </a:lnTo>
                        <a:lnTo>
                          <a:pt x="20" y="30"/>
                        </a:lnTo>
                        <a:lnTo>
                          <a:pt x="20" y="24"/>
                        </a:lnTo>
                        <a:lnTo>
                          <a:pt x="20" y="20"/>
                        </a:lnTo>
                        <a:lnTo>
                          <a:pt x="2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1" name="Line 497"/>
                  <p:cNvSpPr>
                    <a:spLocks noChangeShapeType="1"/>
                  </p:cNvSpPr>
                  <p:nvPr/>
                </p:nvSpPr>
                <p:spPr bwMode="auto">
                  <a:xfrm flipH="1">
                    <a:off x="4856" y="3650"/>
                    <a:ext cx="12"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2" name="Freeform 498"/>
                  <p:cNvSpPr>
                    <a:spLocks/>
                  </p:cNvSpPr>
                  <p:nvPr/>
                </p:nvSpPr>
                <p:spPr bwMode="auto">
                  <a:xfrm>
                    <a:off x="4783" y="3673"/>
                    <a:ext cx="63" cy="48"/>
                  </a:xfrm>
                  <a:custGeom>
                    <a:avLst/>
                    <a:gdLst>
                      <a:gd name="T0" fmla="*/ 0 w 142"/>
                      <a:gd name="T1" fmla="*/ 0 h 108"/>
                      <a:gd name="T2" fmla="*/ 0 w 142"/>
                      <a:gd name="T3" fmla="*/ 0 h 108"/>
                      <a:gd name="T4" fmla="*/ 0 w 142"/>
                      <a:gd name="T5" fmla="*/ 0 h 108"/>
                      <a:gd name="T6" fmla="*/ 0 w 142"/>
                      <a:gd name="T7" fmla="*/ 0 h 108"/>
                      <a:gd name="T8" fmla="*/ 0 w 142"/>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108">
                        <a:moveTo>
                          <a:pt x="128" y="48"/>
                        </a:moveTo>
                        <a:lnTo>
                          <a:pt x="10" y="0"/>
                        </a:lnTo>
                        <a:lnTo>
                          <a:pt x="0" y="18"/>
                        </a:lnTo>
                        <a:lnTo>
                          <a:pt x="142" y="108"/>
                        </a:lnTo>
                        <a:lnTo>
                          <a:pt x="128" y="48"/>
                        </a:lnTo>
                        <a:close/>
                      </a:path>
                    </a:pathLst>
                  </a:custGeom>
                  <a:solidFill>
                    <a:srgbClr val="FFFFF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3" name="Freeform 499"/>
                  <p:cNvSpPr>
                    <a:spLocks/>
                  </p:cNvSpPr>
                  <p:nvPr/>
                </p:nvSpPr>
                <p:spPr bwMode="auto">
                  <a:xfrm>
                    <a:off x="4789" y="3647"/>
                    <a:ext cx="47" cy="45"/>
                  </a:xfrm>
                  <a:custGeom>
                    <a:avLst/>
                    <a:gdLst>
                      <a:gd name="T0" fmla="*/ 0 w 104"/>
                      <a:gd name="T1" fmla="*/ 0 h 102"/>
                      <a:gd name="T2" fmla="*/ 0 w 104"/>
                      <a:gd name="T3" fmla="*/ 0 h 102"/>
                      <a:gd name="T4" fmla="*/ 0 w 104"/>
                      <a:gd name="T5" fmla="*/ 0 h 102"/>
                      <a:gd name="T6" fmla="*/ 0 w 104"/>
                      <a:gd name="T7" fmla="*/ 0 h 102"/>
                      <a:gd name="T8" fmla="*/ 0 w 104"/>
                      <a:gd name="T9" fmla="*/ 0 h 102"/>
                      <a:gd name="T10" fmla="*/ 0 w 104"/>
                      <a:gd name="T11" fmla="*/ 0 h 102"/>
                      <a:gd name="T12" fmla="*/ 0 w 104"/>
                      <a:gd name="T13" fmla="*/ 0 h 102"/>
                      <a:gd name="T14" fmla="*/ 0 w 104"/>
                      <a:gd name="T15" fmla="*/ 0 h 102"/>
                      <a:gd name="T16" fmla="*/ 0 w 104"/>
                      <a:gd name="T17" fmla="*/ 0 h 102"/>
                      <a:gd name="T18" fmla="*/ 0 w 104"/>
                      <a:gd name="T19" fmla="*/ 0 h 102"/>
                      <a:gd name="T20" fmla="*/ 0 w 104"/>
                      <a:gd name="T21" fmla="*/ 0 h 102"/>
                      <a:gd name="T22" fmla="*/ 0 w 104"/>
                      <a:gd name="T23" fmla="*/ 0 h 102"/>
                      <a:gd name="T24" fmla="*/ 0 w 104"/>
                      <a:gd name="T25" fmla="*/ 0 h 102"/>
                      <a:gd name="T26" fmla="*/ 0 w 104"/>
                      <a:gd name="T27" fmla="*/ 0 h 102"/>
                      <a:gd name="T28" fmla="*/ 0 w 104"/>
                      <a:gd name="T29" fmla="*/ 0 h 102"/>
                      <a:gd name="T30" fmla="*/ 0 w 104"/>
                      <a:gd name="T31" fmla="*/ 0 h 102"/>
                      <a:gd name="T32" fmla="*/ 0 w 104"/>
                      <a:gd name="T33" fmla="*/ 0 h 102"/>
                      <a:gd name="T34" fmla="*/ 0 w 104"/>
                      <a:gd name="T35" fmla="*/ 0 h 102"/>
                      <a:gd name="T36" fmla="*/ 0 w 104"/>
                      <a:gd name="T37" fmla="*/ 0 h 102"/>
                      <a:gd name="T38" fmla="*/ 0 w 104"/>
                      <a:gd name="T39" fmla="*/ 0 h 102"/>
                      <a:gd name="T40" fmla="*/ 0 w 104"/>
                      <a:gd name="T41" fmla="*/ 0 h 102"/>
                      <a:gd name="T42" fmla="*/ 0 w 104"/>
                      <a:gd name="T43" fmla="*/ 0 h 102"/>
                      <a:gd name="T44" fmla="*/ 0 w 104"/>
                      <a:gd name="T45" fmla="*/ 0 h 1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102">
                        <a:moveTo>
                          <a:pt x="104" y="102"/>
                        </a:moveTo>
                        <a:lnTo>
                          <a:pt x="104" y="58"/>
                        </a:lnTo>
                        <a:lnTo>
                          <a:pt x="98" y="58"/>
                        </a:lnTo>
                        <a:lnTo>
                          <a:pt x="76" y="48"/>
                        </a:lnTo>
                        <a:lnTo>
                          <a:pt x="66" y="42"/>
                        </a:lnTo>
                        <a:lnTo>
                          <a:pt x="56" y="36"/>
                        </a:lnTo>
                        <a:lnTo>
                          <a:pt x="48" y="28"/>
                        </a:lnTo>
                        <a:lnTo>
                          <a:pt x="40" y="20"/>
                        </a:lnTo>
                        <a:lnTo>
                          <a:pt x="34" y="10"/>
                        </a:lnTo>
                        <a:lnTo>
                          <a:pt x="30" y="2"/>
                        </a:lnTo>
                        <a:lnTo>
                          <a:pt x="28" y="0"/>
                        </a:lnTo>
                        <a:lnTo>
                          <a:pt x="22" y="4"/>
                        </a:lnTo>
                        <a:lnTo>
                          <a:pt x="18" y="8"/>
                        </a:lnTo>
                        <a:lnTo>
                          <a:pt x="14" y="12"/>
                        </a:lnTo>
                        <a:lnTo>
                          <a:pt x="8" y="18"/>
                        </a:lnTo>
                        <a:lnTo>
                          <a:pt x="2" y="26"/>
                        </a:lnTo>
                        <a:lnTo>
                          <a:pt x="0" y="60"/>
                        </a:lnTo>
                        <a:lnTo>
                          <a:pt x="104" y="102"/>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4" name="Freeform 500"/>
                  <p:cNvSpPr>
                    <a:spLocks/>
                  </p:cNvSpPr>
                  <p:nvPr/>
                </p:nvSpPr>
                <p:spPr bwMode="auto">
                  <a:xfrm>
                    <a:off x="4900" y="3924"/>
                    <a:ext cx="53" cy="47"/>
                  </a:xfrm>
                  <a:custGeom>
                    <a:avLst/>
                    <a:gdLst>
                      <a:gd name="T0" fmla="*/ 0 w 120"/>
                      <a:gd name="T1" fmla="*/ 0 h 106"/>
                      <a:gd name="T2" fmla="*/ 0 w 120"/>
                      <a:gd name="T3" fmla="*/ 0 h 106"/>
                      <a:gd name="T4" fmla="*/ 0 w 120"/>
                      <a:gd name="T5" fmla="*/ 0 h 106"/>
                      <a:gd name="T6" fmla="*/ 0 w 120"/>
                      <a:gd name="T7" fmla="*/ 0 h 106"/>
                      <a:gd name="T8" fmla="*/ 0 w 120"/>
                      <a:gd name="T9" fmla="*/ 0 h 106"/>
                      <a:gd name="T10" fmla="*/ 0 w 120"/>
                      <a:gd name="T11" fmla="*/ 0 h 106"/>
                      <a:gd name="T12" fmla="*/ 0 w 120"/>
                      <a:gd name="T13" fmla="*/ 0 h 106"/>
                      <a:gd name="T14" fmla="*/ 0 w 120"/>
                      <a:gd name="T15" fmla="*/ 0 h 106"/>
                      <a:gd name="T16" fmla="*/ 0 w 120"/>
                      <a:gd name="T17" fmla="*/ 0 h 106"/>
                      <a:gd name="T18" fmla="*/ 0 w 120"/>
                      <a:gd name="T19" fmla="*/ 0 h 106"/>
                      <a:gd name="T20" fmla="*/ 0 w 120"/>
                      <a:gd name="T21" fmla="*/ 0 h 106"/>
                      <a:gd name="T22" fmla="*/ 0 w 120"/>
                      <a:gd name="T23" fmla="*/ 0 h 106"/>
                      <a:gd name="T24" fmla="*/ 0 w 120"/>
                      <a:gd name="T25" fmla="*/ 0 h 106"/>
                      <a:gd name="T26" fmla="*/ 0 w 120"/>
                      <a:gd name="T27" fmla="*/ 0 h 106"/>
                      <a:gd name="T28" fmla="*/ 0 w 120"/>
                      <a:gd name="T29" fmla="*/ 0 h 106"/>
                      <a:gd name="T30" fmla="*/ 0 w 120"/>
                      <a:gd name="T31" fmla="*/ 0 h 106"/>
                      <a:gd name="T32" fmla="*/ 0 w 120"/>
                      <a:gd name="T33" fmla="*/ 0 h 106"/>
                      <a:gd name="T34" fmla="*/ 0 w 120"/>
                      <a:gd name="T35" fmla="*/ 0 h 106"/>
                      <a:gd name="T36" fmla="*/ 0 w 120"/>
                      <a:gd name="T37" fmla="*/ 0 h 106"/>
                      <a:gd name="T38" fmla="*/ 0 w 120"/>
                      <a:gd name="T39" fmla="*/ 0 h 106"/>
                      <a:gd name="T40" fmla="*/ 0 w 120"/>
                      <a:gd name="T41" fmla="*/ 0 h 106"/>
                      <a:gd name="T42" fmla="*/ 0 w 120"/>
                      <a:gd name="T43" fmla="*/ 0 h 106"/>
                      <a:gd name="T44" fmla="*/ 0 w 120"/>
                      <a:gd name="T45" fmla="*/ 0 h 106"/>
                      <a:gd name="T46" fmla="*/ 0 w 120"/>
                      <a:gd name="T47" fmla="*/ 0 h 106"/>
                      <a:gd name="T48" fmla="*/ 0 w 120"/>
                      <a:gd name="T49" fmla="*/ 0 h 106"/>
                      <a:gd name="T50" fmla="*/ 0 w 120"/>
                      <a:gd name="T51" fmla="*/ 0 h 106"/>
                      <a:gd name="T52" fmla="*/ 0 w 120"/>
                      <a:gd name="T53" fmla="*/ 0 h 106"/>
                      <a:gd name="T54" fmla="*/ 0 w 120"/>
                      <a:gd name="T55" fmla="*/ 0 h 106"/>
                      <a:gd name="T56" fmla="*/ 0 w 120"/>
                      <a:gd name="T57" fmla="*/ 0 h 106"/>
                      <a:gd name="T58" fmla="*/ 0 w 120"/>
                      <a:gd name="T59" fmla="*/ 0 h 106"/>
                      <a:gd name="T60" fmla="*/ 0 w 120"/>
                      <a:gd name="T61" fmla="*/ 0 h 106"/>
                      <a:gd name="T62" fmla="*/ 0 w 120"/>
                      <a:gd name="T63" fmla="*/ 0 h 106"/>
                      <a:gd name="T64" fmla="*/ 0 w 120"/>
                      <a:gd name="T65" fmla="*/ 0 h 106"/>
                      <a:gd name="T66" fmla="*/ 0 w 120"/>
                      <a:gd name="T67" fmla="*/ 0 h 106"/>
                      <a:gd name="T68" fmla="*/ 0 w 120"/>
                      <a:gd name="T69" fmla="*/ 0 h 106"/>
                      <a:gd name="T70" fmla="*/ 0 w 120"/>
                      <a:gd name="T71" fmla="*/ 0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0" h="106">
                        <a:moveTo>
                          <a:pt x="118" y="40"/>
                        </a:moveTo>
                        <a:lnTo>
                          <a:pt x="118" y="40"/>
                        </a:lnTo>
                        <a:lnTo>
                          <a:pt x="112" y="34"/>
                        </a:lnTo>
                        <a:lnTo>
                          <a:pt x="104" y="26"/>
                        </a:lnTo>
                        <a:lnTo>
                          <a:pt x="94" y="18"/>
                        </a:lnTo>
                        <a:lnTo>
                          <a:pt x="82" y="12"/>
                        </a:lnTo>
                        <a:lnTo>
                          <a:pt x="62" y="4"/>
                        </a:lnTo>
                        <a:lnTo>
                          <a:pt x="52" y="0"/>
                        </a:lnTo>
                        <a:lnTo>
                          <a:pt x="48" y="0"/>
                        </a:lnTo>
                        <a:lnTo>
                          <a:pt x="46" y="10"/>
                        </a:lnTo>
                        <a:lnTo>
                          <a:pt x="40" y="20"/>
                        </a:lnTo>
                        <a:lnTo>
                          <a:pt x="28" y="38"/>
                        </a:lnTo>
                        <a:lnTo>
                          <a:pt x="14" y="54"/>
                        </a:lnTo>
                        <a:lnTo>
                          <a:pt x="0" y="66"/>
                        </a:lnTo>
                        <a:lnTo>
                          <a:pt x="2" y="66"/>
                        </a:lnTo>
                        <a:lnTo>
                          <a:pt x="4" y="74"/>
                        </a:lnTo>
                        <a:lnTo>
                          <a:pt x="10" y="82"/>
                        </a:lnTo>
                        <a:lnTo>
                          <a:pt x="18" y="88"/>
                        </a:lnTo>
                        <a:lnTo>
                          <a:pt x="30" y="94"/>
                        </a:lnTo>
                        <a:lnTo>
                          <a:pt x="42" y="98"/>
                        </a:lnTo>
                        <a:lnTo>
                          <a:pt x="56" y="102"/>
                        </a:lnTo>
                        <a:lnTo>
                          <a:pt x="70" y="104"/>
                        </a:lnTo>
                        <a:lnTo>
                          <a:pt x="82" y="106"/>
                        </a:lnTo>
                        <a:lnTo>
                          <a:pt x="94" y="104"/>
                        </a:lnTo>
                        <a:lnTo>
                          <a:pt x="104" y="98"/>
                        </a:lnTo>
                        <a:lnTo>
                          <a:pt x="112" y="90"/>
                        </a:lnTo>
                        <a:lnTo>
                          <a:pt x="116" y="80"/>
                        </a:lnTo>
                        <a:lnTo>
                          <a:pt x="120" y="70"/>
                        </a:lnTo>
                        <a:lnTo>
                          <a:pt x="120" y="60"/>
                        </a:lnTo>
                        <a:lnTo>
                          <a:pt x="120" y="50"/>
                        </a:lnTo>
                        <a:lnTo>
                          <a:pt x="118" y="40"/>
                        </a:lnTo>
                        <a:close/>
                      </a:path>
                    </a:pathLst>
                  </a:custGeom>
                  <a:solidFill>
                    <a:srgbClr val="EEB99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625" name="Group 501"/>
                  <p:cNvGrpSpPr>
                    <a:grpSpLocks/>
                  </p:cNvGrpSpPr>
                  <p:nvPr/>
                </p:nvGrpSpPr>
                <p:grpSpPr bwMode="auto">
                  <a:xfrm>
                    <a:off x="4751" y="3680"/>
                    <a:ext cx="171" cy="277"/>
                    <a:chOff x="4214" y="2866"/>
                    <a:chExt cx="171" cy="277"/>
                  </a:xfrm>
                </p:grpSpPr>
                <p:sp>
                  <p:nvSpPr>
                    <p:cNvPr id="631" name="Freeform 502"/>
                    <p:cNvSpPr>
                      <a:spLocks/>
                    </p:cNvSpPr>
                    <p:nvPr/>
                  </p:nvSpPr>
                  <p:spPr bwMode="auto">
                    <a:xfrm>
                      <a:off x="4243" y="2899"/>
                      <a:ext cx="142" cy="244"/>
                    </a:xfrm>
                    <a:custGeom>
                      <a:avLst/>
                      <a:gdLst>
                        <a:gd name="T0" fmla="*/ 0 w 320"/>
                        <a:gd name="T1" fmla="*/ 0 h 550"/>
                        <a:gd name="T2" fmla="*/ 0 w 320"/>
                        <a:gd name="T3" fmla="*/ 0 h 550"/>
                        <a:gd name="T4" fmla="*/ 0 w 320"/>
                        <a:gd name="T5" fmla="*/ 0 h 550"/>
                        <a:gd name="T6" fmla="*/ 0 w 320"/>
                        <a:gd name="T7" fmla="*/ 0 h 550"/>
                        <a:gd name="T8" fmla="*/ 0 w 320"/>
                        <a:gd name="T9" fmla="*/ 0 h 550"/>
                        <a:gd name="T10" fmla="*/ 0 w 320"/>
                        <a:gd name="T11" fmla="*/ 0 h 550"/>
                        <a:gd name="T12" fmla="*/ 0 w 320"/>
                        <a:gd name="T13" fmla="*/ 0 h 550"/>
                        <a:gd name="T14" fmla="*/ 0 w 320"/>
                        <a:gd name="T15" fmla="*/ 0 h 550"/>
                        <a:gd name="T16" fmla="*/ 0 w 320"/>
                        <a:gd name="T17" fmla="*/ 0 h 550"/>
                        <a:gd name="T18" fmla="*/ 0 w 320"/>
                        <a:gd name="T19" fmla="*/ 0 h 550"/>
                        <a:gd name="T20" fmla="*/ 0 w 320"/>
                        <a:gd name="T21" fmla="*/ 0 h 550"/>
                        <a:gd name="T22" fmla="*/ 0 w 320"/>
                        <a:gd name="T23" fmla="*/ 0 h 550"/>
                        <a:gd name="T24" fmla="*/ 0 w 320"/>
                        <a:gd name="T25" fmla="*/ 0 h 550"/>
                        <a:gd name="T26" fmla="*/ 0 w 320"/>
                        <a:gd name="T27" fmla="*/ 0 h 550"/>
                        <a:gd name="T28" fmla="*/ 0 w 320"/>
                        <a:gd name="T29" fmla="*/ 0 h 550"/>
                        <a:gd name="T30" fmla="*/ 0 w 320"/>
                        <a:gd name="T31" fmla="*/ 0 h 550"/>
                        <a:gd name="T32" fmla="*/ 0 w 320"/>
                        <a:gd name="T33" fmla="*/ 0 h 550"/>
                        <a:gd name="T34" fmla="*/ 0 w 320"/>
                        <a:gd name="T35" fmla="*/ 0 h 550"/>
                        <a:gd name="T36" fmla="*/ 0 w 320"/>
                        <a:gd name="T37" fmla="*/ 0 h 550"/>
                        <a:gd name="T38" fmla="*/ 0 w 320"/>
                        <a:gd name="T39" fmla="*/ 0 h 550"/>
                        <a:gd name="T40" fmla="*/ 0 w 320"/>
                        <a:gd name="T41" fmla="*/ 0 h 550"/>
                        <a:gd name="T42" fmla="*/ 0 w 320"/>
                        <a:gd name="T43" fmla="*/ 0 h 550"/>
                        <a:gd name="T44" fmla="*/ 0 w 320"/>
                        <a:gd name="T45" fmla="*/ 0 h 550"/>
                        <a:gd name="T46" fmla="*/ 0 w 320"/>
                        <a:gd name="T47" fmla="*/ 0 h 550"/>
                        <a:gd name="T48" fmla="*/ 0 w 320"/>
                        <a:gd name="T49" fmla="*/ 0 h 550"/>
                        <a:gd name="T50" fmla="*/ 0 w 320"/>
                        <a:gd name="T51" fmla="*/ 0 h 550"/>
                        <a:gd name="T52" fmla="*/ 0 w 320"/>
                        <a:gd name="T53" fmla="*/ 0 h 550"/>
                        <a:gd name="T54" fmla="*/ 0 w 320"/>
                        <a:gd name="T55" fmla="*/ 0 h 550"/>
                        <a:gd name="T56" fmla="*/ 0 w 320"/>
                        <a:gd name="T57" fmla="*/ 0 h 550"/>
                        <a:gd name="T58" fmla="*/ 0 w 320"/>
                        <a:gd name="T59" fmla="*/ 0 h 550"/>
                        <a:gd name="T60" fmla="*/ 0 w 320"/>
                        <a:gd name="T61" fmla="*/ 0 h 550"/>
                        <a:gd name="T62" fmla="*/ 0 w 320"/>
                        <a:gd name="T63" fmla="*/ 0 h 550"/>
                        <a:gd name="T64" fmla="*/ 0 w 320"/>
                        <a:gd name="T65" fmla="*/ 0 h 550"/>
                        <a:gd name="T66" fmla="*/ 0 w 320"/>
                        <a:gd name="T67" fmla="*/ 0 h 550"/>
                        <a:gd name="T68" fmla="*/ 0 w 320"/>
                        <a:gd name="T69" fmla="*/ 0 h 550"/>
                        <a:gd name="T70" fmla="*/ 0 w 320"/>
                        <a:gd name="T71" fmla="*/ 0 h 550"/>
                        <a:gd name="T72" fmla="*/ 0 w 320"/>
                        <a:gd name="T73" fmla="*/ 0 h 550"/>
                        <a:gd name="T74" fmla="*/ 0 w 320"/>
                        <a:gd name="T75" fmla="*/ 0 h 550"/>
                        <a:gd name="T76" fmla="*/ 0 w 320"/>
                        <a:gd name="T77" fmla="*/ 0 h 550"/>
                        <a:gd name="T78" fmla="*/ 0 w 320"/>
                        <a:gd name="T79" fmla="*/ 0 h 550"/>
                        <a:gd name="T80" fmla="*/ 0 w 320"/>
                        <a:gd name="T81" fmla="*/ 0 h 550"/>
                        <a:gd name="T82" fmla="*/ 0 w 320"/>
                        <a:gd name="T83" fmla="*/ 0 h 550"/>
                        <a:gd name="T84" fmla="*/ 0 w 320"/>
                        <a:gd name="T85" fmla="*/ 0 h 550"/>
                        <a:gd name="T86" fmla="*/ 0 w 320"/>
                        <a:gd name="T87" fmla="*/ 0 h 550"/>
                        <a:gd name="T88" fmla="*/ 0 w 320"/>
                        <a:gd name="T89" fmla="*/ 0 h 550"/>
                        <a:gd name="T90" fmla="*/ 0 w 320"/>
                        <a:gd name="T91" fmla="*/ 0 h 550"/>
                        <a:gd name="T92" fmla="*/ 0 w 320"/>
                        <a:gd name="T93" fmla="*/ 0 h 550"/>
                        <a:gd name="T94" fmla="*/ 0 w 320"/>
                        <a:gd name="T95" fmla="*/ 0 h 550"/>
                        <a:gd name="T96" fmla="*/ 0 w 320"/>
                        <a:gd name="T97" fmla="*/ 0 h 550"/>
                        <a:gd name="T98" fmla="*/ 0 w 320"/>
                        <a:gd name="T99" fmla="*/ 0 h 550"/>
                        <a:gd name="T100" fmla="*/ 0 w 320"/>
                        <a:gd name="T101" fmla="*/ 0 h 550"/>
                        <a:gd name="T102" fmla="*/ 0 w 320"/>
                        <a:gd name="T103" fmla="*/ 0 h 550"/>
                        <a:gd name="T104" fmla="*/ 0 w 320"/>
                        <a:gd name="T105" fmla="*/ 0 h 550"/>
                        <a:gd name="T106" fmla="*/ 0 w 320"/>
                        <a:gd name="T107" fmla="*/ 0 h 5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0" h="550">
                          <a:moveTo>
                            <a:pt x="78" y="2"/>
                          </a:moveTo>
                          <a:lnTo>
                            <a:pt x="78" y="2"/>
                          </a:lnTo>
                          <a:lnTo>
                            <a:pt x="62" y="0"/>
                          </a:lnTo>
                          <a:lnTo>
                            <a:pt x="48" y="0"/>
                          </a:lnTo>
                          <a:lnTo>
                            <a:pt x="36" y="6"/>
                          </a:lnTo>
                          <a:lnTo>
                            <a:pt x="26" y="12"/>
                          </a:lnTo>
                          <a:lnTo>
                            <a:pt x="20" y="22"/>
                          </a:lnTo>
                          <a:lnTo>
                            <a:pt x="12" y="34"/>
                          </a:lnTo>
                          <a:lnTo>
                            <a:pt x="2" y="62"/>
                          </a:lnTo>
                          <a:lnTo>
                            <a:pt x="0" y="70"/>
                          </a:lnTo>
                          <a:lnTo>
                            <a:pt x="0" y="84"/>
                          </a:lnTo>
                          <a:lnTo>
                            <a:pt x="4" y="116"/>
                          </a:lnTo>
                          <a:lnTo>
                            <a:pt x="12" y="154"/>
                          </a:lnTo>
                          <a:lnTo>
                            <a:pt x="24" y="196"/>
                          </a:lnTo>
                          <a:lnTo>
                            <a:pt x="36" y="236"/>
                          </a:lnTo>
                          <a:lnTo>
                            <a:pt x="46" y="270"/>
                          </a:lnTo>
                          <a:lnTo>
                            <a:pt x="56" y="296"/>
                          </a:lnTo>
                          <a:lnTo>
                            <a:pt x="62" y="308"/>
                          </a:lnTo>
                          <a:lnTo>
                            <a:pt x="262" y="550"/>
                          </a:lnTo>
                          <a:lnTo>
                            <a:pt x="274" y="540"/>
                          </a:lnTo>
                          <a:lnTo>
                            <a:pt x="286" y="528"/>
                          </a:lnTo>
                          <a:lnTo>
                            <a:pt x="298" y="516"/>
                          </a:lnTo>
                          <a:lnTo>
                            <a:pt x="310" y="500"/>
                          </a:lnTo>
                          <a:lnTo>
                            <a:pt x="318" y="484"/>
                          </a:lnTo>
                          <a:lnTo>
                            <a:pt x="320" y="476"/>
                          </a:lnTo>
                          <a:lnTo>
                            <a:pt x="320" y="468"/>
                          </a:lnTo>
                          <a:lnTo>
                            <a:pt x="318" y="460"/>
                          </a:lnTo>
                          <a:lnTo>
                            <a:pt x="314" y="452"/>
                          </a:lnTo>
                          <a:lnTo>
                            <a:pt x="302" y="434"/>
                          </a:lnTo>
                          <a:lnTo>
                            <a:pt x="282" y="412"/>
                          </a:lnTo>
                          <a:lnTo>
                            <a:pt x="234" y="356"/>
                          </a:lnTo>
                          <a:lnTo>
                            <a:pt x="188" y="304"/>
                          </a:lnTo>
                          <a:lnTo>
                            <a:pt x="170" y="282"/>
                          </a:lnTo>
                          <a:lnTo>
                            <a:pt x="160" y="268"/>
                          </a:lnTo>
                          <a:lnTo>
                            <a:pt x="154" y="254"/>
                          </a:lnTo>
                          <a:lnTo>
                            <a:pt x="148" y="234"/>
                          </a:lnTo>
                          <a:lnTo>
                            <a:pt x="146" y="212"/>
                          </a:lnTo>
                          <a:lnTo>
                            <a:pt x="144" y="188"/>
                          </a:lnTo>
                          <a:lnTo>
                            <a:pt x="140" y="138"/>
                          </a:lnTo>
                          <a:lnTo>
                            <a:pt x="136" y="98"/>
                          </a:lnTo>
                          <a:lnTo>
                            <a:pt x="130" y="66"/>
                          </a:lnTo>
                          <a:lnTo>
                            <a:pt x="126" y="52"/>
                          </a:lnTo>
                          <a:lnTo>
                            <a:pt x="120" y="38"/>
                          </a:lnTo>
                          <a:lnTo>
                            <a:pt x="114" y="26"/>
                          </a:lnTo>
                          <a:lnTo>
                            <a:pt x="104" y="14"/>
                          </a:lnTo>
                          <a:lnTo>
                            <a:pt x="92" y="6"/>
                          </a:lnTo>
                          <a:lnTo>
                            <a:pt x="78" y="2"/>
                          </a:lnTo>
                          <a:close/>
                        </a:path>
                      </a:pathLst>
                    </a:custGeom>
                    <a:solidFill>
                      <a:srgbClr val="FFFF59"/>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2" name="Freeform 503"/>
                    <p:cNvSpPr>
                      <a:spLocks/>
                    </p:cNvSpPr>
                    <p:nvPr/>
                  </p:nvSpPr>
                  <p:spPr bwMode="auto">
                    <a:xfrm>
                      <a:off x="4214" y="2866"/>
                      <a:ext cx="120" cy="239"/>
                    </a:xfrm>
                    <a:custGeom>
                      <a:avLst/>
                      <a:gdLst>
                        <a:gd name="T0" fmla="*/ 0 w 270"/>
                        <a:gd name="T1" fmla="*/ 0 h 538"/>
                        <a:gd name="T2" fmla="*/ 0 w 270"/>
                        <a:gd name="T3" fmla="*/ 0 h 538"/>
                        <a:gd name="T4" fmla="*/ 0 w 270"/>
                        <a:gd name="T5" fmla="*/ 0 h 538"/>
                        <a:gd name="T6" fmla="*/ 0 w 270"/>
                        <a:gd name="T7" fmla="*/ 0 h 538"/>
                        <a:gd name="T8" fmla="*/ 0 w 270"/>
                        <a:gd name="T9" fmla="*/ 0 h 538"/>
                        <a:gd name="T10" fmla="*/ 0 w 270"/>
                        <a:gd name="T11" fmla="*/ 0 h 538"/>
                        <a:gd name="T12" fmla="*/ 0 w 270"/>
                        <a:gd name="T13" fmla="*/ 0 h 538"/>
                        <a:gd name="T14" fmla="*/ 0 w 270"/>
                        <a:gd name="T15" fmla="*/ 0 h 538"/>
                        <a:gd name="T16" fmla="*/ 0 w 270"/>
                        <a:gd name="T17" fmla="*/ 0 h 538"/>
                        <a:gd name="T18" fmla="*/ 0 w 270"/>
                        <a:gd name="T19" fmla="*/ 0 h 538"/>
                        <a:gd name="T20" fmla="*/ 0 w 270"/>
                        <a:gd name="T21" fmla="*/ 0 h 538"/>
                        <a:gd name="T22" fmla="*/ 0 w 270"/>
                        <a:gd name="T23" fmla="*/ 0 h 538"/>
                        <a:gd name="T24" fmla="*/ 0 w 270"/>
                        <a:gd name="T25" fmla="*/ 0 h 538"/>
                        <a:gd name="T26" fmla="*/ 0 w 270"/>
                        <a:gd name="T27" fmla="*/ 0 h 538"/>
                        <a:gd name="T28" fmla="*/ 0 w 270"/>
                        <a:gd name="T29" fmla="*/ 0 h 538"/>
                        <a:gd name="T30" fmla="*/ 0 w 270"/>
                        <a:gd name="T31" fmla="*/ 0 h 538"/>
                        <a:gd name="T32" fmla="*/ 0 w 270"/>
                        <a:gd name="T33" fmla="*/ 0 h 538"/>
                        <a:gd name="T34" fmla="*/ 0 w 270"/>
                        <a:gd name="T35" fmla="*/ 0 h 538"/>
                        <a:gd name="T36" fmla="*/ 0 w 270"/>
                        <a:gd name="T37" fmla="*/ 0 h 538"/>
                        <a:gd name="T38" fmla="*/ 0 w 270"/>
                        <a:gd name="T39" fmla="*/ 0 h 538"/>
                        <a:gd name="T40" fmla="*/ 0 w 270"/>
                        <a:gd name="T41" fmla="*/ 0 h 538"/>
                        <a:gd name="T42" fmla="*/ 0 w 270"/>
                        <a:gd name="T43" fmla="*/ 0 h 538"/>
                        <a:gd name="T44" fmla="*/ 0 w 270"/>
                        <a:gd name="T45" fmla="*/ 0 h 538"/>
                        <a:gd name="T46" fmla="*/ 0 w 270"/>
                        <a:gd name="T47" fmla="*/ 0 h 538"/>
                        <a:gd name="T48" fmla="*/ 0 w 270"/>
                        <a:gd name="T49" fmla="*/ 0 h 538"/>
                        <a:gd name="T50" fmla="*/ 0 w 270"/>
                        <a:gd name="T51" fmla="*/ 0 h 538"/>
                        <a:gd name="T52" fmla="*/ 0 w 270"/>
                        <a:gd name="T53" fmla="*/ 0 h 538"/>
                        <a:gd name="T54" fmla="*/ 0 w 270"/>
                        <a:gd name="T55" fmla="*/ 0 h 538"/>
                        <a:gd name="T56" fmla="*/ 0 w 270"/>
                        <a:gd name="T57" fmla="*/ 0 h 538"/>
                        <a:gd name="T58" fmla="*/ 0 w 270"/>
                        <a:gd name="T59" fmla="*/ 0 h 538"/>
                        <a:gd name="T60" fmla="*/ 0 w 270"/>
                        <a:gd name="T61" fmla="*/ 0 h 538"/>
                        <a:gd name="T62" fmla="*/ 0 w 270"/>
                        <a:gd name="T63" fmla="*/ 0 h 538"/>
                        <a:gd name="T64" fmla="*/ 0 w 270"/>
                        <a:gd name="T65" fmla="*/ 0 h 538"/>
                        <a:gd name="T66" fmla="*/ 0 w 270"/>
                        <a:gd name="T67" fmla="*/ 0 h 538"/>
                        <a:gd name="T68" fmla="*/ 0 w 270"/>
                        <a:gd name="T69" fmla="*/ 0 h 538"/>
                        <a:gd name="T70" fmla="*/ 0 w 270"/>
                        <a:gd name="T71" fmla="*/ 0 h 538"/>
                        <a:gd name="T72" fmla="*/ 0 w 270"/>
                        <a:gd name="T73" fmla="*/ 0 h 538"/>
                        <a:gd name="T74" fmla="*/ 0 w 270"/>
                        <a:gd name="T75" fmla="*/ 0 h 538"/>
                        <a:gd name="T76" fmla="*/ 0 w 270"/>
                        <a:gd name="T77" fmla="*/ 0 h 538"/>
                        <a:gd name="T78" fmla="*/ 0 w 270"/>
                        <a:gd name="T79" fmla="*/ 0 h 538"/>
                        <a:gd name="T80" fmla="*/ 0 w 270"/>
                        <a:gd name="T81" fmla="*/ 0 h 538"/>
                        <a:gd name="T82" fmla="*/ 0 w 270"/>
                        <a:gd name="T83" fmla="*/ 0 h 5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0" h="538">
                          <a:moveTo>
                            <a:pt x="126" y="382"/>
                          </a:moveTo>
                          <a:lnTo>
                            <a:pt x="126" y="382"/>
                          </a:lnTo>
                          <a:lnTo>
                            <a:pt x="120" y="370"/>
                          </a:lnTo>
                          <a:lnTo>
                            <a:pt x="110" y="344"/>
                          </a:lnTo>
                          <a:lnTo>
                            <a:pt x="100" y="310"/>
                          </a:lnTo>
                          <a:lnTo>
                            <a:pt x="88" y="270"/>
                          </a:lnTo>
                          <a:lnTo>
                            <a:pt x="76" y="228"/>
                          </a:lnTo>
                          <a:lnTo>
                            <a:pt x="68" y="190"/>
                          </a:lnTo>
                          <a:lnTo>
                            <a:pt x="64" y="158"/>
                          </a:lnTo>
                          <a:lnTo>
                            <a:pt x="64" y="144"/>
                          </a:lnTo>
                          <a:lnTo>
                            <a:pt x="66" y="136"/>
                          </a:lnTo>
                          <a:lnTo>
                            <a:pt x="76" y="108"/>
                          </a:lnTo>
                          <a:lnTo>
                            <a:pt x="84" y="96"/>
                          </a:lnTo>
                          <a:lnTo>
                            <a:pt x="90" y="86"/>
                          </a:lnTo>
                          <a:lnTo>
                            <a:pt x="100" y="80"/>
                          </a:lnTo>
                          <a:lnTo>
                            <a:pt x="112" y="74"/>
                          </a:lnTo>
                          <a:lnTo>
                            <a:pt x="126" y="74"/>
                          </a:lnTo>
                          <a:lnTo>
                            <a:pt x="142" y="76"/>
                          </a:lnTo>
                          <a:lnTo>
                            <a:pt x="156" y="80"/>
                          </a:lnTo>
                          <a:lnTo>
                            <a:pt x="168" y="88"/>
                          </a:lnTo>
                          <a:lnTo>
                            <a:pt x="178" y="100"/>
                          </a:lnTo>
                          <a:lnTo>
                            <a:pt x="184" y="112"/>
                          </a:lnTo>
                          <a:lnTo>
                            <a:pt x="190" y="126"/>
                          </a:lnTo>
                          <a:lnTo>
                            <a:pt x="194" y="140"/>
                          </a:lnTo>
                          <a:lnTo>
                            <a:pt x="200" y="172"/>
                          </a:lnTo>
                          <a:lnTo>
                            <a:pt x="204" y="212"/>
                          </a:lnTo>
                          <a:lnTo>
                            <a:pt x="208" y="262"/>
                          </a:lnTo>
                          <a:lnTo>
                            <a:pt x="210" y="286"/>
                          </a:lnTo>
                          <a:lnTo>
                            <a:pt x="212" y="308"/>
                          </a:lnTo>
                          <a:lnTo>
                            <a:pt x="218" y="328"/>
                          </a:lnTo>
                          <a:lnTo>
                            <a:pt x="224" y="342"/>
                          </a:lnTo>
                          <a:lnTo>
                            <a:pt x="238" y="362"/>
                          </a:lnTo>
                          <a:lnTo>
                            <a:pt x="262" y="390"/>
                          </a:lnTo>
                          <a:lnTo>
                            <a:pt x="266" y="334"/>
                          </a:lnTo>
                          <a:lnTo>
                            <a:pt x="268" y="304"/>
                          </a:lnTo>
                          <a:lnTo>
                            <a:pt x="270" y="270"/>
                          </a:lnTo>
                          <a:lnTo>
                            <a:pt x="266" y="232"/>
                          </a:lnTo>
                          <a:lnTo>
                            <a:pt x="264" y="210"/>
                          </a:lnTo>
                          <a:lnTo>
                            <a:pt x="258" y="188"/>
                          </a:lnTo>
                          <a:lnTo>
                            <a:pt x="252" y="166"/>
                          </a:lnTo>
                          <a:lnTo>
                            <a:pt x="242" y="146"/>
                          </a:lnTo>
                          <a:lnTo>
                            <a:pt x="232" y="124"/>
                          </a:lnTo>
                          <a:lnTo>
                            <a:pt x="216" y="106"/>
                          </a:lnTo>
                          <a:lnTo>
                            <a:pt x="200" y="90"/>
                          </a:lnTo>
                          <a:lnTo>
                            <a:pt x="180" y="76"/>
                          </a:lnTo>
                          <a:lnTo>
                            <a:pt x="140" y="50"/>
                          </a:lnTo>
                          <a:lnTo>
                            <a:pt x="112" y="32"/>
                          </a:lnTo>
                          <a:lnTo>
                            <a:pt x="80" y="6"/>
                          </a:lnTo>
                          <a:lnTo>
                            <a:pt x="72" y="0"/>
                          </a:lnTo>
                          <a:lnTo>
                            <a:pt x="68" y="0"/>
                          </a:lnTo>
                          <a:lnTo>
                            <a:pt x="66" y="0"/>
                          </a:lnTo>
                          <a:lnTo>
                            <a:pt x="58" y="4"/>
                          </a:lnTo>
                          <a:lnTo>
                            <a:pt x="48" y="14"/>
                          </a:lnTo>
                          <a:lnTo>
                            <a:pt x="38" y="28"/>
                          </a:lnTo>
                          <a:lnTo>
                            <a:pt x="26" y="48"/>
                          </a:lnTo>
                          <a:lnTo>
                            <a:pt x="16" y="70"/>
                          </a:lnTo>
                          <a:lnTo>
                            <a:pt x="10" y="94"/>
                          </a:lnTo>
                          <a:lnTo>
                            <a:pt x="4" y="120"/>
                          </a:lnTo>
                          <a:lnTo>
                            <a:pt x="0" y="148"/>
                          </a:lnTo>
                          <a:lnTo>
                            <a:pt x="0" y="174"/>
                          </a:lnTo>
                          <a:lnTo>
                            <a:pt x="4" y="200"/>
                          </a:lnTo>
                          <a:lnTo>
                            <a:pt x="8" y="230"/>
                          </a:lnTo>
                          <a:lnTo>
                            <a:pt x="14" y="272"/>
                          </a:lnTo>
                          <a:lnTo>
                            <a:pt x="26" y="372"/>
                          </a:lnTo>
                          <a:lnTo>
                            <a:pt x="36" y="460"/>
                          </a:lnTo>
                          <a:lnTo>
                            <a:pt x="42" y="490"/>
                          </a:lnTo>
                          <a:lnTo>
                            <a:pt x="44" y="500"/>
                          </a:lnTo>
                          <a:lnTo>
                            <a:pt x="46" y="504"/>
                          </a:lnTo>
                          <a:lnTo>
                            <a:pt x="58" y="508"/>
                          </a:lnTo>
                          <a:lnTo>
                            <a:pt x="84" y="514"/>
                          </a:lnTo>
                          <a:lnTo>
                            <a:pt x="156" y="526"/>
                          </a:lnTo>
                          <a:lnTo>
                            <a:pt x="254" y="538"/>
                          </a:lnTo>
                          <a:lnTo>
                            <a:pt x="126" y="382"/>
                          </a:lnTo>
                          <a:close/>
                        </a:path>
                      </a:pathLst>
                    </a:custGeom>
                    <a:solidFill>
                      <a:srgbClr val="FFFF59"/>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sp>
                <p:nvSpPr>
                  <p:cNvPr id="626" name="Freeform 504"/>
                  <p:cNvSpPr>
                    <a:spLocks/>
                  </p:cNvSpPr>
                  <p:nvPr/>
                </p:nvSpPr>
                <p:spPr bwMode="auto">
                  <a:xfrm>
                    <a:off x="4741" y="3899"/>
                    <a:ext cx="145" cy="163"/>
                  </a:xfrm>
                  <a:custGeom>
                    <a:avLst/>
                    <a:gdLst>
                      <a:gd name="T0" fmla="*/ 0 w 326"/>
                      <a:gd name="T1" fmla="*/ 0 h 366"/>
                      <a:gd name="T2" fmla="*/ 0 w 326"/>
                      <a:gd name="T3" fmla="*/ 0 h 366"/>
                      <a:gd name="T4" fmla="*/ 0 w 326"/>
                      <a:gd name="T5" fmla="*/ 0 h 366"/>
                      <a:gd name="T6" fmla="*/ 0 w 326"/>
                      <a:gd name="T7" fmla="*/ 0 h 366"/>
                      <a:gd name="T8" fmla="*/ 0 w 326"/>
                      <a:gd name="T9" fmla="*/ 0 h 366"/>
                      <a:gd name="T10" fmla="*/ 0 w 326"/>
                      <a:gd name="T11" fmla="*/ 0 h 366"/>
                      <a:gd name="T12" fmla="*/ 0 w 326"/>
                      <a:gd name="T13" fmla="*/ 0 h 366"/>
                      <a:gd name="T14" fmla="*/ 0 w 326"/>
                      <a:gd name="T15" fmla="*/ 0 h 366"/>
                      <a:gd name="T16" fmla="*/ 0 w 326"/>
                      <a:gd name="T17" fmla="*/ 0 h 366"/>
                      <a:gd name="T18" fmla="*/ 0 w 326"/>
                      <a:gd name="T19" fmla="*/ 0 h 366"/>
                      <a:gd name="T20" fmla="*/ 0 w 326"/>
                      <a:gd name="T21" fmla="*/ 0 h 366"/>
                      <a:gd name="T22" fmla="*/ 0 w 326"/>
                      <a:gd name="T23" fmla="*/ 0 h 366"/>
                      <a:gd name="T24" fmla="*/ 0 w 326"/>
                      <a:gd name="T25" fmla="*/ 0 h 366"/>
                      <a:gd name="T26" fmla="*/ 0 w 326"/>
                      <a:gd name="T27" fmla="*/ 0 h 366"/>
                      <a:gd name="T28" fmla="*/ 0 w 326"/>
                      <a:gd name="T29" fmla="*/ 0 h 366"/>
                      <a:gd name="T30" fmla="*/ 0 w 326"/>
                      <a:gd name="T31" fmla="*/ 0 h 366"/>
                      <a:gd name="T32" fmla="*/ 0 w 326"/>
                      <a:gd name="T33" fmla="*/ 0 h 366"/>
                      <a:gd name="T34" fmla="*/ 0 w 326"/>
                      <a:gd name="T35" fmla="*/ 0 h 366"/>
                      <a:gd name="T36" fmla="*/ 0 w 326"/>
                      <a:gd name="T37" fmla="*/ 0 h 366"/>
                      <a:gd name="T38" fmla="*/ 0 w 326"/>
                      <a:gd name="T39" fmla="*/ 0 h 366"/>
                      <a:gd name="T40" fmla="*/ 0 w 326"/>
                      <a:gd name="T41" fmla="*/ 0 h 366"/>
                      <a:gd name="T42" fmla="*/ 0 w 326"/>
                      <a:gd name="T43" fmla="*/ 0 h 366"/>
                      <a:gd name="T44" fmla="*/ 0 w 326"/>
                      <a:gd name="T45" fmla="*/ 0 h 366"/>
                      <a:gd name="T46" fmla="*/ 0 w 326"/>
                      <a:gd name="T47" fmla="*/ 0 h 366"/>
                      <a:gd name="T48" fmla="*/ 0 w 326"/>
                      <a:gd name="T49" fmla="*/ 0 h 366"/>
                      <a:gd name="T50" fmla="*/ 0 w 326"/>
                      <a:gd name="T51" fmla="*/ 0 h 366"/>
                      <a:gd name="T52" fmla="*/ 0 w 326"/>
                      <a:gd name="T53" fmla="*/ 0 h 366"/>
                      <a:gd name="T54" fmla="*/ 0 w 326"/>
                      <a:gd name="T55" fmla="*/ 0 h 366"/>
                      <a:gd name="T56" fmla="*/ 0 w 326"/>
                      <a:gd name="T57" fmla="*/ 0 h 366"/>
                      <a:gd name="T58" fmla="*/ 0 w 326"/>
                      <a:gd name="T59" fmla="*/ 0 h 366"/>
                      <a:gd name="T60" fmla="*/ 0 w 326"/>
                      <a:gd name="T61" fmla="*/ 0 h 366"/>
                      <a:gd name="T62" fmla="*/ 0 w 326"/>
                      <a:gd name="T63" fmla="*/ 0 h 366"/>
                      <a:gd name="T64" fmla="*/ 0 w 326"/>
                      <a:gd name="T65" fmla="*/ 0 h 366"/>
                      <a:gd name="T66" fmla="*/ 0 w 326"/>
                      <a:gd name="T67" fmla="*/ 0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6" h="366">
                        <a:moveTo>
                          <a:pt x="270" y="44"/>
                        </a:moveTo>
                        <a:lnTo>
                          <a:pt x="270" y="44"/>
                        </a:lnTo>
                        <a:lnTo>
                          <a:pt x="162" y="28"/>
                        </a:lnTo>
                        <a:lnTo>
                          <a:pt x="100" y="18"/>
                        </a:lnTo>
                        <a:lnTo>
                          <a:pt x="78" y="14"/>
                        </a:lnTo>
                        <a:lnTo>
                          <a:pt x="68" y="10"/>
                        </a:lnTo>
                        <a:lnTo>
                          <a:pt x="64" y="0"/>
                        </a:lnTo>
                        <a:lnTo>
                          <a:pt x="58" y="10"/>
                        </a:lnTo>
                        <a:lnTo>
                          <a:pt x="50" y="22"/>
                        </a:lnTo>
                        <a:lnTo>
                          <a:pt x="42" y="34"/>
                        </a:lnTo>
                        <a:lnTo>
                          <a:pt x="30" y="56"/>
                        </a:lnTo>
                        <a:lnTo>
                          <a:pt x="20" y="80"/>
                        </a:lnTo>
                        <a:lnTo>
                          <a:pt x="12" y="104"/>
                        </a:lnTo>
                        <a:lnTo>
                          <a:pt x="10" y="118"/>
                        </a:lnTo>
                        <a:lnTo>
                          <a:pt x="8" y="130"/>
                        </a:lnTo>
                        <a:lnTo>
                          <a:pt x="4" y="266"/>
                        </a:lnTo>
                        <a:lnTo>
                          <a:pt x="0" y="352"/>
                        </a:lnTo>
                        <a:lnTo>
                          <a:pt x="212" y="366"/>
                        </a:lnTo>
                        <a:lnTo>
                          <a:pt x="218" y="336"/>
                        </a:lnTo>
                        <a:lnTo>
                          <a:pt x="220" y="324"/>
                        </a:lnTo>
                        <a:lnTo>
                          <a:pt x="326" y="324"/>
                        </a:lnTo>
                        <a:lnTo>
                          <a:pt x="316" y="292"/>
                        </a:lnTo>
                        <a:lnTo>
                          <a:pt x="310" y="262"/>
                        </a:lnTo>
                        <a:lnTo>
                          <a:pt x="304" y="230"/>
                        </a:lnTo>
                        <a:lnTo>
                          <a:pt x="288" y="142"/>
                        </a:lnTo>
                        <a:lnTo>
                          <a:pt x="270" y="44"/>
                        </a:lnTo>
                        <a:close/>
                      </a:path>
                    </a:pathLst>
                  </a:custGeom>
                  <a:solidFill>
                    <a:srgbClr val="4161AB"/>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7" name="Freeform 505"/>
                  <p:cNvSpPr>
                    <a:spLocks/>
                  </p:cNvSpPr>
                  <p:nvPr/>
                </p:nvSpPr>
                <p:spPr bwMode="auto">
                  <a:xfrm>
                    <a:off x="4695" y="3732"/>
                    <a:ext cx="63" cy="190"/>
                  </a:xfrm>
                  <a:custGeom>
                    <a:avLst/>
                    <a:gdLst>
                      <a:gd name="T0" fmla="*/ 0 w 142"/>
                      <a:gd name="T1" fmla="*/ 0 h 428"/>
                      <a:gd name="T2" fmla="*/ 0 w 142"/>
                      <a:gd name="T3" fmla="*/ 0 h 428"/>
                      <a:gd name="T4" fmla="*/ 0 w 142"/>
                      <a:gd name="T5" fmla="*/ 0 h 428"/>
                      <a:gd name="T6" fmla="*/ 0 w 142"/>
                      <a:gd name="T7" fmla="*/ 0 h 428"/>
                      <a:gd name="T8" fmla="*/ 0 w 142"/>
                      <a:gd name="T9" fmla="*/ 0 h 428"/>
                      <a:gd name="T10" fmla="*/ 0 w 142"/>
                      <a:gd name="T11" fmla="*/ 0 h 428"/>
                      <a:gd name="T12" fmla="*/ 0 w 142"/>
                      <a:gd name="T13" fmla="*/ 0 h 428"/>
                      <a:gd name="T14" fmla="*/ 0 w 142"/>
                      <a:gd name="T15" fmla="*/ 0 h 428"/>
                      <a:gd name="T16" fmla="*/ 0 w 142"/>
                      <a:gd name="T17" fmla="*/ 0 h 428"/>
                      <a:gd name="T18" fmla="*/ 0 w 142"/>
                      <a:gd name="T19" fmla="*/ 0 h 428"/>
                      <a:gd name="T20" fmla="*/ 0 w 142"/>
                      <a:gd name="T21" fmla="*/ 0 h 428"/>
                      <a:gd name="T22" fmla="*/ 0 w 142"/>
                      <a:gd name="T23" fmla="*/ 0 h 428"/>
                      <a:gd name="T24" fmla="*/ 0 w 142"/>
                      <a:gd name="T25" fmla="*/ 0 h 428"/>
                      <a:gd name="T26" fmla="*/ 0 w 142"/>
                      <a:gd name="T27" fmla="*/ 0 h 428"/>
                      <a:gd name="T28" fmla="*/ 0 w 142"/>
                      <a:gd name="T29" fmla="*/ 0 h 428"/>
                      <a:gd name="T30" fmla="*/ 0 w 142"/>
                      <a:gd name="T31" fmla="*/ 0 h 428"/>
                      <a:gd name="T32" fmla="*/ 0 w 142"/>
                      <a:gd name="T33" fmla="*/ 0 h 428"/>
                      <a:gd name="T34" fmla="*/ 0 w 142"/>
                      <a:gd name="T35" fmla="*/ 0 h 428"/>
                      <a:gd name="T36" fmla="*/ 0 w 142"/>
                      <a:gd name="T37" fmla="*/ 0 h 428"/>
                      <a:gd name="T38" fmla="*/ 0 w 142"/>
                      <a:gd name="T39" fmla="*/ 0 h 428"/>
                      <a:gd name="T40" fmla="*/ 0 w 142"/>
                      <a:gd name="T41" fmla="*/ 0 h 428"/>
                      <a:gd name="T42" fmla="*/ 0 w 142"/>
                      <a:gd name="T43" fmla="*/ 0 h 428"/>
                      <a:gd name="T44" fmla="*/ 0 w 142"/>
                      <a:gd name="T45" fmla="*/ 0 h 428"/>
                      <a:gd name="T46" fmla="*/ 0 w 142"/>
                      <a:gd name="T47" fmla="*/ 0 h 428"/>
                      <a:gd name="T48" fmla="*/ 0 w 142"/>
                      <a:gd name="T49" fmla="*/ 0 h 428"/>
                      <a:gd name="T50" fmla="*/ 0 w 142"/>
                      <a:gd name="T51" fmla="*/ 0 h 428"/>
                      <a:gd name="T52" fmla="*/ 0 w 142"/>
                      <a:gd name="T53" fmla="*/ 0 h 428"/>
                      <a:gd name="T54" fmla="*/ 0 w 142"/>
                      <a:gd name="T55" fmla="*/ 0 h 428"/>
                      <a:gd name="T56" fmla="*/ 0 w 142"/>
                      <a:gd name="T57" fmla="*/ 0 h 428"/>
                      <a:gd name="T58" fmla="*/ 0 w 142"/>
                      <a:gd name="T59" fmla="*/ 0 h 428"/>
                      <a:gd name="T60" fmla="*/ 0 w 142"/>
                      <a:gd name="T61" fmla="*/ 0 h 428"/>
                      <a:gd name="T62" fmla="*/ 0 w 142"/>
                      <a:gd name="T63" fmla="*/ 0 h 428"/>
                      <a:gd name="T64" fmla="*/ 0 w 142"/>
                      <a:gd name="T65" fmla="*/ 0 h 428"/>
                      <a:gd name="T66" fmla="*/ 0 w 142"/>
                      <a:gd name="T67" fmla="*/ 0 h 428"/>
                      <a:gd name="T68" fmla="*/ 0 w 142"/>
                      <a:gd name="T69" fmla="*/ 0 h 428"/>
                      <a:gd name="T70" fmla="*/ 0 w 142"/>
                      <a:gd name="T71" fmla="*/ 0 h 428"/>
                      <a:gd name="T72" fmla="*/ 0 w 142"/>
                      <a:gd name="T73" fmla="*/ 0 h 4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2" h="428">
                        <a:moveTo>
                          <a:pt x="130" y="82"/>
                        </a:moveTo>
                        <a:lnTo>
                          <a:pt x="130" y="82"/>
                        </a:lnTo>
                        <a:lnTo>
                          <a:pt x="126" y="62"/>
                        </a:lnTo>
                        <a:lnTo>
                          <a:pt x="126" y="42"/>
                        </a:lnTo>
                        <a:lnTo>
                          <a:pt x="126" y="22"/>
                        </a:lnTo>
                        <a:lnTo>
                          <a:pt x="130" y="0"/>
                        </a:lnTo>
                        <a:lnTo>
                          <a:pt x="100" y="42"/>
                        </a:lnTo>
                        <a:lnTo>
                          <a:pt x="72" y="82"/>
                        </a:lnTo>
                        <a:lnTo>
                          <a:pt x="54" y="112"/>
                        </a:lnTo>
                        <a:lnTo>
                          <a:pt x="46" y="128"/>
                        </a:lnTo>
                        <a:lnTo>
                          <a:pt x="0" y="384"/>
                        </a:lnTo>
                        <a:lnTo>
                          <a:pt x="12" y="394"/>
                        </a:lnTo>
                        <a:lnTo>
                          <a:pt x="24" y="406"/>
                        </a:lnTo>
                        <a:lnTo>
                          <a:pt x="38" y="416"/>
                        </a:lnTo>
                        <a:lnTo>
                          <a:pt x="54" y="424"/>
                        </a:lnTo>
                        <a:lnTo>
                          <a:pt x="62" y="428"/>
                        </a:lnTo>
                        <a:lnTo>
                          <a:pt x="70" y="428"/>
                        </a:lnTo>
                        <a:lnTo>
                          <a:pt x="76" y="428"/>
                        </a:lnTo>
                        <a:lnTo>
                          <a:pt x="82" y="426"/>
                        </a:lnTo>
                        <a:lnTo>
                          <a:pt x="86" y="422"/>
                        </a:lnTo>
                        <a:lnTo>
                          <a:pt x="90" y="416"/>
                        </a:lnTo>
                        <a:lnTo>
                          <a:pt x="96" y="394"/>
                        </a:lnTo>
                        <a:lnTo>
                          <a:pt x="102" y="364"/>
                        </a:lnTo>
                        <a:lnTo>
                          <a:pt x="114" y="294"/>
                        </a:lnTo>
                        <a:lnTo>
                          <a:pt x="128" y="224"/>
                        </a:lnTo>
                        <a:lnTo>
                          <a:pt x="132" y="198"/>
                        </a:lnTo>
                        <a:lnTo>
                          <a:pt x="138" y="178"/>
                        </a:lnTo>
                        <a:lnTo>
                          <a:pt x="142" y="170"/>
                        </a:lnTo>
                        <a:lnTo>
                          <a:pt x="136" y="118"/>
                        </a:lnTo>
                        <a:lnTo>
                          <a:pt x="130" y="82"/>
                        </a:lnTo>
                        <a:close/>
                      </a:path>
                    </a:pathLst>
                  </a:custGeom>
                  <a:solidFill>
                    <a:srgbClr val="E3E34F"/>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8" name="Freeform 506"/>
                  <p:cNvSpPr>
                    <a:spLocks/>
                  </p:cNvSpPr>
                  <p:nvPr/>
                </p:nvSpPr>
                <p:spPr bwMode="auto">
                  <a:xfrm>
                    <a:off x="4687" y="3904"/>
                    <a:ext cx="40" cy="50"/>
                  </a:xfrm>
                  <a:custGeom>
                    <a:avLst/>
                    <a:gdLst>
                      <a:gd name="T0" fmla="*/ 0 w 90"/>
                      <a:gd name="T1" fmla="*/ 0 h 114"/>
                      <a:gd name="T2" fmla="*/ 0 w 90"/>
                      <a:gd name="T3" fmla="*/ 0 h 114"/>
                      <a:gd name="T4" fmla="*/ 0 w 90"/>
                      <a:gd name="T5" fmla="*/ 0 h 114"/>
                      <a:gd name="T6" fmla="*/ 0 w 90"/>
                      <a:gd name="T7" fmla="*/ 0 h 114"/>
                      <a:gd name="T8" fmla="*/ 0 w 90"/>
                      <a:gd name="T9" fmla="*/ 0 h 114"/>
                      <a:gd name="T10" fmla="*/ 0 w 90"/>
                      <a:gd name="T11" fmla="*/ 0 h 114"/>
                      <a:gd name="T12" fmla="*/ 0 w 90"/>
                      <a:gd name="T13" fmla="*/ 0 h 114"/>
                      <a:gd name="T14" fmla="*/ 0 w 90"/>
                      <a:gd name="T15" fmla="*/ 0 h 114"/>
                      <a:gd name="T16" fmla="*/ 0 w 90"/>
                      <a:gd name="T17" fmla="*/ 0 h 114"/>
                      <a:gd name="T18" fmla="*/ 0 w 90"/>
                      <a:gd name="T19" fmla="*/ 0 h 114"/>
                      <a:gd name="T20" fmla="*/ 0 w 90"/>
                      <a:gd name="T21" fmla="*/ 0 h 114"/>
                      <a:gd name="T22" fmla="*/ 0 w 90"/>
                      <a:gd name="T23" fmla="*/ 0 h 114"/>
                      <a:gd name="T24" fmla="*/ 0 w 90"/>
                      <a:gd name="T25" fmla="*/ 0 h 114"/>
                      <a:gd name="T26" fmla="*/ 0 w 90"/>
                      <a:gd name="T27" fmla="*/ 0 h 114"/>
                      <a:gd name="T28" fmla="*/ 0 w 90"/>
                      <a:gd name="T29" fmla="*/ 0 h 114"/>
                      <a:gd name="T30" fmla="*/ 0 w 90"/>
                      <a:gd name="T31" fmla="*/ 0 h 114"/>
                      <a:gd name="T32" fmla="*/ 0 w 90"/>
                      <a:gd name="T33" fmla="*/ 0 h 114"/>
                      <a:gd name="T34" fmla="*/ 0 w 90"/>
                      <a:gd name="T35" fmla="*/ 0 h 114"/>
                      <a:gd name="T36" fmla="*/ 0 w 90"/>
                      <a:gd name="T37" fmla="*/ 0 h 114"/>
                      <a:gd name="T38" fmla="*/ 0 w 90"/>
                      <a:gd name="T39" fmla="*/ 0 h 114"/>
                      <a:gd name="T40" fmla="*/ 0 w 90"/>
                      <a:gd name="T41" fmla="*/ 0 h 114"/>
                      <a:gd name="T42" fmla="*/ 0 w 90"/>
                      <a:gd name="T43" fmla="*/ 0 h 114"/>
                      <a:gd name="T44" fmla="*/ 0 w 90"/>
                      <a:gd name="T45" fmla="*/ 0 h 114"/>
                      <a:gd name="T46" fmla="*/ 0 w 90"/>
                      <a:gd name="T47" fmla="*/ 0 h 114"/>
                      <a:gd name="T48" fmla="*/ 0 w 90"/>
                      <a:gd name="T49" fmla="*/ 0 h 114"/>
                      <a:gd name="T50" fmla="*/ 0 w 90"/>
                      <a:gd name="T51" fmla="*/ 0 h 114"/>
                      <a:gd name="T52" fmla="*/ 0 w 90"/>
                      <a:gd name="T53" fmla="*/ 0 h 114"/>
                      <a:gd name="T54" fmla="*/ 0 w 90"/>
                      <a:gd name="T55" fmla="*/ 0 h 114"/>
                      <a:gd name="T56" fmla="*/ 0 w 90"/>
                      <a:gd name="T57" fmla="*/ 0 h 114"/>
                      <a:gd name="T58" fmla="*/ 0 w 90"/>
                      <a:gd name="T59" fmla="*/ 0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14">
                        <a:moveTo>
                          <a:pt x="20" y="0"/>
                        </a:moveTo>
                        <a:lnTo>
                          <a:pt x="20" y="0"/>
                        </a:lnTo>
                        <a:lnTo>
                          <a:pt x="10" y="16"/>
                        </a:lnTo>
                        <a:lnTo>
                          <a:pt x="4" y="24"/>
                        </a:lnTo>
                        <a:lnTo>
                          <a:pt x="2" y="34"/>
                        </a:lnTo>
                        <a:lnTo>
                          <a:pt x="0" y="44"/>
                        </a:lnTo>
                        <a:lnTo>
                          <a:pt x="0" y="52"/>
                        </a:lnTo>
                        <a:lnTo>
                          <a:pt x="4" y="62"/>
                        </a:lnTo>
                        <a:lnTo>
                          <a:pt x="8" y="70"/>
                        </a:lnTo>
                        <a:lnTo>
                          <a:pt x="22" y="84"/>
                        </a:lnTo>
                        <a:lnTo>
                          <a:pt x="36" y="96"/>
                        </a:lnTo>
                        <a:lnTo>
                          <a:pt x="48" y="104"/>
                        </a:lnTo>
                        <a:lnTo>
                          <a:pt x="62" y="110"/>
                        </a:lnTo>
                        <a:lnTo>
                          <a:pt x="72" y="114"/>
                        </a:lnTo>
                        <a:lnTo>
                          <a:pt x="82" y="114"/>
                        </a:lnTo>
                        <a:lnTo>
                          <a:pt x="86" y="112"/>
                        </a:lnTo>
                        <a:lnTo>
                          <a:pt x="88" y="108"/>
                        </a:lnTo>
                        <a:lnTo>
                          <a:pt x="90" y="104"/>
                        </a:lnTo>
                        <a:lnTo>
                          <a:pt x="90" y="98"/>
                        </a:lnTo>
                        <a:lnTo>
                          <a:pt x="90" y="72"/>
                        </a:lnTo>
                        <a:lnTo>
                          <a:pt x="88" y="42"/>
                        </a:lnTo>
                        <a:lnTo>
                          <a:pt x="78" y="40"/>
                        </a:lnTo>
                        <a:lnTo>
                          <a:pt x="68" y="36"/>
                        </a:lnTo>
                        <a:lnTo>
                          <a:pt x="48" y="24"/>
                        </a:lnTo>
                        <a:lnTo>
                          <a:pt x="32" y="10"/>
                        </a:lnTo>
                        <a:lnTo>
                          <a:pt x="20" y="0"/>
                        </a:lnTo>
                        <a:close/>
                      </a:path>
                    </a:pathLst>
                  </a:custGeom>
                  <a:solidFill>
                    <a:srgbClr val="CFA18A"/>
                  </a:solidFill>
                  <a:ln w="635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29" name="Freeform 507"/>
                  <p:cNvSpPr>
                    <a:spLocks/>
                  </p:cNvSpPr>
                  <p:nvPr/>
                </p:nvSpPr>
                <p:spPr bwMode="auto">
                  <a:xfrm>
                    <a:off x="4839" y="3971"/>
                    <a:ext cx="12" cy="72"/>
                  </a:xfrm>
                  <a:custGeom>
                    <a:avLst/>
                    <a:gdLst>
                      <a:gd name="T0" fmla="*/ 0 w 26"/>
                      <a:gd name="T1" fmla="*/ 0 h 162"/>
                      <a:gd name="T2" fmla="*/ 0 w 26"/>
                      <a:gd name="T3" fmla="*/ 0 h 162"/>
                      <a:gd name="T4" fmla="*/ 0 w 26"/>
                      <a:gd name="T5" fmla="*/ 0 h 162"/>
                      <a:gd name="T6" fmla="*/ 0 60000 65536"/>
                      <a:gd name="T7" fmla="*/ 0 60000 65536"/>
                      <a:gd name="T8" fmla="*/ 0 60000 65536"/>
                    </a:gdLst>
                    <a:ahLst/>
                    <a:cxnLst>
                      <a:cxn ang="T6">
                        <a:pos x="T0" y="T1"/>
                      </a:cxn>
                      <a:cxn ang="T7">
                        <a:pos x="T2" y="T3"/>
                      </a:cxn>
                      <a:cxn ang="T8">
                        <a:pos x="T4" y="T5"/>
                      </a:cxn>
                    </a:cxnLst>
                    <a:rect l="0" t="0" r="r" b="b"/>
                    <a:pathLst>
                      <a:path w="26" h="162">
                        <a:moveTo>
                          <a:pt x="26" y="0"/>
                        </a:moveTo>
                        <a:lnTo>
                          <a:pt x="0" y="162"/>
                        </a:lnTo>
                        <a:lnTo>
                          <a:pt x="26" y="0"/>
                        </a:lnTo>
                        <a:close/>
                      </a:path>
                    </a:pathLst>
                  </a:custGeom>
                  <a:solidFill>
                    <a:srgbClr val="4161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30" name="Line 508"/>
                  <p:cNvSpPr>
                    <a:spLocks noChangeShapeType="1"/>
                  </p:cNvSpPr>
                  <p:nvPr/>
                </p:nvSpPr>
                <p:spPr bwMode="auto">
                  <a:xfrm flipH="1">
                    <a:off x="4839" y="3971"/>
                    <a:ext cx="12" cy="7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grpSp>
          <p:nvGrpSpPr>
            <p:cNvPr id="1168" name="グループ化 1167"/>
            <p:cNvGrpSpPr/>
            <p:nvPr/>
          </p:nvGrpSpPr>
          <p:grpSpPr>
            <a:xfrm>
              <a:off x="1892461" y="4440244"/>
              <a:ext cx="1370895" cy="269758"/>
              <a:chOff x="1892461" y="4440244"/>
              <a:chExt cx="1370895" cy="269758"/>
            </a:xfrm>
          </p:grpSpPr>
          <p:grpSp>
            <p:nvGrpSpPr>
              <p:cNvPr id="198" name="グループ化 197"/>
              <p:cNvGrpSpPr/>
              <p:nvPr/>
            </p:nvGrpSpPr>
            <p:grpSpPr>
              <a:xfrm>
                <a:off x="1892461" y="4440244"/>
                <a:ext cx="435369" cy="269758"/>
                <a:chOff x="6549860" y="-366403"/>
                <a:chExt cx="603770" cy="374100"/>
              </a:xfrm>
            </p:grpSpPr>
            <p:sp>
              <p:nvSpPr>
                <p:cNvPr id="886" name="正方形/長方形 885"/>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87" name="フリーフォーム 886"/>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62" name="グループ化 1161"/>
              <p:cNvGrpSpPr/>
              <p:nvPr/>
            </p:nvGrpSpPr>
            <p:grpSpPr>
              <a:xfrm>
                <a:off x="2352428" y="4440244"/>
                <a:ext cx="435369" cy="269758"/>
                <a:chOff x="6549860" y="-366403"/>
                <a:chExt cx="603770" cy="374100"/>
              </a:xfrm>
            </p:grpSpPr>
            <p:sp>
              <p:nvSpPr>
                <p:cNvPr id="1163" name="正方形/長方形 1162"/>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64" name="フリーフォーム 1163"/>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65" name="グループ化 1164"/>
              <p:cNvGrpSpPr/>
              <p:nvPr/>
            </p:nvGrpSpPr>
            <p:grpSpPr>
              <a:xfrm>
                <a:off x="2827987" y="4440244"/>
                <a:ext cx="435369" cy="269758"/>
                <a:chOff x="6549860" y="-366403"/>
                <a:chExt cx="603770" cy="374100"/>
              </a:xfrm>
            </p:grpSpPr>
            <p:sp>
              <p:nvSpPr>
                <p:cNvPr id="1166" name="正方形/長方形 1165"/>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67" name="フリーフォーム 1166"/>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1169" name="グループ化 1168"/>
            <p:cNvGrpSpPr/>
            <p:nvPr/>
          </p:nvGrpSpPr>
          <p:grpSpPr>
            <a:xfrm>
              <a:off x="3301456" y="4440435"/>
              <a:ext cx="1370895" cy="269758"/>
              <a:chOff x="1892461" y="4440244"/>
              <a:chExt cx="1370895" cy="269758"/>
            </a:xfrm>
          </p:grpSpPr>
          <p:grpSp>
            <p:nvGrpSpPr>
              <p:cNvPr id="1170" name="グループ化 1169"/>
              <p:cNvGrpSpPr/>
              <p:nvPr/>
            </p:nvGrpSpPr>
            <p:grpSpPr>
              <a:xfrm>
                <a:off x="1892461" y="4440244"/>
                <a:ext cx="435369" cy="269758"/>
                <a:chOff x="6549860" y="-366403"/>
                <a:chExt cx="603770" cy="374100"/>
              </a:xfrm>
            </p:grpSpPr>
            <p:sp>
              <p:nvSpPr>
                <p:cNvPr id="1177" name="正方形/長方形 1176"/>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78" name="フリーフォーム 1177"/>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71" name="グループ化 1170"/>
              <p:cNvGrpSpPr/>
              <p:nvPr/>
            </p:nvGrpSpPr>
            <p:grpSpPr>
              <a:xfrm>
                <a:off x="2352428" y="4440244"/>
                <a:ext cx="435369" cy="269758"/>
                <a:chOff x="6549860" y="-366403"/>
                <a:chExt cx="603770" cy="374100"/>
              </a:xfrm>
            </p:grpSpPr>
            <p:sp>
              <p:nvSpPr>
                <p:cNvPr id="1175" name="正方形/長方形 1174"/>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76" name="フリーフォーム 1175"/>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72" name="グループ化 1171"/>
              <p:cNvGrpSpPr/>
              <p:nvPr/>
            </p:nvGrpSpPr>
            <p:grpSpPr>
              <a:xfrm>
                <a:off x="2827987" y="4440244"/>
                <a:ext cx="435369" cy="269758"/>
                <a:chOff x="6549860" y="-366403"/>
                <a:chExt cx="603770" cy="374100"/>
              </a:xfrm>
            </p:grpSpPr>
            <p:sp>
              <p:nvSpPr>
                <p:cNvPr id="1173" name="正方形/長方形 1172"/>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74" name="フリーフォーム 1173"/>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1179" name="グループ化 1178"/>
            <p:cNvGrpSpPr/>
            <p:nvPr/>
          </p:nvGrpSpPr>
          <p:grpSpPr>
            <a:xfrm>
              <a:off x="4709318" y="4440244"/>
              <a:ext cx="1370895" cy="269758"/>
              <a:chOff x="1892461" y="4440244"/>
              <a:chExt cx="1370895" cy="269758"/>
            </a:xfrm>
          </p:grpSpPr>
          <p:grpSp>
            <p:nvGrpSpPr>
              <p:cNvPr id="1180" name="グループ化 1179"/>
              <p:cNvGrpSpPr/>
              <p:nvPr/>
            </p:nvGrpSpPr>
            <p:grpSpPr>
              <a:xfrm>
                <a:off x="1892461" y="4440244"/>
                <a:ext cx="435369" cy="269758"/>
                <a:chOff x="6549860" y="-366403"/>
                <a:chExt cx="603770" cy="374100"/>
              </a:xfrm>
            </p:grpSpPr>
            <p:sp>
              <p:nvSpPr>
                <p:cNvPr id="1187" name="正方形/長方形 1186"/>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88" name="フリーフォーム 1187"/>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81" name="グループ化 1180"/>
              <p:cNvGrpSpPr/>
              <p:nvPr/>
            </p:nvGrpSpPr>
            <p:grpSpPr>
              <a:xfrm>
                <a:off x="2352428" y="4440244"/>
                <a:ext cx="435369" cy="269758"/>
                <a:chOff x="6549860" y="-366403"/>
                <a:chExt cx="603770" cy="374100"/>
              </a:xfrm>
            </p:grpSpPr>
            <p:sp>
              <p:nvSpPr>
                <p:cNvPr id="1185" name="正方形/長方形 1184"/>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86" name="フリーフォーム 1185"/>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82" name="グループ化 1181"/>
              <p:cNvGrpSpPr/>
              <p:nvPr/>
            </p:nvGrpSpPr>
            <p:grpSpPr>
              <a:xfrm>
                <a:off x="2827987" y="4440244"/>
                <a:ext cx="435369" cy="269758"/>
                <a:chOff x="6549860" y="-366403"/>
                <a:chExt cx="603770" cy="374100"/>
              </a:xfrm>
            </p:grpSpPr>
            <p:sp>
              <p:nvSpPr>
                <p:cNvPr id="1183" name="正方形/長方形 1182"/>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84" name="フリーフォーム 1183"/>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1189" name="グループ化 1188"/>
            <p:cNvGrpSpPr/>
            <p:nvPr/>
          </p:nvGrpSpPr>
          <p:grpSpPr>
            <a:xfrm>
              <a:off x="6118313" y="4440435"/>
              <a:ext cx="1370895" cy="269758"/>
              <a:chOff x="1892461" y="4440244"/>
              <a:chExt cx="1370895" cy="269758"/>
            </a:xfrm>
          </p:grpSpPr>
          <p:grpSp>
            <p:nvGrpSpPr>
              <p:cNvPr id="1190" name="グループ化 1189"/>
              <p:cNvGrpSpPr/>
              <p:nvPr/>
            </p:nvGrpSpPr>
            <p:grpSpPr>
              <a:xfrm>
                <a:off x="1892461" y="4440244"/>
                <a:ext cx="435369" cy="269758"/>
                <a:chOff x="6549860" y="-366403"/>
                <a:chExt cx="603770" cy="374100"/>
              </a:xfrm>
            </p:grpSpPr>
            <p:sp>
              <p:nvSpPr>
                <p:cNvPr id="1197" name="正方形/長方形 1196"/>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98" name="フリーフォーム 1197"/>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91" name="グループ化 1190"/>
              <p:cNvGrpSpPr/>
              <p:nvPr/>
            </p:nvGrpSpPr>
            <p:grpSpPr>
              <a:xfrm>
                <a:off x="2352428" y="4440244"/>
                <a:ext cx="435369" cy="269758"/>
                <a:chOff x="6549860" y="-366403"/>
                <a:chExt cx="603770" cy="374100"/>
              </a:xfrm>
            </p:grpSpPr>
            <p:sp>
              <p:nvSpPr>
                <p:cNvPr id="1195" name="正方形/長方形 1194"/>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96" name="フリーフォーム 1195"/>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192" name="グループ化 1191"/>
              <p:cNvGrpSpPr/>
              <p:nvPr/>
            </p:nvGrpSpPr>
            <p:grpSpPr>
              <a:xfrm>
                <a:off x="2827987" y="4440244"/>
                <a:ext cx="435369" cy="269758"/>
                <a:chOff x="6549860" y="-366403"/>
                <a:chExt cx="603770" cy="374100"/>
              </a:xfrm>
            </p:grpSpPr>
            <p:sp>
              <p:nvSpPr>
                <p:cNvPr id="1193" name="正方形/長方形 1192"/>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94" name="フリーフォーム 1193"/>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1199" name="グループ化 1198"/>
            <p:cNvGrpSpPr/>
            <p:nvPr/>
          </p:nvGrpSpPr>
          <p:grpSpPr>
            <a:xfrm>
              <a:off x="7529205" y="4440244"/>
              <a:ext cx="1370895" cy="269758"/>
              <a:chOff x="1892461" y="4440244"/>
              <a:chExt cx="1370895" cy="269758"/>
            </a:xfrm>
          </p:grpSpPr>
          <p:grpSp>
            <p:nvGrpSpPr>
              <p:cNvPr id="1200" name="グループ化 1199"/>
              <p:cNvGrpSpPr/>
              <p:nvPr/>
            </p:nvGrpSpPr>
            <p:grpSpPr>
              <a:xfrm>
                <a:off x="1892461" y="4440244"/>
                <a:ext cx="435369" cy="269758"/>
                <a:chOff x="6549860" y="-366403"/>
                <a:chExt cx="603770" cy="374100"/>
              </a:xfrm>
            </p:grpSpPr>
            <p:sp>
              <p:nvSpPr>
                <p:cNvPr id="1207" name="正方形/長方形 1206"/>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208" name="フリーフォーム 1207"/>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201" name="グループ化 1200"/>
              <p:cNvGrpSpPr/>
              <p:nvPr/>
            </p:nvGrpSpPr>
            <p:grpSpPr>
              <a:xfrm>
                <a:off x="2352428" y="4440244"/>
                <a:ext cx="435369" cy="269758"/>
                <a:chOff x="6549860" y="-366403"/>
                <a:chExt cx="603770" cy="374100"/>
              </a:xfrm>
            </p:grpSpPr>
            <p:sp>
              <p:nvSpPr>
                <p:cNvPr id="1205" name="正方形/長方形 1204"/>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206" name="フリーフォーム 1205"/>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202" name="グループ化 1201"/>
              <p:cNvGrpSpPr/>
              <p:nvPr/>
            </p:nvGrpSpPr>
            <p:grpSpPr>
              <a:xfrm>
                <a:off x="2827987" y="4440244"/>
                <a:ext cx="435369" cy="269758"/>
                <a:chOff x="6549860" y="-366403"/>
                <a:chExt cx="603770" cy="374100"/>
              </a:xfrm>
            </p:grpSpPr>
            <p:sp>
              <p:nvSpPr>
                <p:cNvPr id="1203" name="正方形/長方形 1202"/>
                <p:cNvSpPr/>
                <p:nvPr/>
              </p:nvSpPr>
              <p:spPr bwMode="auto">
                <a:xfrm>
                  <a:off x="6549860" y="-366403"/>
                  <a:ext cx="603770" cy="374100"/>
                </a:xfrm>
                <a:prstGeom prst="rect">
                  <a:avLst/>
                </a:prstGeom>
                <a:gradFill flip="none" rotWithShape="1">
                  <a:gsLst>
                    <a:gs pos="0">
                      <a:srgbClr val="3333CC">
                        <a:lumMod val="60000"/>
                        <a:lumOff val="40000"/>
                        <a:tint val="66000"/>
                        <a:satMod val="160000"/>
                      </a:srgbClr>
                    </a:gs>
                    <a:gs pos="50000">
                      <a:srgbClr val="3333CC">
                        <a:lumMod val="60000"/>
                        <a:lumOff val="40000"/>
                        <a:tint val="44500"/>
                        <a:satMod val="160000"/>
                      </a:srgbClr>
                    </a:gs>
                    <a:gs pos="100000">
                      <a:srgbClr val="3333CC">
                        <a:lumMod val="60000"/>
                        <a:lumOff val="40000"/>
                        <a:tint val="23500"/>
                        <a:satMod val="160000"/>
                      </a:srgbClr>
                    </a:gs>
                  </a:gsLst>
                  <a:lin ang="5400000" scaled="1"/>
                  <a:tileRect/>
                </a:gra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204" name="フリーフォーム 1203"/>
                <p:cNvSpPr/>
                <p:nvPr/>
              </p:nvSpPr>
              <p:spPr bwMode="auto">
                <a:xfrm>
                  <a:off x="6578273" y="-257851"/>
                  <a:ext cx="551680" cy="263180"/>
                </a:xfrm>
                <a:custGeom>
                  <a:avLst/>
                  <a:gdLst>
                    <a:gd name="connsiteX0" fmla="*/ 0 w 2498651"/>
                    <a:gd name="connsiteY0" fmla="*/ 830972 h 1181846"/>
                    <a:gd name="connsiteX1" fmla="*/ 659218 w 2498651"/>
                    <a:gd name="connsiteY1" fmla="*/ 416302 h 1181846"/>
                    <a:gd name="connsiteX2" fmla="*/ 1084521 w 2498651"/>
                    <a:gd name="connsiteY2" fmla="*/ 1632 h 1181846"/>
                    <a:gd name="connsiteX3" fmla="*/ 1403498 w 2498651"/>
                    <a:gd name="connsiteY3" fmla="*/ 267446 h 1181846"/>
                    <a:gd name="connsiteX4" fmla="*/ 1626781 w 2498651"/>
                    <a:gd name="connsiteY4" fmla="*/ 150488 h 1181846"/>
                    <a:gd name="connsiteX5" fmla="*/ 1828800 w 2498651"/>
                    <a:gd name="connsiteY5" fmla="*/ 469465 h 1181846"/>
                    <a:gd name="connsiteX6" fmla="*/ 2232837 w 2498651"/>
                    <a:gd name="connsiteY6" fmla="*/ 958562 h 1181846"/>
                    <a:gd name="connsiteX7" fmla="*/ 2498651 w 2498651"/>
                    <a:gd name="connsiteY7" fmla="*/ 1181846 h 1181846"/>
                    <a:gd name="connsiteX0" fmla="*/ 0 w 2477386"/>
                    <a:gd name="connsiteY0" fmla="*/ 1171214 h 1181846"/>
                    <a:gd name="connsiteX1" fmla="*/ 637953 w 2477386"/>
                    <a:gd name="connsiteY1" fmla="*/ 416302 h 1181846"/>
                    <a:gd name="connsiteX2" fmla="*/ 1063256 w 2477386"/>
                    <a:gd name="connsiteY2" fmla="*/ 1632 h 1181846"/>
                    <a:gd name="connsiteX3" fmla="*/ 1382233 w 2477386"/>
                    <a:gd name="connsiteY3" fmla="*/ 267446 h 1181846"/>
                    <a:gd name="connsiteX4" fmla="*/ 1605516 w 2477386"/>
                    <a:gd name="connsiteY4" fmla="*/ 150488 h 1181846"/>
                    <a:gd name="connsiteX5" fmla="*/ 1807535 w 2477386"/>
                    <a:gd name="connsiteY5" fmla="*/ 469465 h 1181846"/>
                    <a:gd name="connsiteX6" fmla="*/ 2211572 w 2477386"/>
                    <a:gd name="connsiteY6" fmla="*/ 958562 h 1181846"/>
                    <a:gd name="connsiteX7" fmla="*/ 2477386 w 2477386"/>
                    <a:gd name="connsiteY7" fmla="*/ 1181846 h 1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386" h="1181846">
                      <a:moveTo>
                        <a:pt x="0" y="1171214"/>
                      </a:moveTo>
                      <a:cubicBezTo>
                        <a:pt x="239232" y="1032990"/>
                        <a:pt x="460744" y="611232"/>
                        <a:pt x="637953" y="416302"/>
                      </a:cubicBezTo>
                      <a:cubicBezTo>
                        <a:pt x="815162" y="221372"/>
                        <a:pt x="939209" y="26441"/>
                        <a:pt x="1063256" y="1632"/>
                      </a:cubicBezTo>
                      <a:cubicBezTo>
                        <a:pt x="1187303" y="-23177"/>
                        <a:pt x="1291857" y="242637"/>
                        <a:pt x="1382233" y="267446"/>
                      </a:cubicBezTo>
                      <a:cubicBezTo>
                        <a:pt x="1472609" y="292255"/>
                        <a:pt x="1534632" y="116818"/>
                        <a:pt x="1605516" y="150488"/>
                      </a:cubicBezTo>
                      <a:cubicBezTo>
                        <a:pt x="1676400" y="184158"/>
                        <a:pt x="1706526" y="334786"/>
                        <a:pt x="1807535" y="469465"/>
                      </a:cubicBezTo>
                      <a:cubicBezTo>
                        <a:pt x="1908544" y="604144"/>
                        <a:pt x="2099930" y="839832"/>
                        <a:pt x="2211572" y="958562"/>
                      </a:cubicBezTo>
                      <a:cubicBezTo>
                        <a:pt x="2323214" y="1077292"/>
                        <a:pt x="2400300" y="1129569"/>
                        <a:pt x="2477386" y="1181846"/>
                      </a:cubicBezTo>
                    </a:path>
                  </a:pathLst>
                </a:custGeom>
                <a:solidFill>
                  <a:srgbClr val="AAE2CA">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3399"/>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grpSp>
      <p:sp>
        <p:nvSpPr>
          <p:cNvPr id="1221" name="正方形/長方形 1220"/>
          <p:cNvSpPr/>
          <p:nvPr/>
        </p:nvSpPr>
        <p:spPr>
          <a:xfrm>
            <a:off x="4201300" y="845912"/>
            <a:ext cx="4808671" cy="646331"/>
          </a:xfrm>
          <a:prstGeom prst="rect">
            <a:avLst/>
          </a:prstGeom>
        </p:spPr>
        <p:txBody>
          <a:bodyPr wrap="square">
            <a:spAutoFit/>
          </a:bodyPr>
          <a:lstStyle/>
          <a:p>
            <a:pPr marL="171450" indent="-171450" algn="l" eaLnBrk="1" hangingPunct="1">
              <a:buFont typeface="Wingdings" panose="05000000000000000000" pitchFamily="2" charset="2"/>
              <a:buChar char="u"/>
            </a:pPr>
            <a:r>
              <a:rPr lang="en-US" altLang="ja-JP" sz="1200" b="1" dirty="0" smtClean="0">
                <a:effectLst/>
                <a:latin typeface="Calibri" panose="020F0502020204030204" pitchFamily="34" charset="0"/>
                <a:ea typeface="Meiryo UI" pitchFamily="50" charset="-128"/>
                <a:cs typeface="Meiryo UI" pitchFamily="50" charset="-128"/>
              </a:rPr>
              <a:t>Different type of GOP is applied at motion and no motion.</a:t>
            </a:r>
          </a:p>
          <a:p>
            <a:pPr marL="171450" indent="-171450" algn="l" eaLnBrk="1" hangingPunct="1">
              <a:buFont typeface="Wingdings" panose="05000000000000000000" pitchFamily="2" charset="2"/>
              <a:buChar char="u"/>
            </a:pPr>
            <a:r>
              <a:rPr lang="en-US" altLang="ja-JP" sz="1200" b="1" dirty="0" smtClean="0">
                <a:effectLst/>
                <a:latin typeface="Calibri" panose="020F0502020204030204" pitchFamily="34" charset="0"/>
                <a:ea typeface="Meiryo UI" pitchFamily="50" charset="-128"/>
                <a:cs typeface="Meiryo UI" pitchFamily="50" charset="-128"/>
              </a:rPr>
              <a:t>If there is no motion, camera reduces frame rate gradually and finally it reaches 1fps. This means max. i-frame interval becomes 480sec.</a:t>
            </a:r>
            <a:endParaRPr lang="ja-JP" altLang="en-US" sz="1200" b="1" dirty="0">
              <a:effectLst/>
              <a:latin typeface="Calibri" panose="020F0502020204030204" pitchFamily="34" charset="0"/>
              <a:ea typeface="Meiryo UI" pitchFamily="50" charset="-128"/>
              <a:cs typeface="Meiryo UI" pitchFamily="50" charset="-128"/>
            </a:endParaRPr>
          </a:p>
        </p:txBody>
      </p:sp>
      <p:sp>
        <p:nvSpPr>
          <p:cNvPr id="1222" name="正方形/長方形 1221"/>
          <p:cNvSpPr/>
          <p:nvPr/>
        </p:nvSpPr>
        <p:spPr>
          <a:xfrm>
            <a:off x="4963708" y="4140654"/>
            <a:ext cx="819455" cy="261610"/>
          </a:xfrm>
          <a:prstGeom prst="rect">
            <a:avLst/>
          </a:prstGeom>
          <a:solidFill>
            <a:schemeClr val="bg1"/>
          </a:solidFill>
          <a:ln>
            <a:solidFill>
              <a:schemeClr val="tx1"/>
            </a:solidFill>
          </a:ln>
        </p:spPr>
        <p:txBody>
          <a:bodyPr wrap="none">
            <a:spAutoFit/>
          </a:bodyPr>
          <a:lstStyle/>
          <a:p>
            <a:r>
              <a:rPr lang="en-US" altLang="ja-JP" sz="1100" b="1" dirty="0" smtClean="0">
                <a:effectLst/>
                <a:latin typeface="Calibri" panose="020F0502020204030204" pitchFamily="34" charset="0"/>
                <a:ea typeface="Meiryo UI" panose="020B0604030504040204" pitchFamily="50" charset="-128"/>
                <a:cs typeface="Meiryo UI" panose="020B0604030504040204" pitchFamily="50" charset="-128"/>
              </a:rPr>
              <a:t>No Motion</a:t>
            </a:r>
            <a:endParaRPr lang="ja-JP" altLang="en-US" sz="11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23" name="下矢印 1222"/>
          <p:cNvSpPr/>
          <p:nvPr/>
        </p:nvSpPr>
        <p:spPr>
          <a:xfrm rot="20080603" flipH="1">
            <a:off x="2989128" y="2469501"/>
            <a:ext cx="118598" cy="7309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1224" name="下矢印 1223"/>
          <p:cNvSpPr/>
          <p:nvPr/>
        </p:nvSpPr>
        <p:spPr>
          <a:xfrm rot="17460562" flipH="1">
            <a:off x="4009010" y="1983826"/>
            <a:ext cx="136725" cy="16827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cxnSp>
        <p:nvCxnSpPr>
          <p:cNvPr id="1225" name="直線コネクタ 1224"/>
          <p:cNvCxnSpPr/>
          <p:nvPr/>
        </p:nvCxnSpPr>
        <p:spPr bwMode="auto">
          <a:xfrm>
            <a:off x="2531158"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6" name="直線コネクタ 1225"/>
          <p:cNvCxnSpPr/>
          <p:nvPr/>
        </p:nvCxnSpPr>
        <p:spPr bwMode="auto">
          <a:xfrm>
            <a:off x="2583863"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7" name="直線コネクタ 1226"/>
          <p:cNvCxnSpPr/>
          <p:nvPr/>
        </p:nvCxnSpPr>
        <p:spPr bwMode="auto">
          <a:xfrm>
            <a:off x="2634248"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8" name="直線コネクタ 1227"/>
          <p:cNvCxnSpPr/>
          <p:nvPr/>
        </p:nvCxnSpPr>
        <p:spPr bwMode="auto">
          <a:xfrm>
            <a:off x="2686953"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9" name="直線コネクタ 1228"/>
          <p:cNvCxnSpPr/>
          <p:nvPr/>
        </p:nvCxnSpPr>
        <p:spPr bwMode="auto">
          <a:xfrm>
            <a:off x="3343281"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0" name="直線コネクタ 1229"/>
          <p:cNvCxnSpPr/>
          <p:nvPr/>
        </p:nvCxnSpPr>
        <p:spPr bwMode="auto">
          <a:xfrm>
            <a:off x="3426466"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1" name="直線コネクタ 1230"/>
          <p:cNvCxnSpPr/>
          <p:nvPr/>
        </p:nvCxnSpPr>
        <p:spPr bwMode="auto">
          <a:xfrm>
            <a:off x="3514951"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2" name="直線コネクタ 1231"/>
          <p:cNvCxnSpPr/>
          <p:nvPr/>
        </p:nvCxnSpPr>
        <p:spPr bwMode="auto">
          <a:xfrm>
            <a:off x="3590516"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3" name="直線コネクタ 1232"/>
          <p:cNvCxnSpPr/>
          <p:nvPr/>
        </p:nvCxnSpPr>
        <p:spPr bwMode="auto">
          <a:xfrm>
            <a:off x="5387535"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4" name="直線コネクタ 1233"/>
          <p:cNvCxnSpPr/>
          <p:nvPr/>
        </p:nvCxnSpPr>
        <p:spPr bwMode="auto">
          <a:xfrm>
            <a:off x="5531680"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5" name="直線コネクタ 1234"/>
          <p:cNvCxnSpPr/>
          <p:nvPr/>
        </p:nvCxnSpPr>
        <p:spPr bwMode="auto">
          <a:xfrm>
            <a:off x="5673505"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6" name="直線コネクタ 1235"/>
          <p:cNvCxnSpPr/>
          <p:nvPr/>
        </p:nvCxnSpPr>
        <p:spPr bwMode="auto">
          <a:xfrm>
            <a:off x="5802410" y="362386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0" name="直線矢印コネクタ 1239"/>
          <p:cNvCxnSpPr/>
          <p:nvPr/>
        </p:nvCxnSpPr>
        <p:spPr>
          <a:xfrm>
            <a:off x="5361914" y="3589213"/>
            <a:ext cx="164756" cy="0"/>
          </a:xfrm>
          <a:prstGeom prst="straightConnector1">
            <a:avLst/>
          </a:prstGeom>
          <a:ln w="9525">
            <a:solidFill>
              <a:schemeClr val="tx2"/>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242" name="正方形/長方形 1241"/>
          <p:cNvSpPr/>
          <p:nvPr/>
        </p:nvSpPr>
        <p:spPr>
          <a:xfrm>
            <a:off x="5267625" y="3364642"/>
            <a:ext cx="393056" cy="230832"/>
          </a:xfrm>
          <a:prstGeom prst="rect">
            <a:avLst/>
          </a:prstGeom>
        </p:spPr>
        <p:txBody>
          <a:bodyPr wrap="none">
            <a:spAutoFit/>
          </a:bodyPr>
          <a:lstStyle/>
          <a:p>
            <a:r>
              <a:rPr lang="en-US" altLang="ja-JP" sz="9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1sec</a:t>
            </a:r>
            <a:endParaRPr lang="ja-JP" altLang="en-US" sz="9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243" name="直線矢印コネクタ 1242"/>
          <p:cNvCxnSpPr/>
          <p:nvPr/>
        </p:nvCxnSpPr>
        <p:spPr>
          <a:xfrm>
            <a:off x="3296734" y="3582952"/>
            <a:ext cx="164756" cy="0"/>
          </a:xfrm>
          <a:prstGeom prst="straightConnector1">
            <a:avLst/>
          </a:prstGeom>
          <a:ln w="9525">
            <a:solidFill>
              <a:schemeClr val="tx2"/>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244" name="正方形/長方形 1243"/>
          <p:cNvSpPr/>
          <p:nvPr/>
        </p:nvSpPr>
        <p:spPr>
          <a:xfrm>
            <a:off x="3151149" y="3358381"/>
            <a:ext cx="495650" cy="230832"/>
          </a:xfrm>
          <a:prstGeom prst="rect">
            <a:avLst/>
          </a:prstGeom>
        </p:spPr>
        <p:txBody>
          <a:bodyPr wrap="none">
            <a:spAutoFit/>
          </a:bodyPr>
          <a:lstStyle/>
          <a:p>
            <a:r>
              <a:rPr lang="en-US" altLang="ja-JP" sz="9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1/3sec</a:t>
            </a:r>
            <a:endParaRPr lang="ja-JP" altLang="en-US" sz="9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246" name="直線矢印コネクタ 1245"/>
          <p:cNvCxnSpPr/>
          <p:nvPr/>
        </p:nvCxnSpPr>
        <p:spPr>
          <a:xfrm>
            <a:off x="1777135" y="3785317"/>
            <a:ext cx="7344005" cy="0"/>
          </a:xfrm>
          <a:prstGeom prst="straightConnector1">
            <a:avLst/>
          </a:prstGeom>
          <a:ln w="127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8" name="直線矢印コネクタ 1247"/>
          <p:cNvCxnSpPr/>
          <p:nvPr/>
        </p:nvCxnSpPr>
        <p:spPr>
          <a:xfrm>
            <a:off x="111122" y="3785317"/>
            <a:ext cx="1308442" cy="0"/>
          </a:xfrm>
          <a:prstGeom prst="straightConnector1">
            <a:avLst/>
          </a:prstGeom>
          <a:ln w="12700">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1251" name="テキスト ボックス 1250"/>
          <p:cNvSpPr txBox="1"/>
          <p:nvPr/>
        </p:nvSpPr>
        <p:spPr>
          <a:xfrm>
            <a:off x="2608942" y="2618758"/>
            <a:ext cx="1750861" cy="338554"/>
          </a:xfrm>
          <a:prstGeom prst="rect">
            <a:avLst/>
          </a:prstGeom>
          <a:noFill/>
        </p:spPr>
        <p:txBody>
          <a:bodyPr wrap="square" rtlCol="0">
            <a:spAutoFit/>
          </a:bodyPr>
          <a:lstStyle/>
          <a:p>
            <a:pPr algn="l"/>
            <a:r>
              <a:rPr kumimoji="1" lang="en-US" altLang="ja-JP" sz="8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Extend time scale</a:t>
            </a:r>
          </a:p>
          <a:p>
            <a:pPr algn="l"/>
            <a:r>
              <a:rPr lang="en-US" altLang="ja-JP" sz="8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With keeping same number of frame</a:t>
            </a:r>
            <a:endParaRPr kumimoji="1" lang="ja-JP" altLang="en-US" sz="8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52" name="AutoShape 2" descr="[フリーイラスト素材] クリップアート, アコーディオン, 鍵盤楽器, 楽器, 音楽, SVG ID:201503290000">
            <a:hlinkClick r:id="rId4"/>
          </p:cNvPr>
          <p:cNvSpPr>
            <a:spLocks noChangeAspect="1" noChangeArrowheads="1"/>
          </p:cNvSpPr>
          <p:nvPr/>
        </p:nvSpPr>
        <p:spPr bwMode="auto">
          <a:xfrm>
            <a:off x="44434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253" name="AutoShape 4" descr="[フリーイラスト素材] クリップアート, アコーディオン, 鍵盤楽器, 楽器, 音楽, 白黒, EPS ID:201503300800">
            <a:hlinkClick r:id="rId5"/>
          </p:cNvPr>
          <p:cNvSpPr>
            <a:spLocks noChangeAspect="1" noChangeArrowheads="1"/>
          </p:cNvSpPr>
          <p:nvPr/>
        </p:nvSpPr>
        <p:spPr bwMode="auto">
          <a:xfrm>
            <a:off x="459581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255" name="図 1254" descr="画面の領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9052" y="2163449"/>
            <a:ext cx="708434" cy="460962"/>
          </a:xfrm>
          <a:prstGeom prst="rect">
            <a:avLst/>
          </a:prstGeom>
        </p:spPr>
      </p:pic>
      <p:sp>
        <p:nvSpPr>
          <p:cNvPr id="1256" name="テキスト ボックス 29"/>
          <p:cNvSpPr txBox="1">
            <a:spLocks noChangeArrowheads="1"/>
          </p:cNvSpPr>
          <p:nvPr/>
        </p:nvSpPr>
        <p:spPr bwMode="auto">
          <a:xfrm>
            <a:off x="3444607" y="1801943"/>
            <a:ext cx="1113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000" b="1" dirty="0" smtClean="0">
                <a:effectLst/>
                <a:latin typeface="Calibri" panose="020F0502020204030204" pitchFamily="34" charset="0"/>
                <a:ea typeface="Meiryo UI" pitchFamily="50" charset="-128"/>
                <a:cs typeface="Meiryo UI" pitchFamily="50" charset="-128"/>
              </a:rPr>
              <a:t>Extend GOP</a:t>
            </a:r>
          </a:p>
          <a:p>
            <a:pPr eaLnBrk="1" hangingPunct="1"/>
            <a:r>
              <a:rPr lang="en-US" altLang="ja-JP" sz="1000" b="1" dirty="0" smtClean="0">
                <a:effectLst/>
                <a:latin typeface="Calibri" panose="020F0502020204030204" pitchFamily="34" charset="0"/>
                <a:ea typeface="Meiryo UI" pitchFamily="50" charset="-128"/>
                <a:cs typeface="Meiryo UI" pitchFamily="50" charset="-128"/>
              </a:rPr>
              <a:t>Like bellows</a:t>
            </a:r>
            <a:endParaRPr lang="ja-JP" altLang="en-US" sz="1000" b="1" dirty="0">
              <a:effectLst/>
              <a:latin typeface="Calibri" panose="020F0502020204030204" pitchFamily="34" charset="0"/>
              <a:ea typeface="Meiryo UI" pitchFamily="50" charset="-128"/>
              <a:cs typeface="Meiryo UI" pitchFamily="50" charset="-128"/>
            </a:endParaRPr>
          </a:p>
        </p:txBody>
      </p:sp>
      <p:sp>
        <p:nvSpPr>
          <p:cNvPr id="1258" name="テキスト ボックス 1257"/>
          <p:cNvSpPr txBox="1"/>
          <p:nvPr/>
        </p:nvSpPr>
        <p:spPr>
          <a:xfrm>
            <a:off x="1654178" y="3777697"/>
            <a:ext cx="390148" cy="230832"/>
          </a:xfrm>
          <a:prstGeom prst="rect">
            <a:avLst/>
          </a:prstGeom>
          <a:noFill/>
        </p:spPr>
        <p:txBody>
          <a:bodyPr wrap="square" rtlCol="0">
            <a:spAutoFit/>
          </a:bodyPr>
          <a:lstStyle/>
          <a:p>
            <a:pPr algn="l"/>
            <a:r>
              <a:rPr lang="en-US" altLang="ja-JP" sz="9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0s</a:t>
            </a:r>
            <a:endParaRPr kumimoji="1" lang="ja-JP" altLang="en-US" sz="9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59" name="テキスト ボックス 1258"/>
          <p:cNvSpPr txBox="1"/>
          <p:nvPr/>
        </p:nvSpPr>
        <p:spPr>
          <a:xfrm>
            <a:off x="1854610" y="3777697"/>
            <a:ext cx="501915" cy="230832"/>
          </a:xfrm>
          <a:prstGeom prst="rect">
            <a:avLst/>
          </a:prstGeom>
          <a:noFill/>
        </p:spPr>
        <p:txBody>
          <a:bodyPr wrap="square" rtlCol="0">
            <a:spAutoFit/>
          </a:bodyPr>
          <a:lstStyle/>
          <a:p>
            <a:pPr algn="l"/>
            <a:r>
              <a:rPr lang="en-US" altLang="ja-JP" sz="9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16s</a:t>
            </a:r>
            <a:endParaRPr kumimoji="1" lang="ja-JP" altLang="en-US" sz="9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0" name="テキスト ボックス 1259"/>
          <p:cNvSpPr txBox="1"/>
          <p:nvPr/>
        </p:nvSpPr>
        <p:spPr>
          <a:xfrm>
            <a:off x="2203250" y="3777697"/>
            <a:ext cx="501915" cy="230832"/>
          </a:xfrm>
          <a:prstGeom prst="rect">
            <a:avLst/>
          </a:prstGeom>
          <a:noFill/>
        </p:spPr>
        <p:txBody>
          <a:bodyPr wrap="square" rtlCol="0">
            <a:spAutoFit/>
          </a:bodyPr>
          <a:lstStyle/>
          <a:p>
            <a:pPr algn="l"/>
            <a:r>
              <a:rPr lang="en-US" altLang="ja-JP" sz="9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48s</a:t>
            </a:r>
            <a:endParaRPr kumimoji="1" lang="ja-JP" altLang="en-US" sz="9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1" name="テキスト ボックス 1260"/>
          <p:cNvSpPr txBox="1"/>
          <p:nvPr/>
        </p:nvSpPr>
        <p:spPr>
          <a:xfrm>
            <a:off x="2787983" y="3777697"/>
            <a:ext cx="501915" cy="230832"/>
          </a:xfrm>
          <a:prstGeom prst="rect">
            <a:avLst/>
          </a:prstGeom>
          <a:noFill/>
        </p:spPr>
        <p:txBody>
          <a:bodyPr wrap="square" rtlCol="0">
            <a:spAutoFit/>
          </a:bodyPr>
          <a:lstStyle/>
          <a:p>
            <a:pPr algn="l"/>
            <a:r>
              <a:rPr lang="en-US" altLang="ja-JP" sz="9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112s</a:t>
            </a:r>
            <a:endParaRPr kumimoji="1" lang="ja-JP" altLang="en-US" sz="9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2" name="テキスト ボックス 1261"/>
          <p:cNvSpPr txBox="1"/>
          <p:nvPr/>
        </p:nvSpPr>
        <p:spPr>
          <a:xfrm>
            <a:off x="4216205" y="3777697"/>
            <a:ext cx="501915" cy="230832"/>
          </a:xfrm>
          <a:prstGeom prst="rect">
            <a:avLst/>
          </a:prstGeom>
          <a:noFill/>
        </p:spPr>
        <p:txBody>
          <a:bodyPr wrap="square" rtlCol="0">
            <a:spAutoFit/>
          </a:bodyPr>
          <a:lstStyle/>
          <a:p>
            <a:pPr algn="l"/>
            <a:r>
              <a:rPr lang="en-US" altLang="ja-JP" sz="9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272s</a:t>
            </a:r>
            <a:endParaRPr kumimoji="1" lang="ja-JP" altLang="en-US" sz="9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3" name="テキスト ボックス 1262"/>
          <p:cNvSpPr txBox="1"/>
          <p:nvPr/>
        </p:nvSpPr>
        <p:spPr>
          <a:xfrm>
            <a:off x="8608813" y="3777697"/>
            <a:ext cx="501915" cy="230832"/>
          </a:xfrm>
          <a:prstGeom prst="rect">
            <a:avLst/>
          </a:prstGeom>
          <a:noFill/>
        </p:spPr>
        <p:txBody>
          <a:bodyPr wrap="square" rtlCol="0">
            <a:spAutoFit/>
          </a:bodyPr>
          <a:lstStyle/>
          <a:p>
            <a:pPr algn="l"/>
            <a:r>
              <a:rPr lang="en-US" altLang="ja-JP" sz="9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752s</a:t>
            </a:r>
            <a:endParaRPr kumimoji="1" lang="ja-JP" altLang="en-US" sz="9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6" name="正方形/長方形 325"/>
          <p:cNvSpPr/>
          <p:nvPr/>
        </p:nvSpPr>
        <p:spPr>
          <a:xfrm>
            <a:off x="501339" y="4101254"/>
            <a:ext cx="619079" cy="261610"/>
          </a:xfrm>
          <a:prstGeom prst="rect">
            <a:avLst/>
          </a:prstGeom>
          <a:solidFill>
            <a:schemeClr val="bg1"/>
          </a:solidFill>
          <a:ln>
            <a:solidFill>
              <a:schemeClr val="tx1"/>
            </a:solidFill>
          </a:ln>
        </p:spPr>
        <p:txBody>
          <a:bodyPr wrap="none">
            <a:spAutoFit/>
          </a:bodyPr>
          <a:lstStyle/>
          <a:p>
            <a:r>
              <a:rPr lang="en-US" altLang="ja-JP" sz="1100" b="1" dirty="0">
                <a:effectLst/>
                <a:latin typeface="Calibri" panose="020F0502020204030204" pitchFamily="34" charset="0"/>
                <a:ea typeface="Meiryo UI" panose="020B0604030504040204" pitchFamily="50" charset="-128"/>
                <a:cs typeface="Meiryo UI" panose="020B0604030504040204" pitchFamily="50" charset="-128"/>
              </a:rPr>
              <a:t>M</a:t>
            </a:r>
            <a:r>
              <a:rPr lang="en-US" altLang="ja-JP" sz="1100" b="1" dirty="0" smtClean="0">
                <a:effectLst/>
                <a:latin typeface="Calibri" panose="020F0502020204030204" pitchFamily="34" charset="0"/>
                <a:ea typeface="Meiryo UI" panose="020B0604030504040204" pitchFamily="50" charset="-128"/>
                <a:cs typeface="Meiryo UI" panose="020B0604030504040204" pitchFamily="50" charset="-128"/>
              </a:rPr>
              <a:t>otion</a:t>
            </a:r>
            <a:endParaRPr lang="ja-JP" altLang="en-US" sz="11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5" name="テキスト ボックス 1264"/>
          <p:cNvSpPr txBox="1"/>
          <p:nvPr/>
        </p:nvSpPr>
        <p:spPr>
          <a:xfrm>
            <a:off x="1733963" y="3070783"/>
            <a:ext cx="470550" cy="215444"/>
          </a:xfrm>
          <a:prstGeom prst="rect">
            <a:avLst/>
          </a:prstGeom>
          <a:noFill/>
        </p:spPr>
        <p:txBody>
          <a:bodyPr wrap="square" rtlCol="0">
            <a:spAutoFit/>
          </a:bodyPr>
          <a:lstStyle/>
          <a:p>
            <a:pPr algn="l"/>
            <a:r>
              <a:rPr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rPr>
              <a:t>16s</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6" name="テキスト ボックス 1265"/>
          <p:cNvSpPr txBox="1"/>
          <p:nvPr/>
        </p:nvSpPr>
        <p:spPr>
          <a:xfrm>
            <a:off x="2036854" y="3070783"/>
            <a:ext cx="501915" cy="215444"/>
          </a:xfrm>
          <a:prstGeom prst="rect">
            <a:avLst/>
          </a:prstGeom>
          <a:noFill/>
        </p:spPr>
        <p:txBody>
          <a:bodyPr wrap="square" rtlCol="0">
            <a:spAutoFit/>
          </a:bodyPr>
          <a:lstStyle/>
          <a:p>
            <a:pPr algn="l"/>
            <a:r>
              <a:rPr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rPr>
              <a:t>32s</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7" name="テキスト ボックス 1266"/>
          <p:cNvSpPr txBox="1"/>
          <p:nvPr/>
        </p:nvSpPr>
        <p:spPr>
          <a:xfrm>
            <a:off x="2485118" y="3070783"/>
            <a:ext cx="501915" cy="215444"/>
          </a:xfrm>
          <a:prstGeom prst="rect">
            <a:avLst/>
          </a:prstGeom>
          <a:noFill/>
        </p:spPr>
        <p:txBody>
          <a:bodyPr wrap="square" rtlCol="0">
            <a:spAutoFit/>
          </a:bodyPr>
          <a:lstStyle/>
          <a:p>
            <a:pPr algn="l"/>
            <a:r>
              <a:rPr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rPr>
              <a:t>64s</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8" name="テキスト ボックス 1267"/>
          <p:cNvSpPr txBox="1"/>
          <p:nvPr/>
        </p:nvSpPr>
        <p:spPr>
          <a:xfrm>
            <a:off x="3532631" y="3070783"/>
            <a:ext cx="501915" cy="215444"/>
          </a:xfrm>
          <a:prstGeom prst="rect">
            <a:avLst/>
          </a:prstGeom>
          <a:noFill/>
        </p:spPr>
        <p:txBody>
          <a:bodyPr wrap="square" rtlCol="0">
            <a:spAutoFit/>
          </a:bodyPr>
          <a:lstStyle/>
          <a:p>
            <a:pPr algn="l"/>
            <a:r>
              <a:rPr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rPr>
              <a:t>160s</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69" name="テキスト ボックス 1268"/>
          <p:cNvSpPr txBox="1"/>
          <p:nvPr/>
        </p:nvSpPr>
        <p:spPr>
          <a:xfrm>
            <a:off x="6429136" y="3076938"/>
            <a:ext cx="380232" cy="215444"/>
          </a:xfrm>
          <a:prstGeom prst="rect">
            <a:avLst/>
          </a:prstGeom>
        </p:spPr>
        <p:txBody>
          <a:bodyPr wrap="none">
            <a:spAutoFit/>
          </a:bodyPr>
          <a:lstStyle>
            <a:defPPr>
              <a:defRPr lang="ja-JP"/>
            </a:defPPr>
            <a:lvl1pPr>
              <a:defRPr sz="1000" b="1">
                <a:effectLst/>
                <a:latin typeface="Calibri" panose="020F0502020204030204" pitchFamily="34" charset="0"/>
                <a:ea typeface="Meiryo UI" panose="020B0604030504040204" pitchFamily="50" charset="-128"/>
                <a:cs typeface="Meiryo UI" panose="020B0604030504040204" pitchFamily="50" charset="-128"/>
              </a:defRPr>
            </a:lvl1pPr>
          </a:lstStyle>
          <a:p>
            <a:r>
              <a:rPr lang="en-US" altLang="ja-JP" sz="800" dirty="0"/>
              <a:t>480s</a:t>
            </a:r>
            <a:endParaRPr lang="ja-JP" altLang="en-US" sz="800" dirty="0"/>
          </a:p>
        </p:txBody>
      </p:sp>
      <p:sp>
        <p:nvSpPr>
          <p:cNvPr id="4" name="正方形/長方形 3"/>
          <p:cNvSpPr/>
          <p:nvPr/>
        </p:nvSpPr>
        <p:spPr>
          <a:xfrm>
            <a:off x="1699785" y="3314038"/>
            <a:ext cx="261290" cy="138499"/>
          </a:xfrm>
          <a:prstGeom prst="rect">
            <a:avLst/>
          </a:prstGeom>
          <a:solidFill>
            <a:schemeClr val="bg1"/>
          </a:solidFill>
        </p:spPr>
        <p:txBody>
          <a:bodyPr wrap="none" lIns="0" tIns="0" rIns="0" bIns="0">
            <a:spAutoFit/>
          </a:bodyPr>
          <a:lstStyle/>
          <a:p>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30fps</a:t>
            </a:r>
            <a:endParaRPr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53"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454"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45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45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658317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25</a:t>
            </a:fld>
            <a:endParaRPr lang="en-US" sz="1000" dirty="0">
              <a:latin typeface="Calibri" panose="020F0502020204030204" pitchFamily="34" charset="0"/>
            </a:endParaRPr>
          </a:p>
        </p:txBody>
      </p:sp>
      <p:sp>
        <p:nvSpPr>
          <p:cNvPr id="13" name="テキスト ボックス 167"/>
          <p:cNvSpPr txBox="1">
            <a:spLocks noChangeArrowheads="1"/>
          </p:cNvSpPr>
          <p:nvPr/>
        </p:nvSpPr>
        <p:spPr bwMode="auto">
          <a:xfrm>
            <a:off x="334098" y="735546"/>
            <a:ext cx="85583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marL="285750" indent="-285750" algn="l" eaLnBrk="1" hangingPunct="1">
              <a:buFont typeface="Wingdings" panose="05000000000000000000" pitchFamily="2" charset="2"/>
              <a:buChar char="n"/>
            </a:pPr>
            <a:r>
              <a:rPr lang="en-US" altLang="ja-JP" sz="1600" b="1" u="sng" dirty="0" smtClean="0">
                <a:effectLst/>
                <a:latin typeface="Calibri" panose="020F0502020204030204" pitchFamily="34" charset="0"/>
                <a:ea typeface="Meiryo UI" pitchFamily="50" charset="-128"/>
                <a:cs typeface="Meiryo UI" pitchFamily="50" charset="-128"/>
              </a:rPr>
              <a:t>Frame rate control</a:t>
            </a:r>
            <a:endParaRPr lang="en-US" altLang="ja-JP" sz="1600" b="1" u="sng" dirty="0">
              <a:effectLst/>
              <a:latin typeface="Calibri" panose="020F0502020204030204" pitchFamily="34" charset="0"/>
              <a:ea typeface="Meiryo UI" pitchFamily="50" charset="-128"/>
              <a:cs typeface="Meiryo UI" pitchFamily="50" charset="-128"/>
            </a:endParaRPr>
          </a:p>
          <a:p>
            <a:pPr algn="l" eaLnBrk="1" hangingPunct="1"/>
            <a:r>
              <a:rPr lang="en-US" altLang="ja-JP" dirty="0">
                <a:effectLst/>
                <a:latin typeface="Calibri" panose="020F0502020204030204" pitchFamily="34" charset="0"/>
                <a:ea typeface="Meiryo UI" pitchFamily="50" charset="-128"/>
                <a:cs typeface="Meiryo UI" pitchFamily="50" charset="-128"/>
              </a:rPr>
              <a:t>By dynamically controlling the frame rate in addition to the refresh interval depending on the presence or absence of motion, the bit rate at the time of scene shooting without motion is further reduced.</a:t>
            </a:r>
            <a:endParaRPr lang="ja-JP" altLang="en-US" dirty="0">
              <a:effectLst/>
              <a:latin typeface="Calibri" panose="020F0502020204030204" pitchFamily="34" charset="0"/>
              <a:ea typeface="Meiryo UI" pitchFamily="50" charset="-128"/>
              <a:cs typeface="Meiryo UI" pitchFamily="50" charset="-128"/>
            </a:endParaRPr>
          </a:p>
        </p:txBody>
      </p:sp>
      <p:sp>
        <p:nvSpPr>
          <p:cNvPr id="14" name="テキスト ボックス 13"/>
          <p:cNvSpPr txBox="1"/>
          <p:nvPr/>
        </p:nvSpPr>
        <p:spPr>
          <a:xfrm>
            <a:off x="5492519" y="1528214"/>
            <a:ext cx="1851789" cy="215444"/>
          </a:xfrm>
          <a:prstGeom prst="rect">
            <a:avLst/>
          </a:prstGeom>
          <a:noFill/>
        </p:spPr>
        <p:txBody>
          <a:bodyPr wrap="none">
            <a:spAutoFit/>
          </a:bodyPr>
          <a:lstStyle/>
          <a:p>
            <a:pPr algn="r">
              <a:defRPr/>
            </a:pPr>
            <a:r>
              <a:rPr lang="en-US" altLang="ja-JP" sz="8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Example: In case of Frame rate = 30fps)</a:t>
            </a:r>
            <a:endParaRPr lang="en-US" altLang="ja-JP" sz="8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6" name="直線コネクタ 15"/>
          <p:cNvCxnSpPr/>
          <p:nvPr/>
        </p:nvCxnSpPr>
        <p:spPr bwMode="auto">
          <a:xfrm>
            <a:off x="1265455" y="2173604"/>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a:off x="2489337" y="2173604"/>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bwMode="auto">
          <a:xfrm>
            <a:off x="4019527" y="2173604"/>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a:off x="654188" y="2173604"/>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bwMode="auto">
          <a:xfrm>
            <a:off x="714911" y="2392203"/>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a:off x="775632" y="2392203"/>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auto">
          <a:xfrm>
            <a:off x="836354" y="2392203"/>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テキスト ボックス 20"/>
          <p:cNvSpPr txBox="1">
            <a:spLocks noChangeArrowheads="1"/>
          </p:cNvSpPr>
          <p:nvPr/>
        </p:nvSpPr>
        <p:spPr bwMode="auto">
          <a:xfrm>
            <a:off x="779095" y="2634157"/>
            <a:ext cx="37497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30fps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16s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24" name="テキスト ボックス 21"/>
          <p:cNvSpPr txBox="1">
            <a:spLocks noChangeArrowheads="1"/>
          </p:cNvSpPr>
          <p:nvPr/>
        </p:nvSpPr>
        <p:spPr bwMode="auto">
          <a:xfrm>
            <a:off x="1724175" y="2634157"/>
            <a:ext cx="37497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15fps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32s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25" name="テキスト ボックス 22"/>
          <p:cNvSpPr txBox="1">
            <a:spLocks noChangeArrowheads="1"/>
          </p:cNvSpPr>
          <p:nvPr/>
        </p:nvSpPr>
        <p:spPr bwMode="auto">
          <a:xfrm>
            <a:off x="3059053" y="2642051"/>
            <a:ext cx="3994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7.5fps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64s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26" name="テキスト ボックス 25"/>
          <p:cNvSpPr txBox="1">
            <a:spLocks noChangeArrowheads="1"/>
          </p:cNvSpPr>
          <p:nvPr/>
        </p:nvSpPr>
        <p:spPr bwMode="auto">
          <a:xfrm>
            <a:off x="4571812" y="2660019"/>
            <a:ext cx="34227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160s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35" name="直線コネクタ 34"/>
          <p:cNvCxnSpPr/>
          <p:nvPr/>
        </p:nvCxnSpPr>
        <p:spPr bwMode="auto">
          <a:xfrm>
            <a:off x="5549717" y="2173604"/>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25"/>
          <p:cNvSpPr txBox="1">
            <a:spLocks noChangeArrowheads="1"/>
          </p:cNvSpPr>
          <p:nvPr/>
        </p:nvSpPr>
        <p:spPr bwMode="auto">
          <a:xfrm>
            <a:off x="6129783" y="2660019"/>
            <a:ext cx="34227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480s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37" name="テキスト ボックス 26"/>
          <p:cNvSpPr txBox="1">
            <a:spLocks noChangeArrowheads="1"/>
          </p:cNvSpPr>
          <p:nvPr/>
        </p:nvSpPr>
        <p:spPr bwMode="auto">
          <a:xfrm>
            <a:off x="392230" y="1995487"/>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38" name="テキスト ボックス 27"/>
          <p:cNvSpPr txBox="1">
            <a:spLocks noChangeArrowheads="1"/>
          </p:cNvSpPr>
          <p:nvPr/>
        </p:nvSpPr>
        <p:spPr bwMode="auto">
          <a:xfrm>
            <a:off x="1019975" y="1995487"/>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39" name="テキスト ボックス 28"/>
          <p:cNvSpPr txBox="1">
            <a:spLocks noChangeArrowheads="1"/>
          </p:cNvSpPr>
          <p:nvPr/>
        </p:nvSpPr>
        <p:spPr bwMode="auto">
          <a:xfrm>
            <a:off x="594493" y="2243987"/>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42" name="テキスト ボックス 29"/>
          <p:cNvSpPr txBox="1">
            <a:spLocks noChangeArrowheads="1"/>
          </p:cNvSpPr>
          <p:nvPr/>
        </p:nvSpPr>
        <p:spPr bwMode="auto">
          <a:xfrm>
            <a:off x="788132" y="2337269"/>
            <a:ext cx="302759" cy="18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a:t>
            </a:r>
          </a:p>
        </p:txBody>
      </p:sp>
      <p:cxnSp>
        <p:nvCxnSpPr>
          <p:cNvPr id="43" name="直線コネクタ 42"/>
          <p:cNvCxnSpPr/>
          <p:nvPr/>
        </p:nvCxnSpPr>
        <p:spPr bwMode="auto">
          <a:xfrm>
            <a:off x="1069796" y="2392203"/>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bwMode="auto">
          <a:xfrm>
            <a:off x="1131867" y="2392203"/>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bwMode="auto">
          <a:xfrm>
            <a:off x="1192590" y="2392203"/>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テキスト ボックス 33"/>
          <p:cNvSpPr txBox="1">
            <a:spLocks noChangeArrowheads="1"/>
          </p:cNvSpPr>
          <p:nvPr/>
        </p:nvSpPr>
        <p:spPr bwMode="auto">
          <a:xfrm>
            <a:off x="950405" y="2243987"/>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47" name="直線矢印コネクタ 46"/>
          <p:cNvCxnSpPr/>
          <p:nvPr/>
        </p:nvCxnSpPr>
        <p:spPr bwMode="auto">
          <a:xfrm>
            <a:off x="1119723" y="2790270"/>
            <a:ext cx="145733"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bwMode="auto">
          <a:xfrm flipH="1">
            <a:off x="652839" y="2790270"/>
            <a:ext cx="145733"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9" name="グループ化 36"/>
          <p:cNvGrpSpPr>
            <a:grpSpLocks/>
          </p:cNvGrpSpPr>
          <p:nvPr/>
        </p:nvGrpSpPr>
        <p:grpSpPr bwMode="auto">
          <a:xfrm>
            <a:off x="1202922" y="2239692"/>
            <a:ext cx="1359222" cy="300943"/>
            <a:chOff x="898105" y="3068960"/>
            <a:chExt cx="1599026" cy="354238"/>
          </a:xfrm>
        </p:grpSpPr>
        <p:cxnSp>
          <p:nvCxnSpPr>
            <p:cNvPr id="127" name="直線コネクタ 126"/>
            <p:cNvCxnSpPr/>
            <p:nvPr/>
          </p:nvCxnSpPr>
          <p:spPr>
            <a:xfrm>
              <a:off x="103993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111366"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118280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0" name="テキスト ボックス 117"/>
            <p:cNvSpPr txBox="1">
              <a:spLocks noChangeArrowheads="1"/>
            </p:cNvSpPr>
            <p:nvPr/>
          </p:nvSpPr>
          <p:spPr bwMode="auto">
            <a:xfrm>
              <a:off x="898105" y="3068960"/>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31" name="テキスト ボックス 118"/>
            <p:cNvSpPr txBox="1">
              <a:spLocks noChangeArrowheads="1"/>
            </p:cNvSpPr>
            <p:nvPr/>
          </p:nvSpPr>
          <p:spPr bwMode="auto">
            <a:xfrm>
              <a:off x="1125920" y="3178761"/>
              <a:ext cx="1077498" cy="2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　・</a:t>
              </a:r>
            </a:p>
          </p:txBody>
        </p:sp>
        <p:cxnSp>
          <p:nvCxnSpPr>
            <p:cNvPr id="132" name="直線コネクタ 131"/>
            <p:cNvCxnSpPr/>
            <p:nvPr/>
          </p:nvCxnSpPr>
          <p:spPr>
            <a:xfrm>
              <a:off x="219400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2265435"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233687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5" name="テキスト ボックス 122"/>
            <p:cNvSpPr txBox="1">
              <a:spLocks noChangeArrowheads="1"/>
            </p:cNvSpPr>
            <p:nvPr/>
          </p:nvSpPr>
          <p:spPr bwMode="auto">
            <a:xfrm>
              <a:off x="2051700" y="3068960"/>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cxnSp>
        <p:nvCxnSpPr>
          <p:cNvPr id="50" name="直線矢印コネクタ 49"/>
          <p:cNvCxnSpPr/>
          <p:nvPr/>
        </p:nvCxnSpPr>
        <p:spPr bwMode="auto">
          <a:xfrm>
            <a:off x="2061586" y="2790270"/>
            <a:ext cx="427751"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bwMode="auto">
          <a:xfrm flipH="1">
            <a:off x="1265455" y="2790270"/>
            <a:ext cx="429101"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auto">
          <a:xfrm>
            <a:off x="652839" y="2546032"/>
            <a:ext cx="1871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bwMode="auto">
          <a:xfrm>
            <a:off x="7079907" y="2179002"/>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4" name="グループ化 41"/>
          <p:cNvGrpSpPr>
            <a:grpSpLocks/>
          </p:cNvGrpSpPr>
          <p:nvPr/>
        </p:nvGrpSpPr>
        <p:grpSpPr bwMode="auto">
          <a:xfrm>
            <a:off x="2489576" y="2488658"/>
            <a:ext cx="1530226" cy="146321"/>
            <a:chOff x="2411760" y="3362016"/>
            <a:chExt cx="1800200" cy="172233"/>
          </a:xfrm>
        </p:grpSpPr>
        <p:cxnSp>
          <p:nvCxnSpPr>
            <p:cNvPr id="119" name="直線コネクタ 118"/>
            <p:cNvCxnSpPr/>
            <p:nvPr/>
          </p:nvCxnSpPr>
          <p:spPr>
            <a:xfrm>
              <a:off x="2411479" y="3429552"/>
              <a:ext cx="86356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0" name="グループ化 107"/>
            <p:cNvGrpSpPr>
              <a:grpSpLocks/>
            </p:cNvGrpSpPr>
            <p:nvPr/>
          </p:nvGrpSpPr>
          <p:grpSpPr bwMode="auto">
            <a:xfrm>
              <a:off x="3228741" y="3362016"/>
              <a:ext cx="75359" cy="172233"/>
              <a:chOff x="3149522" y="3501008"/>
              <a:chExt cx="1394966" cy="2894310"/>
            </a:xfrm>
          </p:grpSpPr>
          <p:sp>
            <p:nvSpPr>
              <p:cNvPr id="125" name="フリーフォーム 124"/>
              <p:cNvSpPr/>
              <p:nvPr/>
            </p:nvSpPr>
            <p:spPr>
              <a:xfrm>
                <a:off x="3830383"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126" name="フリーフォーム 125"/>
              <p:cNvSpPr/>
              <p:nvPr/>
            </p:nvSpPr>
            <p:spPr>
              <a:xfrm flipH="1">
                <a:off x="3154538"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grpSp>
          <p:nvGrpSpPr>
            <p:cNvPr id="121" name="グループ化 108"/>
            <p:cNvGrpSpPr>
              <a:grpSpLocks/>
            </p:cNvGrpSpPr>
            <p:nvPr/>
          </p:nvGrpSpPr>
          <p:grpSpPr bwMode="auto">
            <a:xfrm>
              <a:off x="3260553" y="3362016"/>
              <a:ext cx="75359" cy="172233"/>
              <a:chOff x="3149522" y="3501008"/>
              <a:chExt cx="1394966" cy="2894310"/>
            </a:xfrm>
          </p:grpSpPr>
          <p:sp>
            <p:nvSpPr>
              <p:cNvPr id="123" name="フリーフォーム 122"/>
              <p:cNvSpPr/>
              <p:nvPr/>
            </p:nvSpPr>
            <p:spPr>
              <a:xfrm>
                <a:off x="3829198"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124" name="フリーフォーム 123"/>
              <p:cNvSpPr/>
              <p:nvPr/>
            </p:nvSpPr>
            <p:spPr>
              <a:xfrm flipH="1">
                <a:off x="3153354"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cxnSp>
          <p:nvCxnSpPr>
            <p:cNvPr id="122" name="直線コネクタ 121"/>
            <p:cNvCxnSpPr/>
            <p:nvPr/>
          </p:nvCxnSpPr>
          <p:spPr>
            <a:xfrm flipV="1">
              <a:off x="3303621" y="3423198"/>
              <a:ext cx="908016" cy="635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グループ化 42"/>
          <p:cNvGrpSpPr>
            <a:grpSpLocks/>
          </p:cNvGrpSpPr>
          <p:nvPr/>
        </p:nvGrpSpPr>
        <p:grpSpPr bwMode="auto">
          <a:xfrm>
            <a:off x="4019802" y="2488658"/>
            <a:ext cx="1530226" cy="146321"/>
            <a:chOff x="2411760" y="3362016"/>
            <a:chExt cx="1800200" cy="172233"/>
          </a:xfrm>
        </p:grpSpPr>
        <p:cxnSp>
          <p:nvCxnSpPr>
            <p:cNvPr id="111" name="直線コネクタ 110"/>
            <p:cNvCxnSpPr/>
            <p:nvPr/>
          </p:nvCxnSpPr>
          <p:spPr>
            <a:xfrm>
              <a:off x="2411437" y="3429552"/>
              <a:ext cx="86356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2" name="グループ化 99"/>
            <p:cNvGrpSpPr>
              <a:grpSpLocks/>
            </p:cNvGrpSpPr>
            <p:nvPr/>
          </p:nvGrpSpPr>
          <p:grpSpPr bwMode="auto">
            <a:xfrm>
              <a:off x="3228741" y="3362016"/>
              <a:ext cx="75359" cy="172233"/>
              <a:chOff x="3149522" y="3501008"/>
              <a:chExt cx="1394966" cy="2894310"/>
            </a:xfrm>
          </p:grpSpPr>
          <p:sp>
            <p:nvSpPr>
              <p:cNvPr id="117" name="フリーフォーム 116"/>
              <p:cNvSpPr/>
              <p:nvPr/>
            </p:nvSpPr>
            <p:spPr>
              <a:xfrm>
                <a:off x="3829605"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118" name="フリーフォーム 117"/>
              <p:cNvSpPr/>
              <p:nvPr/>
            </p:nvSpPr>
            <p:spPr>
              <a:xfrm flipH="1">
                <a:off x="3153761"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grpSp>
          <p:nvGrpSpPr>
            <p:cNvPr id="113" name="グループ化 100"/>
            <p:cNvGrpSpPr>
              <a:grpSpLocks/>
            </p:cNvGrpSpPr>
            <p:nvPr/>
          </p:nvGrpSpPr>
          <p:grpSpPr bwMode="auto">
            <a:xfrm>
              <a:off x="3260553" y="3362016"/>
              <a:ext cx="75359" cy="172233"/>
              <a:chOff x="3149522" y="3501008"/>
              <a:chExt cx="1394966" cy="2894310"/>
            </a:xfrm>
          </p:grpSpPr>
          <p:sp>
            <p:nvSpPr>
              <p:cNvPr id="115" name="フリーフォーム 114"/>
              <p:cNvSpPr/>
              <p:nvPr/>
            </p:nvSpPr>
            <p:spPr>
              <a:xfrm>
                <a:off x="3828421" y="3488196"/>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116" name="フリーフォーム 115"/>
              <p:cNvSpPr/>
              <p:nvPr/>
            </p:nvSpPr>
            <p:spPr>
              <a:xfrm flipH="1">
                <a:off x="3152576" y="4929534"/>
                <a:ext cx="705239" cy="146802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cxnSp>
          <p:nvCxnSpPr>
            <p:cNvPr id="114" name="直線コネクタ 113"/>
            <p:cNvCxnSpPr/>
            <p:nvPr/>
          </p:nvCxnSpPr>
          <p:spPr>
            <a:xfrm flipV="1">
              <a:off x="3303579" y="3423198"/>
              <a:ext cx="908016" cy="635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グループ化 43"/>
          <p:cNvGrpSpPr>
            <a:grpSpLocks/>
          </p:cNvGrpSpPr>
          <p:nvPr/>
        </p:nvGrpSpPr>
        <p:grpSpPr bwMode="auto">
          <a:xfrm>
            <a:off x="5550028" y="2484389"/>
            <a:ext cx="1530226" cy="146321"/>
            <a:chOff x="2411760" y="3362016"/>
            <a:chExt cx="1800200" cy="172233"/>
          </a:xfrm>
        </p:grpSpPr>
        <p:cxnSp>
          <p:nvCxnSpPr>
            <p:cNvPr id="103" name="直線コネクタ 102"/>
            <p:cNvCxnSpPr/>
            <p:nvPr/>
          </p:nvCxnSpPr>
          <p:spPr>
            <a:xfrm>
              <a:off x="2411394" y="3429811"/>
              <a:ext cx="86356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 name="グループ化 91"/>
            <p:cNvGrpSpPr>
              <a:grpSpLocks/>
            </p:cNvGrpSpPr>
            <p:nvPr/>
          </p:nvGrpSpPr>
          <p:grpSpPr bwMode="auto">
            <a:xfrm>
              <a:off x="3228741" y="3362016"/>
              <a:ext cx="75359" cy="172233"/>
              <a:chOff x="3149522" y="3501008"/>
              <a:chExt cx="1394966" cy="2894310"/>
            </a:xfrm>
          </p:grpSpPr>
          <p:sp>
            <p:nvSpPr>
              <p:cNvPr id="109" name="フリーフォーム 108"/>
              <p:cNvSpPr/>
              <p:nvPr/>
            </p:nvSpPr>
            <p:spPr>
              <a:xfrm>
                <a:off x="3828809"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110" name="フリーフォーム 109"/>
              <p:cNvSpPr/>
              <p:nvPr/>
            </p:nvSpPr>
            <p:spPr>
              <a:xfrm flipH="1">
                <a:off x="3152965"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grpSp>
          <p:nvGrpSpPr>
            <p:cNvPr id="105" name="グループ化 92"/>
            <p:cNvGrpSpPr>
              <a:grpSpLocks/>
            </p:cNvGrpSpPr>
            <p:nvPr/>
          </p:nvGrpSpPr>
          <p:grpSpPr bwMode="auto">
            <a:xfrm>
              <a:off x="3260553" y="3362016"/>
              <a:ext cx="75359" cy="172233"/>
              <a:chOff x="3149522" y="3501008"/>
              <a:chExt cx="1394966" cy="2894310"/>
            </a:xfrm>
          </p:grpSpPr>
          <p:sp>
            <p:nvSpPr>
              <p:cNvPr id="107" name="フリーフォーム 106"/>
              <p:cNvSpPr/>
              <p:nvPr/>
            </p:nvSpPr>
            <p:spPr>
              <a:xfrm>
                <a:off x="3827625" y="3492534"/>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108" name="フリーフォーム 107"/>
              <p:cNvSpPr/>
              <p:nvPr/>
            </p:nvSpPr>
            <p:spPr>
              <a:xfrm flipH="1">
                <a:off x="3151780" y="4933872"/>
                <a:ext cx="705239" cy="1468037"/>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cxnSp>
          <p:nvCxnSpPr>
            <p:cNvPr id="106" name="直線コネクタ 105"/>
            <p:cNvCxnSpPr/>
            <p:nvPr/>
          </p:nvCxnSpPr>
          <p:spPr>
            <a:xfrm flipV="1">
              <a:off x="3303536" y="3423457"/>
              <a:ext cx="908016" cy="635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グループ化 44"/>
          <p:cNvGrpSpPr>
            <a:grpSpLocks/>
          </p:cNvGrpSpPr>
          <p:nvPr/>
        </p:nvGrpSpPr>
        <p:grpSpPr bwMode="auto">
          <a:xfrm>
            <a:off x="2438874" y="2244472"/>
            <a:ext cx="1653496" cy="301560"/>
            <a:chOff x="2352113" y="3074587"/>
            <a:chExt cx="1945218" cy="354964"/>
          </a:xfrm>
        </p:grpSpPr>
        <p:cxnSp>
          <p:nvCxnSpPr>
            <p:cNvPr id="95" name="直線コネクタ 94"/>
            <p:cNvCxnSpPr/>
            <p:nvPr/>
          </p:nvCxnSpPr>
          <p:spPr>
            <a:xfrm>
              <a:off x="2494026"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2565461"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2636896"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8" name="テキスト ボックス 85"/>
            <p:cNvSpPr txBox="1">
              <a:spLocks noChangeArrowheads="1"/>
            </p:cNvSpPr>
            <p:nvPr/>
          </p:nvSpPr>
          <p:spPr bwMode="auto">
            <a:xfrm>
              <a:off x="2352113" y="3074587"/>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99" name="直線コネクタ 98"/>
            <p:cNvCxnSpPr/>
            <p:nvPr/>
          </p:nvCxnSpPr>
          <p:spPr>
            <a:xfrm>
              <a:off x="3994158"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4065592"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4137028"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2" name="テキスト ボックス 89"/>
            <p:cNvSpPr txBox="1">
              <a:spLocks noChangeArrowheads="1"/>
            </p:cNvSpPr>
            <p:nvPr/>
          </p:nvSpPr>
          <p:spPr bwMode="auto">
            <a:xfrm>
              <a:off x="3851900" y="3074587"/>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grpSp>
        <p:nvGrpSpPr>
          <p:cNvPr id="58" name="グループ化 45"/>
          <p:cNvGrpSpPr>
            <a:grpSpLocks/>
          </p:cNvGrpSpPr>
          <p:nvPr/>
        </p:nvGrpSpPr>
        <p:grpSpPr bwMode="auto">
          <a:xfrm>
            <a:off x="2688017" y="2244472"/>
            <a:ext cx="4247994" cy="301560"/>
            <a:chOff x="853033" y="3074587"/>
            <a:chExt cx="4997457" cy="354964"/>
          </a:xfrm>
        </p:grpSpPr>
        <p:cxnSp>
          <p:nvCxnSpPr>
            <p:cNvPr id="84" name="直線コネクタ 83"/>
            <p:cNvCxnSpPr/>
            <p:nvPr/>
          </p:nvCxnSpPr>
          <p:spPr>
            <a:xfrm>
              <a:off x="2494069"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2565503"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2636938"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7" name="テキスト ボックス 74"/>
            <p:cNvSpPr txBox="1">
              <a:spLocks noChangeArrowheads="1"/>
            </p:cNvSpPr>
            <p:nvPr/>
          </p:nvSpPr>
          <p:spPr bwMode="auto">
            <a:xfrm>
              <a:off x="2352113" y="3074587"/>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88" name="テキスト ボックス 75"/>
            <p:cNvSpPr txBox="1">
              <a:spLocks noChangeArrowheads="1"/>
            </p:cNvSpPr>
            <p:nvPr/>
          </p:nvSpPr>
          <p:spPr bwMode="auto">
            <a:xfrm>
              <a:off x="2605583" y="3184388"/>
              <a:ext cx="1438160" cy="2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　・　・　・　・</a:t>
              </a:r>
            </a:p>
          </p:txBody>
        </p:sp>
        <p:cxnSp>
          <p:nvCxnSpPr>
            <p:cNvPr id="89" name="直線コネクタ 88"/>
            <p:cNvCxnSpPr/>
            <p:nvPr/>
          </p:nvCxnSpPr>
          <p:spPr>
            <a:xfrm>
              <a:off x="3994199"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4065635"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4137069" y="3250069"/>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2" name="テキスト ボックス 79"/>
            <p:cNvSpPr txBox="1">
              <a:spLocks noChangeArrowheads="1"/>
            </p:cNvSpPr>
            <p:nvPr/>
          </p:nvSpPr>
          <p:spPr bwMode="auto">
            <a:xfrm>
              <a:off x="3851902" y="3074587"/>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93" name="テキスト ボックス 80"/>
            <p:cNvSpPr txBox="1">
              <a:spLocks noChangeArrowheads="1"/>
            </p:cNvSpPr>
            <p:nvPr/>
          </p:nvSpPr>
          <p:spPr bwMode="auto">
            <a:xfrm>
              <a:off x="4412330" y="3184388"/>
              <a:ext cx="1438160" cy="2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　・　・　・　・</a:t>
              </a:r>
            </a:p>
          </p:txBody>
        </p:sp>
        <p:sp>
          <p:nvSpPr>
            <p:cNvPr id="94" name="テキスト ボックス 81"/>
            <p:cNvSpPr txBox="1">
              <a:spLocks noChangeArrowheads="1"/>
            </p:cNvSpPr>
            <p:nvPr/>
          </p:nvSpPr>
          <p:spPr bwMode="auto">
            <a:xfrm>
              <a:off x="853033" y="3213556"/>
              <a:ext cx="1438160" cy="2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　・　・　・　・</a:t>
              </a:r>
            </a:p>
          </p:txBody>
        </p:sp>
      </p:grpSp>
      <p:grpSp>
        <p:nvGrpSpPr>
          <p:cNvPr id="59" name="グループ化 46"/>
          <p:cNvGrpSpPr>
            <a:grpSpLocks/>
          </p:cNvGrpSpPr>
          <p:nvPr/>
        </p:nvGrpSpPr>
        <p:grpSpPr bwMode="auto">
          <a:xfrm>
            <a:off x="5492508" y="2240204"/>
            <a:ext cx="1653496" cy="301781"/>
            <a:chOff x="2352113" y="3074587"/>
            <a:chExt cx="1945218" cy="355224"/>
          </a:xfrm>
        </p:grpSpPr>
        <p:cxnSp>
          <p:nvCxnSpPr>
            <p:cNvPr id="76" name="直線コネクタ 75"/>
            <p:cNvCxnSpPr/>
            <p:nvPr/>
          </p:nvCxnSpPr>
          <p:spPr>
            <a:xfrm>
              <a:off x="2494025" y="3248740"/>
              <a:ext cx="0" cy="1810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2565459" y="3248740"/>
              <a:ext cx="0" cy="1810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2636895" y="3248740"/>
              <a:ext cx="0" cy="1810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9" name="テキスト ボックス 66"/>
            <p:cNvSpPr txBox="1">
              <a:spLocks noChangeArrowheads="1"/>
            </p:cNvSpPr>
            <p:nvPr/>
          </p:nvSpPr>
          <p:spPr bwMode="auto">
            <a:xfrm>
              <a:off x="2352113" y="3074587"/>
              <a:ext cx="445431" cy="2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80" name="直線コネクタ 79"/>
            <p:cNvCxnSpPr/>
            <p:nvPr/>
          </p:nvCxnSpPr>
          <p:spPr>
            <a:xfrm>
              <a:off x="3994156" y="3248740"/>
              <a:ext cx="0" cy="1810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4065591" y="3248740"/>
              <a:ext cx="0" cy="1810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4137026" y="3248740"/>
              <a:ext cx="0" cy="1810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3" name="テキスト ボックス 70"/>
            <p:cNvSpPr txBox="1">
              <a:spLocks noChangeArrowheads="1"/>
            </p:cNvSpPr>
            <p:nvPr/>
          </p:nvSpPr>
          <p:spPr bwMode="auto">
            <a:xfrm>
              <a:off x="3851900" y="3074587"/>
              <a:ext cx="445431" cy="2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sp>
        <p:nvSpPr>
          <p:cNvPr id="60" name="テキスト ボックス 47"/>
          <p:cNvSpPr txBox="1">
            <a:spLocks noChangeArrowheads="1"/>
          </p:cNvSpPr>
          <p:nvPr/>
        </p:nvSpPr>
        <p:spPr bwMode="auto">
          <a:xfrm>
            <a:off x="2268904" y="1995528"/>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61" name="テキスト ボックス 48"/>
          <p:cNvSpPr txBox="1">
            <a:spLocks noChangeArrowheads="1"/>
          </p:cNvSpPr>
          <p:nvPr/>
        </p:nvSpPr>
        <p:spPr bwMode="auto">
          <a:xfrm>
            <a:off x="3808429" y="1995528"/>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62" name="テキスト ボックス 49"/>
          <p:cNvSpPr txBox="1">
            <a:spLocks noChangeArrowheads="1"/>
          </p:cNvSpPr>
          <p:nvPr/>
        </p:nvSpPr>
        <p:spPr bwMode="auto">
          <a:xfrm>
            <a:off x="5330647" y="1995528"/>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63" name="テキスト ボックス 50"/>
          <p:cNvSpPr txBox="1">
            <a:spLocks noChangeArrowheads="1"/>
          </p:cNvSpPr>
          <p:nvPr/>
        </p:nvSpPr>
        <p:spPr bwMode="auto">
          <a:xfrm>
            <a:off x="6834834" y="1995528"/>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64" name="直線矢印コネクタ 63"/>
          <p:cNvCxnSpPr/>
          <p:nvPr/>
        </p:nvCxnSpPr>
        <p:spPr bwMode="auto">
          <a:xfrm flipH="1">
            <a:off x="2444808" y="2795667"/>
            <a:ext cx="550545"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bwMode="auto">
          <a:xfrm>
            <a:off x="3468982" y="2790270"/>
            <a:ext cx="550545"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bwMode="auto">
          <a:xfrm flipH="1">
            <a:off x="3987142" y="2790270"/>
            <a:ext cx="551895"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bwMode="auto">
          <a:xfrm>
            <a:off x="5004570" y="2790270"/>
            <a:ext cx="550545"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bwMode="auto">
          <a:xfrm flipH="1">
            <a:off x="5548369" y="2790270"/>
            <a:ext cx="550545"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bwMode="auto">
          <a:xfrm>
            <a:off x="6529362" y="2790270"/>
            <a:ext cx="551895"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bwMode="auto">
          <a:xfrm>
            <a:off x="2485290" y="2558177"/>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bwMode="auto">
          <a:xfrm>
            <a:off x="1265455" y="2536587"/>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bwMode="auto">
          <a:xfrm>
            <a:off x="652839" y="2527141"/>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bwMode="auto">
          <a:xfrm>
            <a:off x="4019527" y="2536587"/>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bwMode="auto">
          <a:xfrm>
            <a:off x="5560512" y="2562224"/>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bwMode="auto">
          <a:xfrm>
            <a:off x="7081257" y="2547382"/>
            <a:ext cx="0" cy="36568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6" name="テキスト ボックス 135"/>
          <p:cNvSpPr txBox="1"/>
          <p:nvPr/>
        </p:nvSpPr>
        <p:spPr>
          <a:xfrm>
            <a:off x="431540" y="1752593"/>
            <a:ext cx="1093569" cy="253916"/>
          </a:xfrm>
          <a:prstGeom prst="rect">
            <a:avLst/>
          </a:prstGeom>
          <a:noFill/>
        </p:spPr>
        <p:txBody>
          <a:bodyPr wrap="none">
            <a:spAutoFit/>
          </a:bodyPr>
          <a:lstStyle/>
          <a:p>
            <a:pPr>
              <a:defRPr/>
            </a:pPr>
            <a:r>
              <a:rPr lang="en-US" altLang="ja-JP"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Without Motion</a:t>
            </a:r>
            <a:endParaRPr lang="en-US" altLang="ja-JP" sz="105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37" name="直線矢印コネクタ 136"/>
          <p:cNvCxnSpPr>
            <a:stCxn id="136" idx="3"/>
          </p:cNvCxnSpPr>
          <p:nvPr/>
        </p:nvCxnSpPr>
        <p:spPr>
          <a:xfrm>
            <a:off x="1525109" y="1879551"/>
            <a:ext cx="5556149" cy="0"/>
          </a:xfrm>
          <a:prstGeom prst="straightConnector1">
            <a:avLst/>
          </a:prstGeom>
          <a:ln w="19050">
            <a:solidFill>
              <a:srgbClr val="CC99FF"/>
            </a:solidFill>
            <a:tailEnd type="arrow"/>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437562" y="3422648"/>
            <a:ext cx="1093569" cy="253916"/>
          </a:xfrm>
          <a:prstGeom prst="rect">
            <a:avLst/>
          </a:prstGeom>
          <a:noFill/>
        </p:spPr>
        <p:txBody>
          <a:bodyPr wrap="none">
            <a:spAutoFit/>
          </a:bodyPr>
          <a:lstStyle/>
          <a:p>
            <a:pPr>
              <a:defRPr/>
            </a:pPr>
            <a:r>
              <a:rPr lang="en-US" altLang="ja-JP"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Without Motion</a:t>
            </a:r>
            <a:endParaRPr lang="en-US" altLang="ja-JP" sz="105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39" name="直線矢印コネクタ 138"/>
          <p:cNvCxnSpPr>
            <a:stCxn id="138" idx="3"/>
          </p:cNvCxnSpPr>
          <p:nvPr/>
        </p:nvCxnSpPr>
        <p:spPr>
          <a:xfrm>
            <a:off x="1531131" y="3549606"/>
            <a:ext cx="1856276" cy="0"/>
          </a:xfrm>
          <a:prstGeom prst="straightConnector1">
            <a:avLst/>
          </a:prstGeom>
          <a:ln w="19050">
            <a:solidFill>
              <a:srgbClr val="CC99FF"/>
            </a:solidFill>
            <a:tailEnd type="arrow"/>
          </a:ln>
        </p:spPr>
        <p:style>
          <a:lnRef idx="1">
            <a:schemeClr val="accent1"/>
          </a:lnRef>
          <a:fillRef idx="0">
            <a:schemeClr val="accent1"/>
          </a:fillRef>
          <a:effectRef idx="0">
            <a:schemeClr val="accent1"/>
          </a:effectRef>
          <a:fontRef idx="minor">
            <a:schemeClr val="tx1"/>
          </a:fontRef>
        </p:style>
      </p:cxnSp>
      <p:sp>
        <p:nvSpPr>
          <p:cNvPr id="224" name="テキスト ボックス 223"/>
          <p:cNvSpPr txBox="1"/>
          <p:nvPr/>
        </p:nvSpPr>
        <p:spPr>
          <a:xfrm>
            <a:off x="3358045" y="3427411"/>
            <a:ext cx="902812" cy="253916"/>
          </a:xfrm>
          <a:prstGeom prst="rect">
            <a:avLst/>
          </a:prstGeom>
          <a:noFill/>
        </p:spPr>
        <p:txBody>
          <a:bodyPr wrap="none">
            <a:spAutoFit/>
          </a:bodyPr>
          <a:lstStyle/>
          <a:p>
            <a:pPr>
              <a:defRPr/>
            </a:pPr>
            <a:r>
              <a:rPr lang="en-US" altLang="ja-JP" sz="105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rPr>
              <a:t>With Motion</a:t>
            </a:r>
            <a:endParaRPr lang="en-US" altLang="ja-JP" sz="1050" b="1" dirty="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25" name="直線矢印コネクタ 224"/>
          <p:cNvCxnSpPr>
            <a:stCxn id="224" idx="3"/>
          </p:cNvCxnSpPr>
          <p:nvPr/>
        </p:nvCxnSpPr>
        <p:spPr>
          <a:xfrm>
            <a:off x="4260857" y="3554369"/>
            <a:ext cx="34773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6" name="正方形/長方形 225"/>
          <p:cNvSpPr/>
          <p:nvPr/>
        </p:nvSpPr>
        <p:spPr>
          <a:xfrm>
            <a:off x="437294" y="1752593"/>
            <a:ext cx="6819824" cy="1307314"/>
          </a:xfrm>
          <a:prstGeom prst="rect">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227" name="正方形/長方形 226"/>
          <p:cNvSpPr/>
          <p:nvPr/>
        </p:nvSpPr>
        <p:spPr>
          <a:xfrm>
            <a:off x="436451" y="3306883"/>
            <a:ext cx="6820667" cy="1353099"/>
          </a:xfrm>
          <a:prstGeom prst="rect">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228" name="1 Título"/>
          <p:cNvSpPr>
            <a:spLocks noGrp="1"/>
          </p:cNvSpPr>
          <p:nvPr>
            <p:ph type="title"/>
          </p:nvPr>
        </p:nvSpPr>
        <p:spPr>
          <a:xfrm>
            <a:off x="569548" y="138230"/>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Smart </a:t>
            </a:r>
            <a:r>
              <a:rPr lang="en-US" altLang="ja-JP" b="1" dirty="0">
                <a:latin typeface="Calibri" panose="020F0502020204030204" pitchFamily="34" charset="0"/>
                <a:ea typeface="Tahoma" panose="020B0604030504040204" pitchFamily="34" charset="0"/>
                <a:cs typeface="Tahoma" panose="020B0604030504040204" pitchFamily="34" charset="0"/>
              </a:rPr>
              <a:t>Coding – Frame Rate Control </a:t>
            </a:r>
            <a:r>
              <a:rPr lang="en-US" altLang="ja-JP" b="1" i="1" dirty="0">
                <a:solidFill>
                  <a:srgbClr val="FF0000"/>
                </a:solidFill>
                <a:latin typeface="Calibri" panose="020F0502020204030204" pitchFamily="34" charset="0"/>
                <a:ea typeface="Tahoma" panose="020B0604030504040204" pitchFamily="34" charset="0"/>
                <a:cs typeface="Tahoma" panose="020B0604030504040204" pitchFamily="34" charset="0"/>
              </a:rPr>
              <a:t>(New)</a:t>
            </a:r>
            <a:endParaRPr lang="en-US" b="1" i="1" dirty="0">
              <a:solidFill>
                <a:srgbClr val="FF0000"/>
              </a:solidFill>
              <a:latin typeface="Calibri" panose="020F0502020204030204" pitchFamily="34" charset="0"/>
              <a:ea typeface="Tahoma" panose="020B0604030504040204" pitchFamily="34" charset="0"/>
              <a:cs typeface="Tahoma" panose="020B0604030504040204" pitchFamily="34" charset="0"/>
            </a:endParaRPr>
          </a:p>
        </p:txBody>
      </p:sp>
      <p:sp>
        <p:nvSpPr>
          <p:cNvPr id="230" name="角丸四角形 229"/>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29" name="テキスト ボックス 228"/>
          <p:cNvSpPr txBox="1"/>
          <p:nvPr/>
        </p:nvSpPr>
        <p:spPr>
          <a:xfrm>
            <a:off x="7257118" y="1671650"/>
            <a:ext cx="1851386" cy="1465979"/>
          </a:xfrm>
          <a:prstGeom prst="rect">
            <a:avLst/>
          </a:prstGeom>
          <a:noFill/>
        </p:spPr>
        <p:txBody>
          <a:bodyPr wrap="square" rtlCol="0">
            <a:spAutoFit/>
          </a:bodyPr>
          <a:lstStyle/>
          <a:p>
            <a:pPr marL="171450" indent="-171450" algn="l">
              <a:lnSpc>
                <a:spcPts val="1200"/>
              </a:lnSpc>
              <a:buFont typeface="Wingdings" panose="05000000000000000000" pitchFamily="2" charset="2"/>
              <a:buChar char="ü"/>
            </a:pP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Depending on the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situation, </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the frame rate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drops.</a:t>
            </a:r>
            <a:endParaRPr lang="en-US" altLang="ja-JP" sz="800"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a:lnSpc>
                <a:spcPts val="1200"/>
              </a:lnSpc>
              <a:buFont typeface="Wingdings" panose="05000000000000000000" pitchFamily="2" charset="2"/>
              <a:buChar char="ü"/>
            </a:pP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It will drop to 1 fps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as maximum.</a:t>
            </a:r>
            <a:endParaRPr lang="en-US" altLang="ja-JP" sz="800"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a:lnSpc>
                <a:spcPts val="1200"/>
              </a:lnSpc>
              <a:buFont typeface="Wingdings" panose="05000000000000000000" pitchFamily="2" charset="2"/>
              <a:buChar char="ü"/>
            </a:pP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When 1 fps, the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I frame interval becomes 480s.</a:t>
            </a:r>
          </a:p>
          <a:p>
            <a:pPr marL="171450" indent="-171450" algn="l">
              <a:lnSpc>
                <a:spcPts val="1200"/>
              </a:lnSpc>
              <a:buFont typeface="Wingdings" panose="05000000000000000000" pitchFamily="2" charset="2"/>
              <a:buChar char="ü"/>
            </a:pP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The frame rate and I frame interval will be changed as a set, such as 30fps/16s, 15fps/32s, 7.5fps/64s, 3fps/160s and 1fps/480s.</a:t>
            </a:r>
          </a:p>
        </p:txBody>
      </p:sp>
      <p:sp>
        <p:nvSpPr>
          <p:cNvPr id="5" name="テキスト ボックス 4"/>
          <p:cNvSpPr txBox="1"/>
          <p:nvPr/>
        </p:nvSpPr>
        <p:spPr>
          <a:xfrm>
            <a:off x="437562" y="1525746"/>
            <a:ext cx="2821240" cy="253916"/>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50" b="1" dirty="0" smtClean="0">
                <a:effectLst/>
                <a:latin typeface="Calibri" panose="020F0502020204030204" pitchFamily="34" charset="0"/>
                <a:ea typeface="Meiryo UI" panose="020B0604030504040204" pitchFamily="50" charset="-128"/>
                <a:cs typeface="Meiryo UI" panose="020B0604030504040204" pitchFamily="50" charset="-128"/>
              </a:rPr>
              <a:t>Pattern 1: Without Motion all the time</a:t>
            </a:r>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1" name="テキスト ボックス 230"/>
          <p:cNvSpPr txBox="1"/>
          <p:nvPr/>
        </p:nvSpPr>
        <p:spPr>
          <a:xfrm>
            <a:off x="431540" y="3073918"/>
            <a:ext cx="2821240" cy="253916"/>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50" b="1" dirty="0" smtClean="0">
                <a:effectLst/>
                <a:latin typeface="Calibri" panose="020F0502020204030204" pitchFamily="34" charset="0"/>
                <a:ea typeface="Meiryo UI" panose="020B0604030504040204" pitchFamily="50" charset="-128"/>
                <a:cs typeface="Meiryo UI" panose="020B0604030504040204" pitchFamily="50" charset="-128"/>
              </a:rPr>
              <a:t>Pattern 2: Motion restoration</a:t>
            </a:r>
            <a:endParaRPr kumimoji="1" lang="ja-JP" altLang="en-US" sz="105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2" name="四角形吹き出し 231"/>
          <p:cNvSpPr/>
          <p:nvPr/>
        </p:nvSpPr>
        <p:spPr>
          <a:xfrm>
            <a:off x="3057213" y="3112759"/>
            <a:ext cx="996636" cy="215075"/>
          </a:xfrm>
          <a:prstGeom prst="wedgeRectCallout">
            <a:avLst>
              <a:gd name="adj1" fmla="val -17511"/>
              <a:gd name="adj2" fmla="val 105671"/>
            </a:avLst>
          </a:prstGeom>
        </p:spPr>
        <p:style>
          <a:lnRef idx="1">
            <a:schemeClr val="accent1"/>
          </a:lnRef>
          <a:fillRef idx="3">
            <a:schemeClr val="accent1"/>
          </a:fillRef>
          <a:effectRef idx="2">
            <a:schemeClr val="accent1"/>
          </a:effectRef>
          <a:fontRef idx="minor">
            <a:schemeClr val="lt1"/>
          </a:fontRef>
        </p:style>
        <p:txBody>
          <a:bodyPr lIns="36000" rIns="36000" rtlCol="0" anchor="ctr" anchorCtr="0"/>
          <a:lstStyle/>
          <a:p>
            <a:r>
              <a:rPr lang="en-US" altLang="ja-JP" sz="9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Motion detected</a:t>
            </a:r>
            <a:endParaRPr lang="en-US" altLang="ja-JP" sz="9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3" name="テキスト ボックス 232"/>
          <p:cNvSpPr txBox="1"/>
          <p:nvPr/>
        </p:nvSpPr>
        <p:spPr>
          <a:xfrm>
            <a:off x="7257118" y="3255826"/>
            <a:ext cx="1851386" cy="1477328"/>
          </a:xfrm>
          <a:prstGeom prst="rect">
            <a:avLst/>
          </a:prstGeom>
          <a:noFill/>
        </p:spPr>
        <p:txBody>
          <a:bodyPr wrap="square" rtlCol="0">
            <a:spAutoFit/>
          </a:bodyPr>
          <a:lstStyle/>
          <a:p>
            <a:pPr marL="171450" indent="-171450" algn="l">
              <a:lnSpc>
                <a:spcPts val="1200"/>
              </a:lnSpc>
              <a:buFont typeface="Wingdings" panose="05000000000000000000" pitchFamily="2" charset="2"/>
              <a:buChar char="ü"/>
            </a:pP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When motion is detected, frame rate will be increased up to 30fos (In case of Frame rate = 30 fps)</a:t>
            </a:r>
            <a:endParaRPr lang="en-US" altLang="ja-JP" sz="800"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a:lnSpc>
                <a:spcPts val="1200"/>
              </a:lnSpc>
              <a:buFont typeface="Wingdings" panose="05000000000000000000" pitchFamily="2" charset="2"/>
              <a:buChar char="ü"/>
            </a:pP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I frame interval will be changed between 4s and  16s depend on the situation whether there is motion.</a:t>
            </a:r>
            <a:endParaRPr lang="en-US" altLang="ja-JP" sz="800"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a:lnSpc>
                <a:spcPts val="1200"/>
              </a:lnSpc>
              <a:buFont typeface="Wingdings" panose="05000000000000000000" pitchFamily="2" charset="2"/>
              <a:buChar char="ü"/>
            </a:pP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When there is no more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motion again, </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the operation of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above Pattern </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1 is repeated.</a:t>
            </a:r>
          </a:p>
        </p:txBody>
      </p:sp>
      <p:grpSp>
        <p:nvGrpSpPr>
          <p:cNvPr id="140" name="グループ化 127"/>
          <p:cNvGrpSpPr>
            <a:grpSpLocks noChangeAspect="1"/>
          </p:cNvGrpSpPr>
          <p:nvPr/>
        </p:nvGrpSpPr>
        <p:grpSpPr bwMode="auto">
          <a:xfrm>
            <a:off x="473911" y="3668850"/>
            <a:ext cx="4181915" cy="978451"/>
            <a:chOff x="2152126" y="2781556"/>
            <a:chExt cx="4920236" cy="1151680"/>
          </a:xfrm>
        </p:grpSpPr>
        <p:cxnSp>
          <p:nvCxnSpPr>
            <p:cNvPr id="141" name="直線コネクタ 140"/>
            <p:cNvCxnSpPr/>
            <p:nvPr/>
          </p:nvCxnSpPr>
          <p:spPr>
            <a:xfrm>
              <a:off x="2411137" y="2991208"/>
              <a:ext cx="0" cy="4320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4211484" y="2991208"/>
              <a:ext cx="0" cy="4320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3" name="テキスト ボックス 130"/>
            <p:cNvSpPr txBox="1">
              <a:spLocks noChangeArrowheads="1"/>
            </p:cNvSpPr>
            <p:nvPr/>
          </p:nvSpPr>
          <p:spPr bwMode="auto">
            <a:xfrm>
              <a:off x="3067260" y="3542574"/>
              <a:ext cx="402701"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480s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144" name="テキスト ボックス 131"/>
            <p:cNvSpPr txBox="1">
              <a:spLocks noChangeArrowheads="1"/>
            </p:cNvSpPr>
            <p:nvPr/>
          </p:nvSpPr>
          <p:spPr bwMode="auto">
            <a:xfrm>
              <a:off x="4808048" y="3563724"/>
              <a:ext cx="383464"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1fps</a:t>
              </a:r>
            </a:p>
            <a:p>
              <a:pPr eaLnBrk="1" hangingPunct="1"/>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145" name="直線コネクタ 144"/>
            <p:cNvCxnSpPr/>
            <p:nvPr/>
          </p:nvCxnSpPr>
          <p:spPr>
            <a:xfrm>
              <a:off x="5568889" y="2991208"/>
              <a:ext cx="0" cy="4320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6283312" y="2997561"/>
              <a:ext cx="0" cy="4320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47" name="グループ化 134"/>
            <p:cNvGrpSpPr>
              <a:grpSpLocks/>
            </p:cNvGrpSpPr>
            <p:nvPr/>
          </p:nvGrpSpPr>
          <p:grpSpPr bwMode="auto">
            <a:xfrm>
              <a:off x="2411760" y="3362016"/>
              <a:ext cx="1800200" cy="172233"/>
              <a:chOff x="2411760" y="3362016"/>
              <a:chExt cx="1800200" cy="172233"/>
            </a:xfrm>
          </p:grpSpPr>
          <p:cxnSp>
            <p:nvCxnSpPr>
              <p:cNvPr id="216" name="直線コネクタ 215"/>
              <p:cNvCxnSpPr/>
              <p:nvPr/>
            </p:nvCxnSpPr>
            <p:spPr>
              <a:xfrm>
                <a:off x="2411137" y="3429572"/>
                <a:ext cx="86365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7" name="グループ化 204"/>
              <p:cNvGrpSpPr>
                <a:grpSpLocks/>
              </p:cNvGrpSpPr>
              <p:nvPr/>
            </p:nvGrpSpPr>
            <p:grpSpPr bwMode="auto">
              <a:xfrm>
                <a:off x="3228741" y="3362016"/>
                <a:ext cx="75359" cy="172233"/>
                <a:chOff x="3149522" y="3501008"/>
                <a:chExt cx="1394966" cy="2894310"/>
              </a:xfrm>
            </p:grpSpPr>
            <p:sp>
              <p:nvSpPr>
                <p:cNvPr id="222" name="フリーフォーム 221"/>
                <p:cNvSpPr/>
                <p:nvPr/>
              </p:nvSpPr>
              <p:spPr>
                <a:xfrm>
                  <a:off x="3825697" y="3488583"/>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223" name="フリーフォーム 222"/>
                <p:cNvSpPr/>
                <p:nvPr/>
              </p:nvSpPr>
              <p:spPr>
                <a:xfrm flipH="1">
                  <a:off x="3149781" y="4929862"/>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grpSp>
            <p:nvGrpSpPr>
              <p:cNvPr id="218" name="グループ化 205"/>
              <p:cNvGrpSpPr>
                <a:grpSpLocks/>
              </p:cNvGrpSpPr>
              <p:nvPr/>
            </p:nvGrpSpPr>
            <p:grpSpPr bwMode="auto">
              <a:xfrm>
                <a:off x="3260553" y="3362016"/>
                <a:ext cx="75359" cy="172233"/>
                <a:chOff x="3149522" y="3501008"/>
                <a:chExt cx="1394966" cy="2894310"/>
              </a:xfrm>
            </p:grpSpPr>
            <p:sp>
              <p:nvSpPr>
                <p:cNvPr id="220" name="フリーフォーム 219"/>
                <p:cNvSpPr/>
                <p:nvPr/>
              </p:nvSpPr>
              <p:spPr>
                <a:xfrm>
                  <a:off x="3824605" y="3488583"/>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221" name="フリーフォーム 220"/>
                <p:cNvSpPr/>
                <p:nvPr/>
              </p:nvSpPr>
              <p:spPr>
                <a:xfrm flipH="1">
                  <a:off x="3148689" y="4929862"/>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cxnSp>
            <p:nvCxnSpPr>
              <p:cNvPr id="219" name="直線コネクタ 218"/>
              <p:cNvCxnSpPr/>
              <p:nvPr/>
            </p:nvCxnSpPr>
            <p:spPr>
              <a:xfrm flipV="1">
                <a:off x="3303372" y="3423219"/>
                <a:ext cx="908112" cy="635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8" name="直線コネクタ 147"/>
            <p:cNvCxnSpPr/>
            <p:nvPr/>
          </p:nvCxnSpPr>
          <p:spPr>
            <a:xfrm>
              <a:off x="4211484" y="3429572"/>
              <a:ext cx="86524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9" name="グループ化 136"/>
            <p:cNvGrpSpPr>
              <a:grpSpLocks/>
            </p:cNvGrpSpPr>
            <p:nvPr/>
          </p:nvGrpSpPr>
          <p:grpSpPr bwMode="auto">
            <a:xfrm>
              <a:off x="5028941" y="3362016"/>
              <a:ext cx="75359" cy="172233"/>
              <a:chOff x="3149522" y="3501008"/>
              <a:chExt cx="1394966" cy="2894310"/>
            </a:xfrm>
          </p:grpSpPr>
          <p:sp>
            <p:nvSpPr>
              <p:cNvPr id="214" name="フリーフォーム 213"/>
              <p:cNvSpPr/>
              <p:nvPr/>
            </p:nvSpPr>
            <p:spPr>
              <a:xfrm>
                <a:off x="3828419" y="3488583"/>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215" name="フリーフォーム 214"/>
              <p:cNvSpPr/>
              <p:nvPr/>
            </p:nvSpPr>
            <p:spPr>
              <a:xfrm flipH="1">
                <a:off x="3152502" y="4929862"/>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grpSp>
          <p:nvGrpSpPr>
            <p:cNvPr id="150" name="グループ化 137"/>
            <p:cNvGrpSpPr>
              <a:grpSpLocks/>
            </p:cNvGrpSpPr>
            <p:nvPr/>
          </p:nvGrpSpPr>
          <p:grpSpPr bwMode="auto">
            <a:xfrm>
              <a:off x="5060753" y="3362016"/>
              <a:ext cx="75359" cy="172233"/>
              <a:chOff x="3149522" y="3501008"/>
              <a:chExt cx="1394966" cy="2894310"/>
            </a:xfrm>
          </p:grpSpPr>
          <p:sp>
            <p:nvSpPr>
              <p:cNvPr id="212" name="フリーフォーム 211"/>
              <p:cNvSpPr/>
              <p:nvPr/>
            </p:nvSpPr>
            <p:spPr>
              <a:xfrm>
                <a:off x="3827308" y="3488583"/>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sp>
            <p:nvSpPr>
              <p:cNvPr id="213" name="フリーフォーム 212"/>
              <p:cNvSpPr/>
              <p:nvPr/>
            </p:nvSpPr>
            <p:spPr>
              <a:xfrm flipH="1">
                <a:off x="3151392" y="4929862"/>
                <a:ext cx="705314" cy="1467961"/>
              </a:xfrm>
              <a:custGeom>
                <a:avLst/>
                <a:gdLst>
                  <a:gd name="connsiteX0" fmla="*/ 0 w 711200"/>
                  <a:gd name="connsiteY0" fmla="*/ 0 h 1454150"/>
                  <a:gd name="connsiteX1" fmla="*/ 711200 w 711200"/>
                  <a:gd name="connsiteY1" fmla="*/ 742950 h 1454150"/>
                  <a:gd name="connsiteX2" fmla="*/ 0 w 711200"/>
                  <a:gd name="connsiteY2" fmla="*/ 1454150 h 1454150"/>
                </a:gdLst>
                <a:ahLst/>
                <a:cxnLst>
                  <a:cxn ang="0">
                    <a:pos x="connsiteX0" y="connsiteY0"/>
                  </a:cxn>
                  <a:cxn ang="0">
                    <a:pos x="connsiteX1" y="connsiteY1"/>
                  </a:cxn>
                  <a:cxn ang="0">
                    <a:pos x="connsiteX2" y="connsiteY2"/>
                  </a:cxn>
                </a:cxnLst>
                <a:rect l="l" t="t" r="r" b="b"/>
                <a:pathLst>
                  <a:path w="711200" h="1454150">
                    <a:moveTo>
                      <a:pt x="0" y="0"/>
                    </a:moveTo>
                    <a:cubicBezTo>
                      <a:pt x="355600" y="250296"/>
                      <a:pt x="711200" y="500592"/>
                      <a:pt x="711200" y="742950"/>
                    </a:cubicBezTo>
                    <a:cubicBezTo>
                      <a:pt x="711200" y="985308"/>
                      <a:pt x="121708" y="1349375"/>
                      <a:pt x="0" y="145415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prstClr val="white"/>
                  </a:solidFill>
                  <a:effectLst/>
                  <a:latin typeface="Calibri" panose="020F0502020204030204" pitchFamily="34" charset="0"/>
                </a:endParaRPr>
              </a:p>
            </p:txBody>
          </p:sp>
        </p:grpSp>
        <p:cxnSp>
          <p:nvCxnSpPr>
            <p:cNvPr id="151" name="直線コネクタ 150"/>
            <p:cNvCxnSpPr/>
            <p:nvPr/>
          </p:nvCxnSpPr>
          <p:spPr>
            <a:xfrm flipV="1">
              <a:off x="5103719" y="3423219"/>
              <a:ext cx="465170" cy="6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5568889" y="3424808"/>
              <a:ext cx="714423" cy="6353"/>
            </a:xfrm>
            <a:prstGeom prst="line">
              <a:avLst/>
            </a:prstGeom>
          </p:spPr>
          <p:style>
            <a:lnRef idx="1">
              <a:schemeClr val="accent1"/>
            </a:lnRef>
            <a:fillRef idx="0">
              <a:schemeClr val="accent1"/>
            </a:fillRef>
            <a:effectRef idx="0">
              <a:schemeClr val="accent1"/>
            </a:effectRef>
            <a:fontRef idx="minor">
              <a:schemeClr val="tx1"/>
            </a:fontRef>
          </p:style>
        </p:cxnSp>
        <p:grpSp>
          <p:nvGrpSpPr>
            <p:cNvPr id="153" name="グループ化 140"/>
            <p:cNvGrpSpPr>
              <a:grpSpLocks/>
            </p:cNvGrpSpPr>
            <p:nvPr/>
          </p:nvGrpSpPr>
          <p:grpSpPr bwMode="auto">
            <a:xfrm>
              <a:off x="2352089" y="3074587"/>
              <a:ext cx="1945265" cy="354985"/>
              <a:chOff x="2352089" y="3074587"/>
              <a:chExt cx="1945265" cy="354985"/>
            </a:xfrm>
          </p:grpSpPr>
          <p:cxnSp>
            <p:nvCxnSpPr>
              <p:cNvPr id="204" name="直線コネクタ 203"/>
              <p:cNvCxnSpPr/>
              <p:nvPr/>
            </p:nvCxnSpPr>
            <p:spPr>
              <a:xfrm>
                <a:off x="2493693" y="3248509"/>
                <a:ext cx="0" cy="1810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a:off x="2565136" y="3248509"/>
                <a:ext cx="0" cy="1810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a:off x="2636577" y="3248509"/>
                <a:ext cx="0" cy="1810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7" name="テキスト ボックス 194"/>
              <p:cNvSpPr txBox="1">
                <a:spLocks noChangeArrowheads="1"/>
              </p:cNvSpPr>
              <p:nvPr/>
            </p:nvSpPr>
            <p:spPr bwMode="auto">
              <a:xfrm>
                <a:off x="2352089"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208" name="直線コネクタ 207"/>
              <p:cNvCxnSpPr/>
              <p:nvPr/>
            </p:nvCxnSpPr>
            <p:spPr>
              <a:xfrm>
                <a:off x="3993982" y="3248509"/>
                <a:ext cx="0" cy="1810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a:off x="4065424" y="3248509"/>
                <a:ext cx="0" cy="1810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4136867" y="3248509"/>
                <a:ext cx="0" cy="1810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1" name="テキスト ボックス 198"/>
              <p:cNvSpPr txBox="1">
                <a:spLocks noChangeArrowheads="1"/>
              </p:cNvSpPr>
              <p:nvPr/>
            </p:nvSpPr>
            <p:spPr bwMode="auto">
              <a:xfrm>
                <a:off x="3851877"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cxnSp>
          <p:nvCxnSpPr>
            <p:cNvPr id="154" name="直線コネクタ 153"/>
            <p:cNvCxnSpPr/>
            <p:nvPr/>
          </p:nvCxnSpPr>
          <p:spPr>
            <a:xfrm>
              <a:off x="4286102"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4357544"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4428986"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7" name="テキスト ボックス 144"/>
            <p:cNvSpPr txBox="1">
              <a:spLocks noChangeArrowheads="1"/>
            </p:cNvSpPr>
            <p:nvPr/>
          </p:nvSpPr>
          <p:spPr bwMode="auto">
            <a:xfrm>
              <a:off x="4144269"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58" name="テキスト ボックス 145"/>
            <p:cNvSpPr txBox="1">
              <a:spLocks noChangeArrowheads="1"/>
            </p:cNvSpPr>
            <p:nvPr/>
          </p:nvSpPr>
          <p:spPr bwMode="auto">
            <a:xfrm>
              <a:off x="4372055" y="3184388"/>
              <a:ext cx="957378" cy="2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a:t>
              </a:r>
            </a:p>
          </p:txBody>
        </p:sp>
        <p:cxnSp>
          <p:nvCxnSpPr>
            <p:cNvPr id="159" name="直線コネクタ 158"/>
            <p:cNvCxnSpPr/>
            <p:nvPr/>
          </p:nvCxnSpPr>
          <p:spPr>
            <a:xfrm>
              <a:off x="5341860"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5413303"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5486333"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2" name="テキスト ボックス 149"/>
            <p:cNvSpPr txBox="1">
              <a:spLocks noChangeArrowheads="1"/>
            </p:cNvSpPr>
            <p:nvPr/>
          </p:nvSpPr>
          <p:spPr bwMode="auto">
            <a:xfrm>
              <a:off x="5200675"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63" name="テキスト ボックス 150"/>
            <p:cNvSpPr txBox="1">
              <a:spLocks noChangeArrowheads="1"/>
            </p:cNvSpPr>
            <p:nvPr/>
          </p:nvSpPr>
          <p:spPr bwMode="auto">
            <a:xfrm>
              <a:off x="5735442" y="3184388"/>
              <a:ext cx="356211" cy="2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a:t>
              </a:r>
            </a:p>
          </p:txBody>
        </p:sp>
        <p:sp>
          <p:nvSpPr>
            <p:cNvPr id="164" name="テキスト ボックス 151"/>
            <p:cNvSpPr txBox="1">
              <a:spLocks noChangeArrowheads="1"/>
            </p:cNvSpPr>
            <p:nvPr/>
          </p:nvSpPr>
          <p:spPr bwMode="auto">
            <a:xfrm>
              <a:off x="2645136" y="3213556"/>
              <a:ext cx="1438311" cy="2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　・　・　・　・</a:t>
              </a:r>
            </a:p>
          </p:txBody>
        </p:sp>
        <p:cxnSp>
          <p:nvCxnSpPr>
            <p:cNvPr id="165" name="直線コネクタ 164"/>
            <p:cNvCxnSpPr/>
            <p:nvPr/>
          </p:nvCxnSpPr>
          <p:spPr>
            <a:xfrm>
              <a:off x="5641919" y="3245332"/>
              <a:ext cx="0" cy="1794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5714949" y="3245332"/>
              <a:ext cx="0" cy="1794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a:off x="5786390" y="3245332"/>
              <a:ext cx="0" cy="1794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8" name="テキスト ボックス 155"/>
            <p:cNvSpPr txBox="1">
              <a:spLocks noChangeArrowheads="1"/>
            </p:cNvSpPr>
            <p:nvPr/>
          </p:nvSpPr>
          <p:spPr bwMode="auto">
            <a:xfrm>
              <a:off x="5501087" y="3069563"/>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169" name="直線コネクタ 168"/>
            <p:cNvCxnSpPr/>
            <p:nvPr/>
          </p:nvCxnSpPr>
          <p:spPr>
            <a:xfrm>
              <a:off x="6056284" y="3245332"/>
              <a:ext cx="0" cy="1794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6129314" y="3245332"/>
              <a:ext cx="0" cy="1794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a:off x="6200757" y="3245332"/>
              <a:ext cx="0" cy="1794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2" name="テキスト ボックス 159"/>
            <p:cNvSpPr txBox="1">
              <a:spLocks noChangeArrowheads="1"/>
            </p:cNvSpPr>
            <p:nvPr/>
          </p:nvSpPr>
          <p:spPr bwMode="auto">
            <a:xfrm>
              <a:off x="5915432" y="3069563"/>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73" name="テキスト ボックス 160"/>
            <p:cNvSpPr txBox="1">
              <a:spLocks noChangeArrowheads="1"/>
            </p:cNvSpPr>
            <p:nvPr/>
          </p:nvSpPr>
          <p:spPr bwMode="auto">
            <a:xfrm>
              <a:off x="2152126" y="2781556"/>
              <a:ext cx="577498"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74" name="テキスト ボックス 161"/>
            <p:cNvSpPr txBox="1">
              <a:spLocks noChangeArrowheads="1"/>
            </p:cNvSpPr>
            <p:nvPr/>
          </p:nvSpPr>
          <p:spPr bwMode="auto">
            <a:xfrm>
              <a:off x="3963266" y="2781556"/>
              <a:ext cx="577498"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75" name="テキスト ボックス 162"/>
            <p:cNvSpPr txBox="1">
              <a:spLocks noChangeArrowheads="1"/>
            </p:cNvSpPr>
            <p:nvPr/>
          </p:nvSpPr>
          <p:spPr bwMode="auto">
            <a:xfrm>
              <a:off x="5310665" y="2781556"/>
              <a:ext cx="577498"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176" name="テキスト ボックス 163"/>
            <p:cNvSpPr txBox="1">
              <a:spLocks noChangeArrowheads="1"/>
            </p:cNvSpPr>
            <p:nvPr/>
          </p:nvSpPr>
          <p:spPr bwMode="auto">
            <a:xfrm>
              <a:off x="5994787" y="2781556"/>
              <a:ext cx="577498"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177" name="直線矢印コネクタ 176"/>
            <p:cNvCxnSpPr/>
            <p:nvPr/>
          </p:nvCxnSpPr>
          <p:spPr>
            <a:xfrm flipH="1">
              <a:off x="2411137" y="3723404"/>
              <a:ext cx="649332"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8" name="直線矢印コネクタ 177"/>
            <p:cNvCxnSpPr/>
            <p:nvPr/>
          </p:nvCxnSpPr>
          <p:spPr>
            <a:xfrm>
              <a:off x="3563740" y="3717051"/>
              <a:ext cx="647744"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9" name="直線矢印コネクタ 178"/>
            <p:cNvCxnSpPr/>
            <p:nvPr/>
          </p:nvCxnSpPr>
          <p:spPr>
            <a:xfrm flipH="1">
              <a:off x="4173381" y="3717051"/>
              <a:ext cx="649332"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a:off x="5148172" y="3717051"/>
              <a:ext cx="431829"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2406374" y="3443867"/>
              <a:ext cx="0" cy="432011"/>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4211484" y="3418455"/>
              <a:ext cx="0" cy="432011"/>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5580001" y="3448632"/>
              <a:ext cx="0" cy="432011"/>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6300775" y="3431161"/>
              <a:ext cx="0" cy="430422"/>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5" name="テキスト ボックス 172"/>
            <p:cNvSpPr txBox="1">
              <a:spLocks noChangeArrowheads="1"/>
            </p:cNvSpPr>
            <p:nvPr/>
          </p:nvSpPr>
          <p:spPr bwMode="auto">
            <a:xfrm>
              <a:off x="5712589" y="3542574"/>
              <a:ext cx="441176"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30fps</a:t>
              </a:r>
            </a:p>
            <a:p>
              <a:pPr eaLnBrk="1" hangingPunct="1"/>
              <a:r>
                <a:rPr lang="en-US" altLang="ja-JP" sz="900" dirty="0" smtClean="0">
                  <a:solidFill>
                    <a:srgbClr val="0A54A0"/>
                  </a:solidFill>
                  <a:effectLst/>
                  <a:latin typeface="Calibri" panose="020F0502020204030204" pitchFamily="34" charset="0"/>
                  <a:ea typeface="Meiryo UI" pitchFamily="50" charset="-128"/>
                  <a:cs typeface="Meiryo UI" pitchFamily="50" charset="-128"/>
                </a:rPr>
                <a:t>4s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186" name="直線矢印コネクタ 185"/>
            <p:cNvCxnSpPr/>
            <p:nvPr/>
          </p:nvCxnSpPr>
          <p:spPr>
            <a:xfrm>
              <a:off x="6113438" y="3726580"/>
              <a:ext cx="171462"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7" name="直線矢印コネクタ 186"/>
            <p:cNvCxnSpPr/>
            <p:nvPr/>
          </p:nvCxnSpPr>
          <p:spPr>
            <a:xfrm flipH="1">
              <a:off x="5564125" y="3726580"/>
              <a:ext cx="171462"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6994560" y="3002327"/>
              <a:ext cx="0" cy="4320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9" name="テキスト ボックス 176"/>
            <p:cNvSpPr txBox="1">
              <a:spLocks noChangeArrowheads="1"/>
            </p:cNvSpPr>
            <p:nvPr/>
          </p:nvSpPr>
          <p:spPr bwMode="auto">
            <a:xfrm>
              <a:off x="6446894" y="3189412"/>
              <a:ext cx="356211" cy="2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a:t>
              </a:r>
            </a:p>
          </p:txBody>
        </p:sp>
        <p:cxnSp>
          <p:nvCxnSpPr>
            <p:cNvPr id="190" name="直線コネクタ 189"/>
            <p:cNvCxnSpPr/>
            <p:nvPr/>
          </p:nvCxnSpPr>
          <p:spPr>
            <a:xfrm>
              <a:off x="6353167"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6426197"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6497639"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3" name="テキスト ボックス 180"/>
            <p:cNvSpPr txBox="1">
              <a:spLocks noChangeArrowheads="1"/>
            </p:cNvSpPr>
            <p:nvPr/>
          </p:nvSpPr>
          <p:spPr bwMode="auto">
            <a:xfrm>
              <a:off x="6212541"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194" name="直線コネクタ 193"/>
            <p:cNvCxnSpPr/>
            <p:nvPr/>
          </p:nvCxnSpPr>
          <p:spPr>
            <a:xfrm>
              <a:off x="6767532"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a:off x="6840562"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6912005" y="3250098"/>
              <a:ext cx="0" cy="1794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7" name="テキスト ボックス 184"/>
            <p:cNvSpPr txBox="1">
              <a:spLocks noChangeArrowheads="1"/>
            </p:cNvSpPr>
            <p:nvPr/>
          </p:nvSpPr>
          <p:spPr bwMode="auto">
            <a:xfrm>
              <a:off x="6626885" y="3074587"/>
              <a:ext cx="445477" cy="2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00" name="テキスト ボックス 187"/>
            <p:cNvSpPr txBox="1">
              <a:spLocks noChangeArrowheads="1"/>
            </p:cNvSpPr>
            <p:nvPr/>
          </p:nvSpPr>
          <p:spPr bwMode="auto">
            <a:xfrm>
              <a:off x="6442905" y="3549182"/>
              <a:ext cx="441176"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30fps</a:t>
              </a:r>
            </a:p>
            <a:p>
              <a:pPr eaLnBrk="1" hangingPunct="1"/>
              <a:r>
                <a:rPr lang="en-US" altLang="ja-JP" sz="900" dirty="0" smtClean="0">
                  <a:solidFill>
                    <a:srgbClr val="0A54A0"/>
                  </a:solidFill>
                  <a:effectLst/>
                  <a:latin typeface="Calibri" panose="020F0502020204030204" pitchFamily="34" charset="0"/>
                  <a:ea typeface="Meiryo UI" pitchFamily="50" charset="-128"/>
                  <a:cs typeface="Meiryo UI" pitchFamily="50" charset="-128"/>
                </a:rPr>
                <a:t>4s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202" name="直線矢印コネクタ 201"/>
            <p:cNvCxnSpPr/>
            <p:nvPr/>
          </p:nvCxnSpPr>
          <p:spPr>
            <a:xfrm flipH="1">
              <a:off x="6294425" y="3732933"/>
              <a:ext cx="171462"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a:off x="6994560" y="3443867"/>
              <a:ext cx="0" cy="432011"/>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flipV="1">
              <a:off x="6300775" y="3423219"/>
              <a:ext cx="716012" cy="6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a:off x="6843737" y="3732933"/>
              <a:ext cx="171462"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34" name="テキスト ボックス 233"/>
          <p:cNvSpPr txBox="1"/>
          <p:nvPr/>
        </p:nvSpPr>
        <p:spPr>
          <a:xfrm>
            <a:off x="4608004" y="3433958"/>
            <a:ext cx="1093569" cy="253916"/>
          </a:xfrm>
          <a:prstGeom prst="rect">
            <a:avLst/>
          </a:prstGeom>
          <a:noFill/>
        </p:spPr>
        <p:txBody>
          <a:bodyPr wrap="none">
            <a:spAutoFit/>
          </a:bodyPr>
          <a:lstStyle/>
          <a:p>
            <a:pPr>
              <a:defRPr/>
            </a:pPr>
            <a:r>
              <a:rPr lang="en-US" altLang="ja-JP" sz="105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Without Motion</a:t>
            </a:r>
            <a:endParaRPr lang="en-US" altLang="ja-JP" sz="105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35" name="直線矢印コネクタ 234"/>
          <p:cNvCxnSpPr/>
          <p:nvPr/>
        </p:nvCxnSpPr>
        <p:spPr>
          <a:xfrm>
            <a:off x="5652120" y="3543858"/>
            <a:ext cx="1354117" cy="0"/>
          </a:xfrm>
          <a:prstGeom prst="straightConnector1">
            <a:avLst/>
          </a:prstGeom>
          <a:ln w="19050">
            <a:solidFill>
              <a:srgbClr val="CC99FF"/>
            </a:solidFill>
            <a:tailEnd type="arrow"/>
          </a:ln>
        </p:spPr>
        <p:style>
          <a:lnRef idx="1">
            <a:schemeClr val="accent1"/>
          </a:lnRef>
          <a:fillRef idx="0">
            <a:schemeClr val="accent1"/>
          </a:fillRef>
          <a:effectRef idx="0">
            <a:schemeClr val="accent1"/>
          </a:effectRef>
          <a:fontRef idx="minor">
            <a:schemeClr val="tx1"/>
          </a:fontRef>
        </p:style>
      </p:cxnSp>
      <p:sp>
        <p:nvSpPr>
          <p:cNvPr id="238" name="四角形吹き出し 237"/>
          <p:cNvSpPr/>
          <p:nvPr/>
        </p:nvSpPr>
        <p:spPr>
          <a:xfrm>
            <a:off x="4475464" y="3112759"/>
            <a:ext cx="996636" cy="215075"/>
          </a:xfrm>
          <a:prstGeom prst="wedgeRectCallout">
            <a:avLst>
              <a:gd name="adj1" fmla="val -32214"/>
              <a:gd name="adj2" fmla="val 141100"/>
            </a:avLst>
          </a:prstGeom>
          <a:solidFill>
            <a:srgbClr val="FFFFCC"/>
          </a:solidFill>
        </p:spPr>
        <p:style>
          <a:lnRef idx="1">
            <a:schemeClr val="accent1"/>
          </a:lnRef>
          <a:fillRef idx="3">
            <a:schemeClr val="accent1"/>
          </a:fillRef>
          <a:effectRef idx="2">
            <a:schemeClr val="accent1"/>
          </a:effectRef>
          <a:fontRef idx="minor">
            <a:schemeClr val="lt1"/>
          </a:fontRef>
        </p:style>
        <p:txBody>
          <a:bodyPr lIns="36000" rIns="36000" rtlCol="0" anchor="ctr" anchorCtr="0"/>
          <a:lstStyle/>
          <a:p>
            <a:r>
              <a:rPr lang="en-US" altLang="ja-JP" sz="9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No Motion again</a:t>
            </a:r>
            <a:endParaRPr lang="en-US" altLang="ja-JP" sz="9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2" name="グループ化 1"/>
          <p:cNvGrpSpPr/>
          <p:nvPr/>
        </p:nvGrpSpPr>
        <p:grpSpPr>
          <a:xfrm>
            <a:off x="4328931" y="3669388"/>
            <a:ext cx="2169914" cy="952602"/>
            <a:chOff x="2543550" y="5385262"/>
            <a:chExt cx="2169914" cy="952602"/>
          </a:xfrm>
        </p:grpSpPr>
        <p:cxnSp>
          <p:nvCxnSpPr>
            <p:cNvPr id="237" name="直線コネクタ 236"/>
            <p:cNvCxnSpPr/>
            <p:nvPr/>
          </p:nvCxnSpPr>
          <p:spPr bwMode="auto">
            <a:xfrm>
              <a:off x="3416775" y="5563379"/>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bwMode="auto">
            <a:xfrm>
              <a:off x="4640657" y="5563379"/>
              <a:ext cx="0" cy="3670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bwMode="auto">
            <a:xfrm>
              <a:off x="2866231" y="578197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bwMode="auto">
            <a:xfrm>
              <a:off x="2926952" y="578197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bwMode="auto">
            <a:xfrm>
              <a:off x="2987674" y="578197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5" name="テキスト ボックス 20"/>
            <p:cNvSpPr txBox="1">
              <a:spLocks noChangeArrowheads="1"/>
            </p:cNvSpPr>
            <p:nvPr/>
          </p:nvSpPr>
          <p:spPr bwMode="auto">
            <a:xfrm>
              <a:off x="2930415" y="6023932"/>
              <a:ext cx="37497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30fps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16s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246" name="テキスト ボックス 21"/>
            <p:cNvSpPr txBox="1">
              <a:spLocks noChangeArrowheads="1"/>
            </p:cNvSpPr>
            <p:nvPr/>
          </p:nvSpPr>
          <p:spPr bwMode="auto">
            <a:xfrm>
              <a:off x="3875495" y="6023932"/>
              <a:ext cx="37497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15fps</a:t>
              </a:r>
            </a:p>
            <a:p>
              <a:pPr eaLnBrk="1" hangingPunct="1"/>
              <a:r>
                <a:rPr lang="en-US" altLang="ja-JP" sz="900" dirty="0">
                  <a:solidFill>
                    <a:srgbClr val="0A54A0"/>
                  </a:solidFill>
                  <a:effectLst/>
                  <a:latin typeface="Calibri" panose="020F0502020204030204" pitchFamily="34" charset="0"/>
                  <a:ea typeface="Meiryo UI" pitchFamily="50" charset="-128"/>
                  <a:cs typeface="Meiryo UI" pitchFamily="50" charset="-128"/>
                </a:rPr>
                <a:t>32s</a:t>
              </a:r>
              <a:endParaRPr lang="ja-JP" altLang="en-US" sz="900" dirty="0">
                <a:solidFill>
                  <a:srgbClr val="0A54A0"/>
                </a:solidFill>
                <a:effectLst/>
                <a:latin typeface="Calibri" panose="020F0502020204030204" pitchFamily="34" charset="0"/>
                <a:ea typeface="Meiryo UI" pitchFamily="50" charset="-128"/>
                <a:cs typeface="Meiryo UI" pitchFamily="50" charset="-128"/>
              </a:endParaRPr>
            </a:p>
          </p:txBody>
        </p:sp>
        <p:sp>
          <p:nvSpPr>
            <p:cNvPr id="247" name="テキスト ボックス 26"/>
            <p:cNvSpPr txBox="1">
              <a:spLocks noChangeArrowheads="1"/>
            </p:cNvSpPr>
            <p:nvPr/>
          </p:nvSpPr>
          <p:spPr bwMode="auto">
            <a:xfrm>
              <a:off x="2543550" y="5385262"/>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48" name="テキスト ボックス 27"/>
            <p:cNvSpPr txBox="1">
              <a:spLocks noChangeArrowheads="1"/>
            </p:cNvSpPr>
            <p:nvPr/>
          </p:nvSpPr>
          <p:spPr bwMode="auto">
            <a:xfrm>
              <a:off x="3171295" y="5385262"/>
              <a:ext cx="490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smtClean="0">
                  <a:solidFill>
                    <a:srgbClr val="0A54A0"/>
                  </a:solidFill>
                  <a:effectLst/>
                  <a:latin typeface="Calibri" panose="020F0502020204030204" pitchFamily="34" charset="0"/>
                  <a:ea typeface="Meiryo UI" pitchFamily="50" charset="-128"/>
                  <a:cs typeface="Meiryo UI" pitchFamily="50" charset="-128"/>
                </a:rPr>
                <a:t>i-frame</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49" name="テキスト ボックス 28"/>
            <p:cNvSpPr txBox="1">
              <a:spLocks noChangeArrowheads="1"/>
            </p:cNvSpPr>
            <p:nvPr/>
          </p:nvSpPr>
          <p:spPr bwMode="auto">
            <a:xfrm>
              <a:off x="2745813" y="5633762"/>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50" name="テキスト ボックス 29"/>
            <p:cNvSpPr txBox="1">
              <a:spLocks noChangeArrowheads="1"/>
            </p:cNvSpPr>
            <p:nvPr/>
          </p:nvSpPr>
          <p:spPr bwMode="auto">
            <a:xfrm>
              <a:off x="2939452" y="5727044"/>
              <a:ext cx="302759" cy="18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a:t>
              </a:r>
            </a:p>
          </p:txBody>
        </p:sp>
        <p:cxnSp>
          <p:nvCxnSpPr>
            <p:cNvPr id="251" name="直線コネクタ 250"/>
            <p:cNvCxnSpPr/>
            <p:nvPr/>
          </p:nvCxnSpPr>
          <p:spPr bwMode="auto">
            <a:xfrm>
              <a:off x="3221116" y="578197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2" name="直線コネクタ 251"/>
            <p:cNvCxnSpPr/>
            <p:nvPr/>
          </p:nvCxnSpPr>
          <p:spPr bwMode="auto">
            <a:xfrm>
              <a:off x="3283187" y="578197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bwMode="auto">
            <a:xfrm>
              <a:off x="3343910" y="5781978"/>
              <a:ext cx="0" cy="1538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4" name="テキスト ボックス 33"/>
            <p:cNvSpPr txBox="1">
              <a:spLocks noChangeArrowheads="1"/>
            </p:cNvSpPr>
            <p:nvPr/>
          </p:nvSpPr>
          <p:spPr bwMode="auto">
            <a:xfrm>
              <a:off x="3101725" y="5633762"/>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cxnSp>
          <p:nvCxnSpPr>
            <p:cNvPr id="255" name="直線矢印コネクタ 254"/>
            <p:cNvCxnSpPr/>
            <p:nvPr/>
          </p:nvCxnSpPr>
          <p:spPr bwMode="auto">
            <a:xfrm>
              <a:off x="3271043" y="6180045"/>
              <a:ext cx="145733"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6" name="直線矢印コネクタ 255"/>
            <p:cNvCxnSpPr/>
            <p:nvPr/>
          </p:nvCxnSpPr>
          <p:spPr bwMode="auto">
            <a:xfrm flipH="1">
              <a:off x="2804159" y="6180045"/>
              <a:ext cx="145733"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57" name="グループ化 36"/>
            <p:cNvGrpSpPr>
              <a:grpSpLocks/>
            </p:cNvGrpSpPr>
            <p:nvPr/>
          </p:nvGrpSpPr>
          <p:grpSpPr bwMode="auto">
            <a:xfrm>
              <a:off x="3354242" y="5629467"/>
              <a:ext cx="1359222" cy="300943"/>
              <a:chOff x="898105" y="3068960"/>
              <a:chExt cx="1599026" cy="354238"/>
            </a:xfrm>
          </p:grpSpPr>
          <p:cxnSp>
            <p:nvCxnSpPr>
              <p:cNvPr id="258" name="直線コネクタ 257"/>
              <p:cNvCxnSpPr/>
              <p:nvPr/>
            </p:nvCxnSpPr>
            <p:spPr>
              <a:xfrm>
                <a:off x="103993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a:xfrm>
                <a:off x="1111366"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a:off x="118280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1" name="テキスト ボックス 117"/>
              <p:cNvSpPr txBox="1">
                <a:spLocks noChangeArrowheads="1"/>
              </p:cNvSpPr>
              <p:nvPr/>
            </p:nvSpPr>
            <p:spPr bwMode="auto">
              <a:xfrm>
                <a:off x="898105" y="3068960"/>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sp>
            <p:nvSpPr>
              <p:cNvPr id="262" name="テキスト ボックス 118"/>
              <p:cNvSpPr txBox="1">
                <a:spLocks noChangeArrowheads="1"/>
              </p:cNvSpPr>
              <p:nvPr/>
            </p:nvSpPr>
            <p:spPr bwMode="auto">
              <a:xfrm>
                <a:off x="1125920" y="3178761"/>
                <a:ext cx="1077498" cy="2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dirty="0">
                    <a:solidFill>
                      <a:srgbClr val="0A54A0"/>
                    </a:solidFill>
                    <a:effectLst/>
                    <a:latin typeface="Calibri" panose="020F0502020204030204" pitchFamily="34" charset="0"/>
                    <a:ea typeface="Meiryo UI" pitchFamily="50" charset="-128"/>
                    <a:cs typeface="Meiryo UI" pitchFamily="50" charset="-128"/>
                  </a:rPr>
                  <a:t>・　・　・　・　・　・　・　・</a:t>
                </a:r>
              </a:p>
            </p:txBody>
          </p:sp>
          <p:cxnSp>
            <p:nvCxnSpPr>
              <p:cNvPr id="263" name="直線コネクタ 262"/>
              <p:cNvCxnSpPr/>
              <p:nvPr/>
            </p:nvCxnSpPr>
            <p:spPr>
              <a:xfrm>
                <a:off x="219400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4" name="直線コネクタ 263"/>
              <p:cNvCxnSpPr/>
              <p:nvPr/>
            </p:nvCxnSpPr>
            <p:spPr>
              <a:xfrm>
                <a:off x="2265435"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a:off x="2336871" y="3243716"/>
                <a:ext cx="0" cy="179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6" name="テキスト ボックス 122"/>
              <p:cNvSpPr txBox="1">
                <a:spLocks noChangeArrowheads="1"/>
              </p:cNvSpPr>
              <p:nvPr/>
            </p:nvSpPr>
            <p:spPr bwMode="auto">
              <a:xfrm>
                <a:off x="2051700" y="3068960"/>
                <a:ext cx="445431" cy="2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r>
                  <a:rPr lang="en-US" altLang="ja-JP" sz="600" dirty="0">
                    <a:solidFill>
                      <a:srgbClr val="0A54A0"/>
                    </a:solidFill>
                    <a:effectLst/>
                    <a:latin typeface="Calibri" panose="020F0502020204030204" pitchFamily="34" charset="0"/>
                    <a:ea typeface="Meiryo UI" pitchFamily="50" charset="-128"/>
                    <a:cs typeface="Meiryo UI" pitchFamily="50" charset="-128"/>
                  </a:rPr>
                  <a:t> </a:t>
                </a:r>
                <a:r>
                  <a:rPr lang="en-US" altLang="ja-JP" sz="800" dirty="0">
                    <a:solidFill>
                      <a:srgbClr val="0A54A0"/>
                    </a:solidFill>
                    <a:effectLst/>
                    <a:latin typeface="Calibri" panose="020F0502020204030204" pitchFamily="34" charset="0"/>
                    <a:ea typeface="Meiryo UI" pitchFamily="50" charset="-128"/>
                    <a:cs typeface="Meiryo UI" pitchFamily="50" charset="-128"/>
                  </a:rPr>
                  <a:t>P</a:t>
                </a:r>
                <a:endParaRPr lang="ja-JP" altLang="en-US" sz="800" dirty="0">
                  <a:solidFill>
                    <a:srgbClr val="0A54A0"/>
                  </a:solidFill>
                  <a:effectLst/>
                  <a:latin typeface="Calibri" panose="020F0502020204030204" pitchFamily="34" charset="0"/>
                  <a:ea typeface="Meiryo UI" pitchFamily="50" charset="-128"/>
                  <a:cs typeface="Meiryo UI" pitchFamily="50" charset="-128"/>
                </a:endParaRPr>
              </a:p>
            </p:txBody>
          </p:sp>
        </p:grpSp>
        <p:cxnSp>
          <p:nvCxnSpPr>
            <p:cNvPr id="267" name="直線矢印コネクタ 266"/>
            <p:cNvCxnSpPr/>
            <p:nvPr/>
          </p:nvCxnSpPr>
          <p:spPr bwMode="auto">
            <a:xfrm>
              <a:off x="4212906" y="6180045"/>
              <a:ext cx="427751"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8" name="直線矢印コネクタ 267"/>
            <p:cNvCxnSpPr/>
            <p:nvPr/>
          </p:nvCxnSpPr>
          <p:spPr bwMode="auto">
            <a:xfrm flipH="1">
              <a:off x="3416775" y="6180045"/>
              <a:ext cx="429101" cy="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bwMode="auto">
            <a:xfrm>
              <a:off x="2804159" y="5935807"/>
              <a:ext cx="1871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bwMode="auto">
            <a:xfrm>
              <a:off x="4636610" y="5947952"/>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bwMode="auto">
            <a:xfrm>
              <a:off x="3416775" y="5926362"/>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p:nvPr/>
          </p:nvCxnSpPr>
          <p:spPr bwMode="auto">
            <a:xfrm>
              <a:off x="2804159" y="5916916"/>
              <a:ext cx="0" cy="367030"/>
            </a:xfrm>
            <a:prstGeom prst="line">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75"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7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77"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7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71547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26</a:t>
            </a:fld>
            <a:endParaRPr lang="en-US" sz="1000" dirty="0">
              <a:latin typeface="Calibri" panose="020F0502020204030204" pitchFamily="34" charset="0"/>
            </a:endParaRPr>
          </a:p>
        </p:txBody>
      </p:sp>
      <p:sp>
        <p:nvSpPr>
          <p:cNvPr id="17" name="1 Título"/>
          <p:cNvSpPr>
            <a:spLocks noGrp="1"/>
          </p:cNvSpPr>
          <p:nvPr>
            <p:ph type="title"/>
          </p:nvPr>
        </p:nvSpPr>
        <p:spPr>
          <a:xfrm>
            <a:off x="569548" y="13289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Smart coding </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角丸四角形 9"/>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356479492"/>
              </p:ext>
            </p:extLst>
          </p:nvPr>
        </p:nvGraphicFramePr>
        <p:xfrm>
          <a:off x="143509" y="1232074"/>
          <a:ext cx="8873997" cy="3443489"/>
        </p:xfrm>
        <a:graphic>
          <a:graphicData uri="http://schemas.openxmlformats.org/drawingml/2006/table">
            <a:tbl>
              <a:tblPr>
                <a:tableStyleId>{5C22544A-7EE6-4342-B048-85BDC9FD1C3A}</a:tableStyleId>
              </a:tblPr>
              <a:tblGrid>
                <a:gridCol w="1315336"/>
                <a:gridCol w="1028660"/>
                <a:gridCol w="3446570"/>
                <a:gridCol w="1171575"/>
                <a:gridCol w="1911856"/>
              </a:tblGrid>
              <a:tr h="240765">
                <a:tc>
                  <a:txBody>
                    <a:bodyPr/>
                    <a:lstStyle/>
                    <a:p>
                      <a:pPr algn="ctr" fontAlgn="ctr"/>
                      <a:r>
                        <a:rPr lang="ja-JP" altLang="en-US" sz="1200" u="none" strike="noStrike" dirty="0">
                          <a:solidFill>
                            <a:schemeClr val="bg1"/>
                          </a:solidFill>
                          <a:effectLst/>
                          <a:latin typeface="Calibri" panose="020F0502020204030204" pitchFamily="34" charset="0"/>
                        </a:rPr>
                        <a:t>　</a:t>
                      </a:r>
                      <a:endParaRPr lang="ja-JP" altLang="en-US" sz="1200" b="0" i="0" u="none" strike="noStrike" dirty="0">
                        <a:solidFill>
                          <a:schemeClr val="bg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2">
                  <a:txBody>
                    <a:bodyPr/>
                    <a:lstStyle/>
                    <a:p>
                      <a:pPr algn="ctr" fontAlgn="ctr"/>
                      <a:r>
                        <a:rPr lang="en-US" altLang="ja-JP" sz="1200" b="1" i="0" u="none" strike="noStrike" dirty="0" smtClean="0">
                          <a:solidFill>
                            <a:schemeClr val="bg1"/>
                          </a:solidFill>
                          <a:effectLst/>
                          <a:latin typeface="Calibri" panose="020F0502020204030204" pitchFamily="34" charset="0"/>
                        </a:rPr>
                        <a:t>GOP control</a:t>
                      </a:r>
                      <a:endParaRPr lang="ja-JP" altLang="en-US" sz="1200" b="1" i="0" u="none" strike="noStrike" dirty="0">
                        <a:solidFill>
                          <a:schemeClr val="bg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ctr"/>
                      <a:endParaRPr lang="ja-JP" altLang="en-US" sz="1400" b="0" i="0" u="none" strike="noStrike" dirty="0">
                        <a:solidFill>
                          <a:schemeClr val="tx2"/>
                        </a:solidFill>
                        <a:effectLst/>
                        <a:latin typeface="Calibri" panose="020F0502020204030204" pitchFamily="34" charset="0"/>
                      </a:endParaRPr>
                    </a:p>
                  </a:txBody>
                  <a:tcPr marL="0" marR="0" marT="0" marB="0" anchor="ctr"/>
                </a:tc>
                <a:tc>
                  <a:txBody>
                    <a:bodyPr/>
                    <a:lstStyle/>
                    <a:p>
                      <a:pPr algn="ctr" fontAlgn="ctr"/>
                      <a:r>
                        <a:rPr lang="en-US" sz="1200" b="1" i="0" u="none" strike="noStrike" dirty="0" smtClean="0">
                          <a:solidFill>
                            <a:schemeClr val="bg1"/>
                          </a:solidFill>
                          <a:effectLst/>
                          <a:latin typeface="Calibri" panose="020F0502020204030204" pitchFamily="34" charset="0"/>
                        </a:rPr>
                        <a:t>Auto-VIQS</a:t>
                      </a:r>
                      <a:endParaRPr lang="en-US" sz="1200" b="1" i="0" u="none" strike="noStrike" dirty="0">
                        <a:solidFill>
                          <a:schemeClr val="bg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n-US" sz="1200" b="1" i="0" u="none" strike="noStrike" dirty="0" smtClean="0">
                          <a:solidFill>
                            <a:schemeClr val="bg1"/>
                          </a:solidFill>
                          <a:effectLst/>
                          <a:latin typeface="Calibri" panose="020F0502020204030204" pitchFamily="34" charset="0"/>
                        </a:rPr>
                        <a:t>Smart</a:t>
                      </a:r>
                      <a:r>
                        <a:rPr lang="en-US" sz="1200" b="1" i="0" u="none" strike="noStrike" baseline="0" dirty="0" smtClean="0">
                          <a:solidFill>
                            <a:schemeClr val="bg1"/>
                          </a:solidFill>
                          <a:effectLst/>
                          <a:latin typeface="Calibri" panose="020F0502020204030204" pitchFamily="34" charset="0"/>
                        </a:rPr>
                        <a:t> Facial Coding</a:t>
                      </a:r>
                      <a:endParaRPr lang="en-US" sz="1200" b="1" i="0" u="none" strike="noStrike" dirty="0">
                        <a:solidFill>
                          <a:schemeClr val="bg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184102">
                <a:tc rowSpan="3">
                  <a:txBody>
                    <a:bodyPr/>
                    <a:lstStyle/>
                    <a:p>
                      <a:pPr algn="ctr" fontAlgn="ctr"/>
                      <a:r>
                        <a:rPr lang="en-US" sz="1200" u="none" strike="noStrike" dirty="0">
                          <a:solidFill>
                            <a:schemeClr val="tx2"/>
                          </a:solidFill>
                          <a:effectLst/>
                          <a:latin typeface="Calibri" panose="020F0502020204030204" pitchFamily="34" charset="0"/>
                        </a:rPr>
                        <a:t>H.264</a:t>
                      </a:r>
                      <a:endParaRPr lang="en-US" sz="1200" b="0" i="0" u="none" strike="noStrike" dirty="0">
                        <a:solidFill>
                          <a:schemeClr val="tx2"/>
                        </a:solidFill>
                        <a:effectLst/>
                        <a:latin typeface="Calibri" panose="020F0502020204030204" pitchFamily="34" charset="0"/>
                      </a:endParaRPr>
                    </a:p>
                    <a:p>
                      <a:pPr algn="ctr" fontAlgn="ctr"/>
                      <a:r>
                        <a:rPr lang="en-US" sz="1200" u="none" strike="noStrike" dirty="0" smtClean="0">
                          <a:solidFill>
                            <a:schemeClr val="tx2"/>
                          </a:solidFill>
                          <a:effectLst/>
                          <a:latin typeface="Calibri" panose="020F0502020204030204" pitchFamily="34" charset="0"/>
                        </a:rPr>
                        <a:t>Mode</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solidFill>
                            <a:schemeClr val="tx2"/>
                          </a:solidFill>
                          <a:effectLst/>
                          <a:latin typeface="Calibri" panose="020F0502020204030204" pitchFamily="34" charset="0"/>
                        </a:rPr>
                        <a:t>OFF</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a:solidFill>
                            <a:schemeClr val="tx2"/>
                          </a:solidFill>
                          <a:effectLst/>
                          <a:latin typeface="Calibri" panose="020F0502020204030204" pitchFamily="34" charset="0"/>
                        </a:rPr>
                        <a:t>-</a:t>
                      </a:r>
                      <a:endParaRPr lang="en-US" altLang="ja-JP"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a:solidFill>
                            <a:schemeClr val="tx2"/>
                          </a:solidFill>
                          <a:effectLst/>
                          <a:latin typeface="Calibri" panose="020F0502020204030204" pitchFamily="34" charset="0"/>
                        </a:rPr>
                        <a:t>-</a:t>
                      </a:r>
                      <a:endParaRPr lang="en-US" altLang="ja-JP"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421395">
                <a:tc vMerge="1">
                  <a:txBody>
                    <a:bodyPr/>
                    <a:lstStyle/>
                    <a:p>
                      <a:pPr algn="ctr" fontAlgn="ctr"/>
                      <a:endParaRPr lang="en-US" sz="1400" b="0" i="0" u="none" strike="noStrike" dirty="0">
                        <a:solidFill>
                          <a:srgbClr val="0A54A0"/>
                        </a:solidFill>
                        <a:effectLst/>
                        <a:latin typeface="Calibri" panose="020F0502020204030204" pitchFamily="34" charset="0"/>
                      </a:endParaRPr>
                    </a:p>
                  </a:txBody>
                  <a:tcPr marL="0" marR="0" marT="0" marB="0" anchor="ctr"/>
                </a:tc>
                <a:tc>
                  <a:txBody>
                    <a:bodyPr/>
                    <a:lstStyle/>
                    <a:p>
                      <a:pPr algn="ctr" fontAlgn="ctr"/>
                      <a:r>
                        <a:rPr lang="en-US" sz="1200" u="none" strike="noStrike" dirty="0">
                          <a:solidFill>
                            <a:schemeClr val="tx2"/>
                          </a:solidFill>
                          <a:effectLst/>
                          <a:latin typeface="Calibri" panose="020F0502020204030204" pitchFamily="34" charset="0"/>
                        </a:rPr>
                        <a:t>Low</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smtClean="0">
                          <a:solidFill>
                            <a:schemeClr val="tx2"/>
                          </a:solidFill>
                          <a:effectLst/>
                          <a:latin typeface="Calibri" panose="020F0502020204030204" pitchFamily="34" charset="0"/>
                        </a:rPr>
                        <a:t>I </a:t>
                      </a:r>
                      <a:r>
                        <a:rPr lang="en-US" sz="1200" u="none" strike="noStrike" dirty="0">
                          <a:solidFill>
                            <a:schemeClr val="tx2"/>
                          </a:solidFill>
                          <a:effectLst/>
                          <a:latin typeface="Calibri" panose="020F0502020204030204" pitchFamily="34" charset="0"/>
                        </a:rPr>
                        <a:t>frame </a:t>
                      </a:r>
                      <a:r>
                        <a:rPr lang="en-US" sz="1200" u="none" strike="noStrike" dirty="0" smtClean="0">
                          <a:solidFill>
                            <a:schemeClr val="tx2"/>
                          </a:solidFill>
                          <a:effectLst/>
                          <a:latin typeface="Calibri" panose="020F0502020204030204" pitchFamily="34" charset="0"/>
                        </a:rPr>
                        <a:t>interval: 1 sec </a:t>
                      </a:r>
                      <a:r>
                        <a:rPr lang="en-US" sz="1200" u="none" strike="noStrike" dirty="0">
                          <a:solidFill>
                            <a:schemeClr val="tx2"/>
                          </a:solidFill>
                          <a:effectLst/>
                          <a:latin typeface="Calibri" panose="020F0502020204030204" pitchFamily="34" charset="0"/>
                        </a:rPr>
                        <a:t>to </a:t>
                      </a:r>
                      <a:r>
                        <a:rPr lang="en-US" sz="1200" u="none" strike="noStrike" dirty="0" smtClean="0">
                          <a:solidFill>
                            <a:schemeClr val="tx2"/>
                          </a:solidFill>
                          <a:effectLst/>
                          <a:latin typeface="Calibri" panose="020F0502020204030204" pitchFamily="34" charset="0"/>
                        </a:rPr>
                        <a:t>8 sec</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smtClean="0">
                          <a:solidFill>
                            <a:schemeClr val="tx2"/>
                          </a:solidFill>
                          <a:effectLst/>
                          <a:latin typeface="Calibri" panose="020F0502020204030204" pitchFamily="34" charset="0"/>
                        </a:rPr>
                        <a:t>-</a:t>
                      </a:r>
                      <a:r>
                        <a:rPr lang="ja-JP" altLang="en-US" sz="1200" u="none" strike="noStrike" dirty="0">
                          <a:solidFill>
                            <a:schemeClr val="tx2"/>
                          </a:solidFill>
                          <a:effectLst/>
                          <a:latin typeface="Calibri" panose="020F0502020204030204" pitchFamily="34" charset="0"/>
                        </a:rPr>
                        <a:t>　</a:t>
                      </a:r>
                      <a:endParaRPr lang="ja-JP" alt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54001">
                <a:tc vMerge="1">
                  <a:txBody>
                    <a:bodyPr/>
                    <a:lstStyle/>
                    <a:p>
                      <a:endParaRPr kumimoji="1" lang="ja-JP" altLang="en-US"/>
                    </a:p>
                  </a:txBody>
                  <a:tcPr/>
                </a:tc>
                <a:tc>
                  <a:txBody>
                    <a:bodyPr/>
                    <a:lstStyle/>
                    <a:p>
                      <a:pPr algn="ctr" fontAlgn="ctr"/>
                      <a:r>
                        <a:rPr lang="en-US" sz="1200" u="none" strike="noStrike" dirty="0">
                          <a:solidFill>
                            <a:schemeClr val="tx2"/>
                          </a:solidFill>
                          <a:effectLst/>
                          <a:latin typeface="Calibri" panose="020F0502020204030204" pitchFamily="34" charset="0"/>
                        </a:rPr>
                        <a:t>Mid</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smtClean="0">
                          <a:solidFill>
                            <a:schemeClr val="tx2"/>
                          </a:solidFill>
                          <a:effectLst/>
                          <a:latin typeface="Calibri" panose="020F0502020204030204" pitchFamily="34" charset="0"/>
                        </a:rPr>
                        <a:t>I </a:t>
                      </a:r>
                      <a:r>
                        <a:rPr lang="en-US" sz="1200" u="none" strike="noStrike" dirty="0">
                          <a:solidFill>
                            <a:schemeClr val="tx2"/>
                          </a:solidFill>
                          <a:effectLst/>
                          <a:latin typeface="Calibri" panose="020F0502020204030204" pitchFamily="34" charset="0"/>
                        </a:rPr>
                        <a:t>frame </a:t>
                      </a:r>
                      <a:r>
                        <a:rPr lang="en-US" sz="1200" u="none" strike="noStrike" dirty="0" smtClean="0">
                          <a:solidFill>
                            <a:schemeClr val="tx2"/>
                          </a:solidFill>
                          <a:effectLst/>
                          <a:latin typeface="Calibri" panose="020F0502020204030204" pitchFamily="34" charset="0"/>
                        </a:rPr>
                        <a:t>interval: 4 sec </a:t>
                      </a:r>
                      <a:r>
                        <a:rPr lang="en-US" sz="1200" u="none" strike="noStrike" dirty="0">
                          <a:solidFill>
                            <a:schemeClr val="tx2"/>
                          </a:solidFill>
                          <a:effectLst/>
                          <a:latin typeface="Calibri" panose="020F0502020204030204" pitchFamily="34" charset="0"/>
                        </a:rPr>
                        <a:t>to </a:t>
                      </a:r>
                      <a:r>
                        <a:rPr lang="en-US" sz="1200" u="none" strike="noStrike" dirty="0" smtClean="0">
                          <a:solidFill>
                            <a:schemeClr val="tx2"/>
                          </a:solidFill>
                          <a:effectLst/>
                          <a:latin typeface="Calibri" panose="020F0502020204030204" pitchFamily="34" charset="0"/>
                        </a:rPr>
                        <a:t>16 sec</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a:solidFill>
                            <a:schemeClr val="tx2"/>
                          </a:solidFill>
                          <a:effectLst/>
                          <a:latin typeface="Calibri" panose="020F0502020204030204" pitchFamily="34" charset="0"/>
                        </a:rPr>
                        <a:t>-</a:t>
                      </a:r>
                      <a:endParaRPr lang="en-US" altLang="ja-JP"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184102">
                <a:tc rowSpan="9">
                  <a:txBody>
                    <a:bodyPr/>
                    <a:lstStyle/>
                    <a:p>
                      <a:pPr algn="ctr" fontAlgn="ctr"/>
                      <a:r>
                        <a:rPr lang="en-US" sz="1200" u="none" strike="noStrike" dirty="0">
                          <a:solidFill>
                            <a:schemeClr val="tx2"/>
                          </a:solidFill>
                          <a:effectLst/>
                          <a:latin typeface="Calibri" panose="020F0502020204030204" pitchFamily="34" charset="0"/>
                        </a:rPr>
                        <a:t>H.265</a:t>
                      </a:r>
                      <a:endParaRPr lang="en-US" sz="1200" b="0" i="0" u="none" strike="noStrike" dirty="0">
                        <a:solidFill>
                          <a:schemeClr val="tx2"/>
                        </a:solidFill>
                        <a:effectLst/>
                        <a:latin typeface="Calibri" panose="020F0502020204030204" pitchFamily="34" charset="0"/>
                      </a:endParaRPr>
                    </a:p>
                    <a:p>
                      <a:pPr algn="ctr" fontAlgn="ctr"/>
                      <a:r>
                        <a:rPr lang="en-US" sz="1200" u="none" strike="noStrike" dirty="0" smtClean="0">
                          <a:solidFill>
                            <a:schemeClr val="tx2"/>
                          </a:solidFill>
                          <a:effectLst/>
                          <a:latin typeface="Calibri" panose="020F0502020204030204" pitchFamily="34" charset="0"/>
                        </a:rPr>
                        <a:t>Mode</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solidFill>
                            <a:schemeClr val="tx2"/>
                          </a:solidFill>
                          <a:effectLst/>
                          <a:latin typeface="Calibri" panose="020F0502020204030204" pitchFamily="34" charset="0"/>
                        </a:rPr>
                        <a:t>OFF</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a:solidFill>
                            <a:schemeClr val="tx2"/>
                          </a:solidFill>
                          <a:effectLst/>
                          <a:latin typeface="Calibri" panose="020F0502020204030204" pitchFamily="34" charset="0"/>
                        </a:rPr>
                        <a:t>-</a:t>
                      </a:r>
                      <a:endParaRPr lang="en-US" altLang="ja-JP"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a:solidFill>
                            <a:schemeClr val="tx2"/>
                          </a:solidFill>
                          <a:effectLst/>
                          <a:latin typeface="Calibri" panose="020F0502020204030204" pitchFamily="34" charset="0"/>
                        </a:rPr>
                        <a:t>-</a:t>
                      </a:r>
                      <a:endParaRPr lang="en-US" altLang="ja-JP"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pPr algn="ctr" fontAlgn="ctr"/>
                      <a:endParaRPr lang="en-US" sz="1400" b="0" i="0" u="none" strike="noStrike" dirty="0">
                        <a:solidFill>
                          <a:srgbClr val="0A54A0"/>
                        </a:solidFill>
                        <a:effectLst/>
                        <a:latin typeface="Calibri" panose="020F0502020204030204" pitchFamily="34" charset="0"/>
                      </a:endParaRPr>
                    </a:p>
                  </a:txBody>
                  <a:tcPr marL="0" marR="0" marT="0" marB="0" anchor="ctr"/>
                </a:tc>
                <a:tc rowSpan="2">
                  <a:txBody>
                    <a:bodyPr/>
                    <a:lstStyle/>
                    <a:p>
                      <a:pPr algn="ctr" fontAlgn="ctr"/>
                      <a:r>
                        <a:rPr lang="en-US" sz="1200" u="none" strike="noStrike" dirty="0">
                          <a:solidFill>
                            <a:schemeClr val="tx2"/>
                          </a:solidFill>
                          <a:effectLst/>
                          <a:latin typeface="Calibri" panose="020F0502020204030204" pitchFamily="34" charset="0"/>
                        </a:rPr>
                        <a:t>Low</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u="none" strike="noStrike" dirty="0" smtClean="0">
                          <a:solidFill>
                            <a:schemeClr val="tx2"/>
                          </a:solidFill>
                          <a:effectLst/>
                          <a:latin typeface="Calibri" panose="020F0502020204030204" pitchFamily="34" charset="0"/>
                        </a:rPr>
                        <a:t>I </a:t>
                      </a:r>
                      <a:r>
                        <a:rPr lang="en-US" sz="1200" u="none" strike="noStrike" dirty="0">
                          <a:solidFill>
                            <a:schemeClr val="tx2"/>
                          </a:solidFill>
                          <a:effectLst/>
                          <a:latin typeface="Calibri" panose="020F0502020204030204" pitchFamily="34" charset="0"/>
                        </a:rPr>
                        <a:t>frame </a:t>
                      </a:r>
                      <a:r>
                        <a:rPr lang="en-US" sz="1200" u="none" strike="noStrike" dirty="0" smtClean="0">
                          <a:solidFill>
                            <a:schemeClr val="tx2"/>
                          </a:solidFill>
                          <a:effectLst/>
                          <a:latin typeface="Calibri" panose="020F0502020204030204" pitchFamily="34" charset="0"/>
                        </a:rPr>
                        <a:t>interval: 1 sec </a:t>
                      </a:r>
                      <a:r>
                        <a:rPr lang="en-US" sz="1200" u="none" strike="noStrike" dirty="0">
                          <a:solidFill>
                            <a:schemeClr val="tx2"/>
                          </a:solidFill>
                          <a:effectLst/>
                          <a:latin typeface="Calibri" panose="020F0502020204030204" pitchFamily="34" charset="0"/>
                        </a:rPr>
                        <a:t>to </a:t>
                      </a:r>
                      <a:r>
                        <a:rPr lang="en-US" sz="1200" u="none" strike="noStrike" dirty="0" smtClean="0">
                          <a:solidFill>
                            <a:schemeClr val="tx2"/>
                          </a:solidFill>
                          <a:effectLst/>
                          <a:latin typeface="Calibri" panose="020F0502020204030204" pitchFamily="34" charset="0"/>
                        </a:rPr>
                        <a:t>8 sec</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solidFill>
                            <a:schemeClr val="tx2"/>
                          </a:solidFill>
                          <a:effectLst/>
                          <a:latin typeface="Calibri" panose="020F0502020204030204" pitchFamily="34" charset="0"/>
                        </a:rPr>
                        <a:t>OFF</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200" u="none" strike="noStrike" dirty="0" smtClean="0">
                          <a:solidFill>
                            <a:schemeClr val="tx2"/>
                          </a:solidFill>
                          <a:effectLst/>
                          <a:latin typeface="Calibri" panose="020F0502020204030204" pitchFamily="34" charset="0"/>
                        </a:rPr>
                        <a:t>ON</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endParaRPr kumimoji="1" lang="ja-JP" altLang="en-US"/>
                    </a:p>
                  </a:txBody>
                  <a:tcPr/>
                </a:tc>
                <a:tc rowSpan="2">
                  <a:txBody>
                    <a:bodyPr/>
                    <a:lstStyle/>
                    <a:p>
                      <a:pPr algn="ctr" fontAlgn="ctr"/>
                      <a:r>
                        <a:rPr lang="en-US" sz="1200" u="none" strike="noStrike" dirty="0">
                          <a:solidFill>
                            <a:schemeClr val="tx2"/>
                          </a:solidFill>
                          <a:effectLst/>
                          <a:latin typeface="Calibri" panose="020F0502020204030204" pitchFamily="34" charset="0"/>
                        </a:rPr>
                        <a:t>Mid</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u="none" strike="noStrike" dirty="0" smtClean="0">
                          <a:solidFill>
                            <a:schemeClr val="tx2"/>
                          </a:solidFill>
                          <a:effectLst/>
                          <a:latin typeface="Calibri" panose="020F0502020204030204" pitchFamily="34" charset="0"/>
                        </a:rPr>
                        <a:t>I </a:t>
                      </a:r>
                      <a:r>
                        <a:rPr lang="en-US" sz="1200" u="none" strike="noStrike" dirty="0">
                          <a:solidFill>
                            <a:schemeClr val="tx2"/>
                          </a:solidFill>
                          <a:effectLst/>
                          <a:latin typeface="Calibri" panose="020F0502020204030204" pitchFamily="34" charset="0"/>
                        </a:rPr>
                        <a:t>frame </a:t>
                      </a:r>
                      <a:r>
                        <a:rPr lang="en-US" sz="1200" u="none" strike="noStrike" dirty="0" smtClean="0">
                          <a:solidFill>
                            <a:schemeClr val="tx2"/>
                          </a:solidFill>
                          <a:effectLst/>
                          <a:latin typeface="Calibri" panose="020F0502020204030204" pitchFamily="34" charset="0"/>
                        </a:rPr>
                        <a:t>interval: 4 sec </a:t>
                      </a:r>
                      <a:r>
                        <a:rPr lang="en-US" sz="1200" u="none" strike="noStrike" dirty="0">
                          <a:solidFill>
                            <a:schemeClr val="tx2"/>
                          </a:solidFill>
                          <a:effectLst/>
                          <a:latin typeface="Calibri" panose="020F0502020204030204" pitchFamily="34" charset="0"/>
                        </a:rPr>
                        <a:t>to </a:t>
                      </a:r>
                      <a:r>
                        <a:rPr lang="en-US" sz="1200" u="none" strike="noStrike" dirty="0" smtClean="0">
                          <a:solidFill>
                            <a:schemeClr val="tx2"/>
                          </a:solidFill>
                          <a:effectLst/>
                          <a:latin typeface="Calibri" panose="020F0502020204030204" pitchFamily="34" charset="0"/>
                        </a:rPr>
                        <a:t>16 sec</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solidFill>
                            <a:schemeClr val="tx2"/>
                          </a:solidFill>
                          <a:effectLst/>
                          <a:latin typeface="Calibri" panose="020F0502020204030204" pitchFamily="34" charset="0"/>
                        </a:rPr>
                        <a:t>OFF</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200" u="none" strike="noStrike" dirty="0" smtClean="0">
                          <a:solidFill>
                            <a:schemeClr val="tx2"/>
                          </a:solidFill>
                          <a:effectLst/>
                          <a:latin typeface="Calibri" panose="020F0502020204030204" pitchFamily="34" charset="0"/>
                        </a:rPr>
                        <a:t>ON </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endParaRPr kumimoji="1" lang="ja-JP" altLang="en-US"/>
                    </a:p>
                  </a:txBody>
                  <a:tcPr/>
                </a:tc>
                <a:tc rowSpan="2">
                  <a:txBody>
                    <a:bodyPr/>
                    <a:lstStyle/>
                    <a:p>
                      <a:pPr algn="ctr" fontAlgn="ctr"/>
                      <a:r>
                        <a:rPr lang="en-US" sz="1200" u="none" strike="noStrike" dirty="0">
                          <a:solidFill>
                            <a:schemeClr val="tx2"/>
                          </a:solidFill>
                          <a:effectLst/>
                          <a:latin typeface="Calibri" panose="020F0502020204030204" pitchFamily="34" charset="0"/>
                        </a:rPr>
                        <a:t>Advanced</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u="none" strike="noStrike" dirty="0">
                          <a:solidFill>
                            <a:schemeClr val="tx2"/>
                          </a:solidFill>
                          <a:effectLst/>
                          <a:latin typeface="Calibri" panose="020F0502020204030204" pitchFamily="34" charset="0"/>
                        </a:rPr>
                        <a:t>I frame </a:t>
                      </a:r>
                      <a:r>
                        <a:rPr lang="en-US" sz="1200" u="none" strike="noStrike" dirty="0" smtClean="0">
                          <a:solidFill>
                            <a:schemeClr val="tx2"/>
                          </a:solidFill>
                          <a:effectLst/>
                          <a:latin typeface="Calibri" panose="020F0502020204030204" pitchFamily="34" charset="0"/>
                        </a:rPr>
                        <a:t>interval: 60 sec</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solidFill>
                            <a:schemeClr val="tx2"/>
                          </a:solidFill>
                          <a:effectLst/>
                          <a:latin typeface="Calibri" panose="020F0502020204030204" pitchFamily="34" charset="0"/>
                        </a:rPr>
                        <a:t>OFF</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200" u="none" strike="noStrike" dirty="0" smtClean="0">
                          <a:solidFill>
                            <a:schemeClr val="tx2"/>
                          </a:solidFill>
                          <a:effectLst/>
                          <a:latin typeface="Calibri" panose="020F0502020204030204" pitchFamily="34" charset="0"/>
                        </a:rPr>
                        <a:t>ON </a:t>
                      </a:r>
                      <a:endParaRPr lang="en-US" sz="10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4288">
                <a:tc vMerge="1">
                  <a:txBody>
                    <a:bodyPr/>
                    <a:lstStyle/>
                    <a:p>
                      <a:pPr algn="ctr" fontAlgn="ct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rowSpan="2">
                  <a:txBody>
                    <a:bodyPr/>
                    <a:lstStyle/>
                    <a:p>
                      <a:pPr algn="ctr" fontAlgn="ctr"/>
                      <a:r>
                        <a:rPr lang="en-US" sz="1200" b="0" i="0" u="none" strike="noStrike" dirty="0" smtClean="0">
                          <a:solidFill>
                            <a:schemeClr val="tx2"/>
                          </a:solidFill>
                          <a:effectLst/>
                          <a:latin typeface="Calibri" panose="020F0502020204030204" pitchFamily="34" charset="0"/>
                        </a:rPr>
                        <a:t>Frame rate control</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0" i="0" u="none" strike="noStrike" dirty="0" smtClean="0">
                          <a:solidFill>
                            <a:schemeClr val="tx2"/>
                          </a:solidFill>
                          <a:effectLst/>
                          <a:latin typeface="Calibri" panose="020F0502020204030204" pitchFamily="34" charset="0"/>
                        </a:rPr>
                        <a:t>I frame interval / Frame rate</a:t>
                      </a:r>
                    </a:p>
                    <a:p>
                      <a:pPr marL="628650" lvl="1" indent="-171450" algn="l" fontAlgn="ctr">
                        <a:buFont typeface="Wingdings" panose="05000000000000000000" pitchFamily="2" charset="2"/>
                        <a:buChar char="ü"/>
                      </a:pPr>
                      <a:r>
                        <a:rPr lang="en-US" altLang="ja-JP" sz="1200" b="0" i="0" u="none" strike="noStrike" dirty="0" smtClean="0">
                          <a:solidFill>
                            <a:schemeClr val="tx2"/>
                          </a:solidFill>
                          <a:effectLst/>
                          <a:latin typeface="Calibri" panose="020F0502020204030204" pitchFamily="34" charset="0"/>
                        </a:rPr>
                        <a:t>Motion : 4 sec</a:t>
                      </a:r>
                    </a:p>
                    <a:p>
                      <a:pPr marL="628650" lvl="1" indent="-171450" algn="l" fontAlgn="ctr">
                        <a:buFont typeface="Wingdings" panose="05000000000000000000" pitchFamily="2" charset="2"/>
                        <a:buChar char="ü"/>
                      </a:pPr>
                      <a:r>
                        <a:rPr lang="en-US" altLang="ja-JP" sz="1200" b="0" i="0" u="none" strike="noStrike" dirty="0" smtClean="0">
                          <a:solidFill>
                            <a:schemeClr val="tx2"/>
                          </a:solidFill>
                          <a:effectLst/>
                          <a:latin typeface="Calibri" panose="020F0502020204030204" pitchFamily="34" charset="0"/>
                        </a:rPr>
                        <a:t>No Motion</a:t>
                      </a:r>
                      <a:r>
                        <a:rPr lang="ja-JP" altLang="en-US" sz="1200" b="0" i="0" u="none" strike="noStrike" dirty="0" smtClean="0">
                          <a:solidFill>
                            <a:schemeClr val="tx2"/>
                          </a:solidFill>
                          <a:effectLst/>
                          <a:latin typeface="Calibri" panose="020F0502020204030204" pitchFamily="34" charset="0"/>
                        </a:rPr>
                        <a:t>：</a:t>
                      </a:r>
                      <a:r>
                        <a:rPr lang="en-US" altLang="ja-JP" sz="1200" b="0" i="0" u="none" strike="noStrike" dirty="0" smtClean="0">
                          <a:solidFill>
                            <a:schemeClr val="tx2"/>
                          </a:solidFill>
                          <a:effectLst/>
                          <a:latin typeface="Calibri" panose="020F0502020204030204" pitchFamily="34" charset="0"/>
                        </a:rPr>
                        <a:t>16s</a:t>
                      </a:r>
                      <a:r>
                        <a:rPr lang="en-US" altLang="ja-JP" sz="1200" b="0" i="0" u="none" strike="noStrike" baseline="0" dirty="0" smtClean="0">
                          <a:solidFill>
                            <a:schemeClr val="tx2"/>
                          </a:solidFill>
                          <a:effectLst/>
                          <a:latin typeface="Calibri" panose="020F0502020204030204" pitchFamily="34" charset="0"/>
                        </a:rPr>
                        <a:t>ec/[FPS] ~ [FPS*16]</a:t>
                      </a:r>
                      <a:r>
                        <a:rPr lang="en-US" altLang="ja-JP" sz="1200" b="0" i="0" u="none" strike="noStrike" dirty="0" smtClean="0">
                          <a:solidFill>
                            <a:schemeClr val="tx2"/>
                          </a:solidFill>
                          <a:effectLst/>
                          <a:latin typeface="Calibri" panose="020F0502020204030204" pitchFamily="34" charset="0"/>
                        </a:rPr>
                        <a:t>sec/1fps</a:t>
                      </a:r>
                    </a:p>
                    <a:p>
                      <a:pPr marL="457200" lvl="1" indent="0" algn="l" fontAlgn="ctr">
                        <a:buFont typeface="Wingdings" panose="05000000000000000000" pitchFamily="2" charset="2"/>
                        <a:buNone/>
                      </a:pPr>
                      <a:r>
                        <a:rPr lang="en-US" altLang="ja-JP" sz="1050" b="0" i="0" u="none" strike="noStrike" baseline="0" dirty="0" smtClean="0">
                          <a:solidFill>
                            <a:schemeClr val="tx2"/>
                          </a:solidFill>
                          <a:effectLst/>
                          <a:latin typeface="Calibri" panose="020F0502020204030204" pitchFamily="34" charset="0"/>
                        </a:rPr>
                        <a:t>   (@30fps,  16sec/30fps ~ 480sec/1fps)</a:t>
                      </a:r>
                      <a:endParaRPr lang="en-US" altLang="ja-JP" sz="105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solidFill>
                            <a:schemeClr val="tx2"/>
                          </a:solidFill>
                          <a:effectLst/>
                          <a:latin typeface="Calibri" panose="020F0502020204030204" pitchFamily="34" charset="0"/>
                        </a:rPr>
                        <a:t>OFF</a:t>
                      </a: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489108">
                <a:tc vMerge="1">
                  <a:txBody>
                    <a:bodyPr/>
                    <a:lstStyle/>
                    <a:p>
                      <a:pPr algn="ctr" fontAlgn="ct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vMerge="1">
                  <a:txBody>
                    <a:bodyPr/>
                    <a:lstStyle/>
                    <a:p>
                      <a:pPr algn="ctr" fontAlgn="ct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vMerge="1">
                  <a:txBody>
                    <a:bodyPr/>
                    <a:lstStyle/>
                    <a:p>
                      <a:pPr algn="ctr" fontAlgn="ctr"/>
                      <a:endParaRPr lang="en-US" sz="12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u="none" strike="noStrike" dirty="0" smtClean="0">
                          <a:solidFill>
                            <a:schemeClr val="tx2"/>
                          </a:solidFill>
                          <a:effectLst/>
                          <a:latin typeface="Calibri" panose="020F0502020204030204" pitchFamily="34" charset="0"/>
                        </a:rPr>
                        <a:t>ON </a:t>
                      </a:r>
                      <a:endParaRPr lang="en-US" sz="1000" b="0" i="0" u="none" strike="noStrike" dirty="0">
                        <a:solidFill>
                          <a:schemeClr val="tx2"/>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b="1" i="0" u="none" strike="noStrike" dirty="0" smtClean="0">
                          <a:solidFill>
                            <a:srgbClr val="FF0000"/>
                          </a:solidFill>
                          <a:effectLst/>
                          <a:latin typeface="Calibri" panose="020F0502020204030204" pitchFamily="34" charset="0"/>
                        </a:rPr>
                        <a:t>N/A</a:t>
                      </a:r>
                      <a:endParaRPr lang="en-US" altLang="ja-JP"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
        <p:nvSpPr>
          <p:cNvPr id="9" name="正方形/長方形 8"/>
          <p:cNvSpPr/>
          <p:nvPr/>
        </p:nvSpPr>
        <p:spPr>
          <a:xfrm>
            <a:off x="1439652" y="3943350"/>
            <a:ext cx="7562763" cy="73221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Rectangle 3"/>
          <p:cNvSpPr>
            <a:spLocks noChangeArrowheads="1"/>
          </p:cNvSpPr>
          <p:nvPr/>
        </p:nvSpPr>
        <p:spPr bwMode="auto">
          <a:xfrm>
            <a:off x="323528" y="759455"/>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lnSpc>
                <a:spcPts val="2000"/>
              </a:lnSpc>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Frame rate control mode is newly added same as 5M 360-deg. Camera.</a:t>
            </a:r>
          </a:p>
          <a:p>
            <a:pPr marL="285750" indent="-285750" algn="l" eaLnBrk="1" fontAlgn="auto" hangingPunct="1">
              <a:lnSpc>
                <a:spcPts val="2000"/>
              </a:lnSpc>
              <a:spcBef>
                <a:spcPts val="0"/>
              </a:spcBef>
              <a:spcAft>
                <a:spcPts val="0"/>
              </a:spcAft>
              <a:buFont typeface="Wingdings" panose="05000000000000000000" pitchFamily="2" charset="2"/>
              <a:buChar char="n"/>
            </a:pPr>
            <a:r>
              <a:rPr lang="en-US" altLang="ja-JP" sz="1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Smart Facial coding is not supported.</a:t>
            </a:r>
          </a:p>
        </p:txBody>
      </p:sp>
    </p:spTree>
    <p:extLst>
      <p:ext uri="{BB962C8B-B14F-4D97-AF65-F5344CB8AC3E}">
        <p14:creationId xmlns:p14="http://schemas.microsoft.com/office/powerpoint/2010/main" val="71547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28236" y="91858"/>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Extreme Compression : Smart coding</a:t>
            </a:r>
            <a:r>
              <a:rPr lang="ja-JP" altLang="en-US" b="1" dirty="0">
                <a:latin typeface="Calibri" panose="020F0502020204030204" pitchFamily="34" charset="0"/>
                <a:ea typeface="Tahoma" panose="020B0604030504040204" pitchFamily="34" charset="0"/>
                <a:cs typeface="Tahoma" panose="020B0604030504040204" pitchFamily="34" charset="0"/>
              </a:rPr>
              <a:t> </a:t>
            </a:r>
            <a:r>
              <a:rPr lang="en-US" altLang="ja-JP" b="1" dirty="0" smtClean="0">
                <a:latin typeface="Calibri" panose="020F0502020204030204" pitchFamily="34" charset="0"/>
                <a:ea typeface="Tahoma" panose="020B0604030504040204" pitchFamily="34" charset="0"/>
                <a:cs typeface="Tahoma" panose="020B0604030504040204" pitchFamily="34" charset="0"/>
              </a:rPr>
              <a:t>(H.265 mode) </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1"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27</a:t>
            </a:fld>
            <a:endParaRPr lang="en-US" sz="1000" dirty="0">
              <a:latin typeface="Calibri" panose="020F0502020204030204" pitchFamily="34" charset="0"/>
            </a:endParaRPr>
          </a:p>
        </p:txBody>
      </p:sp>
      <p:sp>
        <p:nvSpPr>
          <p:cNvPr id="1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Rectangle 3"/>
          <p:cNvSpPr>
            <a:spLocks noChangeArrowheads="1"/>
          </p:cNvSpPr>
          <p:nvPr/>
        </p:nvSpPr>
        <p:spPr bwMode="auto">
          <a:xfrm>
            <a:off x="323528" y="759455"/>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lnSpc>
                <a:spcPts val="2000"/>
              </a:lnSpc>
              <a:spcBef>
                <a:spcPts val="0"/>
              </a:spcBef>
              <a:spcAft>
                <a:spcPts val="0"/>
              </a:spcAft>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Below is one of the reference “Sample measured” result of smart coding.</a:t>
            </a:r>
          </a:p>
          <a:p>
            <a:pPr marL="285750" indent="-285750" algn="l" eaLnBrk="1" fontAlgn="auto" hangingPunct="1">
              <a:lnSpc>
                <a:spcPts val="2000"/>
              </a:lnSpc>
              <a:spcBef>
                <a:spcPts val="0"/>
              </a:spcBef>
              <a:spcAft>
                <a:spcPts val="0"/>
              </a:spcAft>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Result may change on actual environment, light condition and frequency of motion.</a:t>
            </a:r>
          </a:p>
        </p:txBody>
      </p:sp>
      <p:graphicFrame>
        <p:nvGraphicFramePr>
          <p:cNvPr id="17" name="表 16"/>
          <p:cNvGraphicFramePr>
            <a:graphicFrameLocks noGrp="1"/>
          </p:cNvGraphicFramePr>
          <p:nvPr>
            <p:extLst>
              <p:ext uri="{D42A27DB-BD31-4B8C-83A1-F6EECF244321}">
                <p14:modId xmlns:p14="http://schemas.microsoft.com/office/powerpoint/2010/main" val="3043082350"/>
              </p:ext>
            </p:extLst>
          </p:nvPr>
        </p:nvGraphicFramePr>
        <p:xfrm>
          <a:off x="193591" y="1261444"/>
          <a:ext cx="8789404" cy="1764000"/>
        </p:xfrm>
        <a:graphic>
          <a:graphicData uri="http://schemas.openxmlformats.org/drawingml/2006/table">
            <a:tbl>
              <a:tblPr firstRow="1" bandRow="1">
                <a:tableStyleId>{5C22544A-7EE6-4342-B048-85BDC9FD1C3A}</a:tableStyleId>
              </a:tblPr>
              <a:tblGrid>
                <a:gridCol w="1694702"/>
                <a:gridCol w="1694702"/>
                <a:gridCol w="2880000"/>
                <a:gridCol w="1260000"/>
                <a:gridCol w="1260000"/>
              </a:tblGrid>
              <a:tr h="252000">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Scene</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Smart Coding</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lnR w="12700" cap="flat" cmpd="sng" algn="ctr">
                      <a:solidFill>
                        <a:schemeClr val="bg1"/>
                      </a:solidFill>
                      <a:prstDash val="solid"/>
                      <a:round/>
                      <a:headEnd type="none" w="med" len="med"/>
                      <a:tailEnd type="none" w="med" len="med"/>
                    </a:lnR>
                  </a:tcP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I frame</a:t>
                      </a:r>
                      <a:r>
                        <a:rPr kumimoji="1" lang="en-US" altLang="ja-JP" sz="1400" b="1" baseline="0" dirty="0" smtClean="0">
                          <a:latin typeface="Calibri" panose="020F0502020204030204" pitchFamily="34" charset="0"/>
                          <a:ea typeface="Meiryo UI" panose="020B0604030504040204" pitchFamily="50" charset="-128"/>
                          <a:cs typeface="Meiryo UI" panose="020B0604030504040204" pitchFamily="50" charset="-128"/>
                        </a:rPr>
                        <a:t> interval</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lnL w="12700" cap="flat" cmpd="sng" algn="ctr">
                      <a:solidFill>
                        <a:schemeClr val="bg1"/>
                      </a:solidFill>
                      <a:prstDash val="solid"/>
                      <a:round/>
                      <a:headEnd type="none" w="med" len="med"/>
                      <a:tailEnd type="none" w="med" len="med"/>
                    </a:lnL>
                  </a:tcP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Auto-VIQS</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Bitrate </a:t>
                      </a: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(kbps)</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rowSpan="7">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No motion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tc>
                <a:tc>
                  <a:txBody>
                    <a:bodyPr/>
                    <a:lstStyle/>
                    <a:p>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sng" dirty="0" smtClean="0">
                          <a:latin typeface="Calibri" panose="020F0502020204030204" pitchFamily="34" charset="0"/>
                          <a:ea typeface="Meiryo UI" panose="020B0604030504040204" pitchFamily="50" charset="-128"/>
                          <a:cs typeface="Meiryo UI" panose="020B0604030504040204" pitchFamily="50" charset="-128"/>
                        </a:rPr>
                        <a:t>1sec</a:t>
                      </a:r>
                      <a:endParaRPr kumimoji="1" lang="ja-JP" altLang="en-US" sz="1200" b="1" u="sng" dirty="0" smtClean="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4198</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MID</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rowSpan="2">
                  <a:txBody>
                    <a:bodyPr/>
                    <a:lstStyle/>
                    <a:p>
                      <a:r>
                        <a:rPr kumimoji="1" lang="en-US" altLang="ja-JP" sz="1200" b="1" u="sng" dirty="0" smtClean="0">
                          <a:latin typeface="Calibri" panose="020F0502020204030204" pitchFamily="34" charset="0"/>
                          <a:ea typeface="Meiryo UI" panose="020B0604030504040204" pitchFamily="50" charset="-128"/>
                          <a:cs typeface="Meiryo UI" panose="020B0604030504040204" pitchFamily="50" charset="-128"/>
                        </a:rPr>
                        <a:t>16sec</a:t>
                      </a:r>
                      <a:endParaRPr kumimoji="1" lang="ja-JP" altLang="en-US" sz="1200" b="1" u="sng"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1052</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224</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Advanced</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sng" dirty="0" smtClean="0">
                          <a:latin typeface="Calibri" panose="020F0502020204030204" pitchFamily="34" charset="0"/>
                          <a:ea typeface="Meiryo UI" panose="020B0604030504040204" pitchFamily="50" charset="-128"/>
                          <a:cs typeface="Meiryo UI" panose="020B0604030504040204" pitchFamily="50" charset="-128"/>
                        </a:rPr>
                        <a:t>60sec</a:t>
                      </a:r>
                      <a:endParaRPr kumimoji="1" lang="ja-JP" altLang="en-US" sz="1200" b="1" u="sng" dirty="0" smtClean="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335</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295</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Frame Rate Control</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sng" dirty="0" smtClean="0">
                          <a:latin typeface="Calibri" panose="020F0502020204030204" pitchFamily="34" charset="0"/>
                          <a:ea typeface="Meiryo UI" panose="020B0604030504040204" pitchFamily="50" charset="-128"/>
                          <a:cs typeface="Meiryo UI" panose="020B0604030504040204" pitchFamily="50" charset="-128"/>
                        </a:rPr>
                        <a:t>480sec with</a:t>
                      </a:r>
                      <a:r>
                        <a:rPr kumimoji="1" lang="en-US" altLang="ja-JP" sz="1200" b="1" u="sng"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200" b="1" u="sng" dirty="0" smtClean="0">
                          <a:latin typeface="Calibri" panose="020F0502020204030204" pitchFamily="34" charset="0"/>
                          <a:ea typeface="Meiryo UI" panose="020B0604030504040204" pitchFamily="50" charset="-128"/>
                          <a:cs typeface="Meiryo UI" panose="020B0604030504040204" pitchFamily="50" charset="-128"/>
                        </a:rPr>
                        <a:t>1fps</a:t>
                      </a:r>
                      <a:endParaRPr kumimoji="1" lang="ja-JP" altLang="en-US" sz="1200" b="1" u="sng" dirty="0" smtClean="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19</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8</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3637187252"/>
              </p:ext>
            </p:extLst>
          </p:nvPr>
        </p:nvGraphicFramePr>
        <p:xfrm>
          <a:off x="193591" y="3056417"/>
          <a:ext cx="8789404" cy="1647044"/>
        </p:xfrm>
        <a:graphic>
          <a:graphicData uri="http://schemas.openxmlformats.org/drawingml/2006/table">
            <a:tbl>
              <a:tblPr firstRow="1" bandRow="1">
                <a:tableStyleId>{21E4AEA4-8DFA-4A89-87EB-49C32662AFE0}</a:tableStyleId>
              </a:tblPr>
              <a:tblGrid>
                <a:gridCol w="1694702"/>
                <a:gridCol w="1694702"/>
                <a:gridCol w="2880000"/>
                <a:gridCol w="1260000"/>
                <a:gridCol w="1260000"/>
              </a:tblGrid>
              <a:tr h="216000">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Scene</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Smart Coding</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lnR w="12700" cap="flat" cmpd="sng" algn="ctr">
                      <a:solidFill>
                        <a:schemeClr val="bg1"/>
                      </a:solidFill>
                      <a:prstDash val="solid"/>
                      <a:round/>
                      <a:headEnd type="none" w="med" len="med"/>
                      <a:tailEnd type="none" w="med" len="med"/>
                    </a:lnR>
                  </a:tcP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I frame</a:t>
                      </a:r>
                      <a:r>
                        <a:rPr kumimoji="1" lang="en-US" altLang="ja-JP" sz="1400" b="1" baseline="0" dirty="0" smtClean="0">
                          <a:latin typeface="Calibri" panose="020F0502020204030204" pitchFamily="34" charset="0"/>
                          <a:ea typeface="Meiryo UI" panose="020B0604030504040204" pitchFamily="50" charset="-128"/>
                          <a:cs typeface="Meiryo UI" panose="020B0604030504040204" pitchFamily="50" charset="-128"/>
                        </a:rPr>
                        <a:t> interval</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lnL w="12700" cap="flat" cmpd="sng" algn="ctr">
                      <a:solidFill>
                        <a:schemeClr val="bg1"/>
                      </a:solidFill>
                      <a:prstDash val="solid"/>
                      <a:round/>
                      <a:headEnd type="none" w="med" len="med"/>
                      <a:tailEnd type="none" w="med" len="med"/>
                    </a:lnL>
                  </a:tcP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Auto-VIQS</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Bitrate </a:t>
                      </a: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(kbps)</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rowSpan="6">
                  <a:txBody>
                    <a:bodyPr/>
                    <a:lstStyle/>
                    <a:p>
                      <a:pPr algn="ctr"/>
                      <a:r>
                        <a:rPr kumimoji="1" lang="en-US" altLang="ja-JP" sz="1200" b="1" dirty="0" smtClean="0">
                          <a:latin typeface="Calibri" panose="020F0502020204030204" pitchFamily="34" charset="0"/>
                        </a:rPr>
                        <a:t>With Motion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tc>
                <a:tc>
                  <a:txBody>
                    <a:bodyPr/>
                    <a:lstStyle/>
                    <a:p>
                      <a:r>
                        <a:rPr kumimoji="1" lang="en-US" altLang="ja-JP" sz="1200" b="1" dirty="0" smtClean="0">
                          <a:latin typeface="Calibri" panose="020F0502020204030204" pitchFamily="34" charset="0"/>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sng" dirty="0" smtClean="0">
                          <a:latin typeface="Calibri" panose="020F0502020204030204" pitchFamily="34" charset="0"/>
                        </a:rPr>
                        <a:t>1sec</a:t>
                      </a:r>
                      <a:endParaRPr kumimoji="1" lang="ja-JP" altLang="en-US" sz="1200" b="1" u="sng" dirty="0" smtClean="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8120</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r>
                        <a:rPr kumimoji="1" lang="en-US" altLang="ja-JP" sz="1200" b="1" dirty="0" smtClean="0">
                          <a:latin typeface="Calibri" panose="020F0502020204030204" pitchFamily="34" charset="0"/>
                        </a:rPr>
                        <a:t>MID</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rowSpan="2">
                  <a:txBody>
                    <a:bodyPr/>
                    <a:lstStyle/>
                    <a:p>
                      <a:r>
                        <a:rPr kumimoji="1" lang="en-US" altLang="ja-JP" sz="1200" b="1" u="sng" dirty="0" smtClean="0">
                          <a:latin typeface="Calibri" panose="020F0502020204030204" pitchFamily="34" charset="0"/>
                        </a:rPr>
                        <a:t>4sec</a:t>
                      </a:r>
                      <a:r>
                        <a:rPr kumimoji="1" lang="en-US" altLang="ja-JP" sz="1200" b="1" dirty="0" smtClean="0">
                          <a:latin typeface="Calibri" panose="020F0502020204030204" pitchFamily="34" charset="0"/>
                        </a:rPr>
                        <a:t> (to 16sec)</a:t>
                      </a:r>
                      <a:endParaRPr kumimoji="1" lang="ja-JP" altLang="en-US" sz="1200" b="1" dirty="0">
                        <a:solidFill>
                          <a:schemeClr val="tx1">
                            <a:lumMod val="50000"/>
                            <a:lumOff val="5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5344</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200" b="1" dirty="0" smtClean="0">
                          <a:latin typeface="Calibri" panose="020F0502020204030204" pitchFamily="34" charset="0"/>
                        </a:rPr>
                        <a:t>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737</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r>
                        <a:rPr kumimoji="1" lang="en-US" altLang="ja-JP" sz="1200" b="1" dirty="0" smtClean="0">
                          <a:latin typeface="Calibri" panose="020F0502020204030204" pitchFamily="34" charset="0"/>
                        </a:rPr>
                        <a:t>Advanced</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sng" dirty="0" smtClean="0">
                          <a:latin typeface="Calibri" panose="020F0502020204030204" pitchFamily="34" charset="0"/>
                        </a:rPr>
                        <a:t>60sec</a:t>
                      </a:r>
                      <a:endParaRPr kumimoji="1" lang="ja-JP" altLang="en-US" sz="1200" b="1" u="sng" dirty="0" smtClean="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ctr"/>
                      <a:r>
                        <a:rPr kumimoji="1" lang="en-US" altLang="ja-JP" sz="1200" b="1" dirty="0" smtClean="0">
                          <a:latin typeface="Calibri" panose="020F0502020204030204" pitchFamily="34" charset="0"/>
                        </a:rPr>
                        <a:t>OFF</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956</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216000">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200" b="1" dirty="0" smtClean="0">
                          <a:latin typeface="Calibri" panose="020F0502020204030204" pitchFamily="34" charset="0"/>
                        </a:rPr>
                        <a:t>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algn="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387</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r>
              <a:tr h="351044">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200" b="1" dirty="0" smtClean="0">
                          <a:latin typeface="Calibri" panose="020F0502020204030204" pitchFamily="34" charset="0"/>
                        </a:rPr>
                        <a:t>Frame Rate Control</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sng" dirty="0" smtClean="0">
                          <a:latin typeface="Calibri" panose="020F0502020204030204" pitchFamily="34" charset="0"/>
                        </a:rPr>
                        <a:t>4sec</a:t>
                      </a:r>
                      <a:r>
                        <a:rPr kumimoji="1" lang="en-US" altLang="ja-JP" sz="1200" b="1" dirty="0" smtClean="0">
                          <a:latin typeface="Calibri" panose="020F0502020204030204" pitchFamily="34" charset="0"/>
                        </a:rPr>
                        <a:t> </a:t>
                      </a:r>
                      <a:r>
                        <a:rPr kumimoji="1" lang="en-US" altLang="ja-JP" sz="1200" b="1" baseline="0" dirty="0" smtClean="0">
                          <a:latin typeface="Calibri" panose="020F0502020204030204" pitchFamily="34" charset="0"/>
                        </a:rPr>
                        <a:t> with </a:t>
                      </a:r>
                      <a:r>
                        <a:rPr kumimoji="1" lang="en-US" altLang="ja-JP" sz="1200" b="1" u="sng" dirty="0" smtClean="0">
                          <a:latin typeface="Calibri" panose="020F0502020204030204" pitchFamily="34" charset="0"/>
                        </a:rPr>
                        <a:t>30fps</a:t>
                      </a:r>
                      <a:endParaRPr kumimoji="1" lang="ja-JP" altLang="en-US" sz="1200" b="1" dirty="0" smtClean="0">
                        <a:solidFill>
                          <a:schemeClr val="tx1">
                            <a:lumMod val="50000"/>
                            <a:lumOff val="5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gridSpan="2">
                  <a:txBody>
                    <a:bodyPr/>
                    <a:lstStyle/>
                    <a:p>
                      <a:pPr algn="ctr"/>
                      <a:r>
                        <a:rPr kumimoji="1" lang="en-US" altLang="ja-JP" sz="1200" b="1" dirty="0" smtClean="0">
                          <a:latin typeface="Calibri" panose="020F0502020204030204" pitchFamily="34" charset="0"/>
                        </a:rPr>
                        <a:t>Same as “MID”</a:t>
                      </a:r>
                      <a:r>
                        <a:rPr kumimoji="1" lang="ja-JP" altLang="en-US" sz="1200" b="1" baseline="0" dirty="0" smtClean="0">
                          <a:latin typeface="Calibri" panose="020F0502020204030204" pitchFamily="34" charset="0"/>
                        </a:rPr>
                        <a:t> </a:t>
                      </a:r>
                      <a:r>
                        <a:rPr kumimoji="1" lang="en-US" altLang="ja-JP" sz="1200" b="1" baseline="0" dirty="0" smtClean="0">
                          <a:latin typeface="Calibri" panose="020F0502020204030204" pitchFamily="34" charset="0"/>
                        </a:rPr>
                        <a:t>with motion</a:t>
                      </a:r>
                      <a:endParaRPr kumimoji="1" lang="ja-JP" altLang="en-US" sz="1200" b="1" dirty="0">
                        <a:latin typeface="Calibri" panose="020F0502020204030204" pitchFamily="34" charset="0"/>
                        <a:ea typeface="Meiryo UI" panose="020B0604030504040204" pitchFamily="50" charset="-128"/>
                        <a:cs typeface="Meiryo UI" panose="020B0604030504040204" pitchFamily="50" charset="-128"/>
                      </a:endParaRPr>
                    </a:p>
                  </a:txBody>
                  <a:tcPr marT="0" marB="0" anchor="ctr"/>
                </a:tc>
                <a:tc hMerge="1">
                  <a:txBody>
                    <a:bodyPr/>
                    <a:lstStyle/>
                    <a:p>
                      <a:pPr algn="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bl>
          </a:graphicData>
        </a:graphic>
      </p:graphicFrame>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77" y="3489169"/>
            <a:ext cx="1323930" cy="115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77" y="1755640"/>
            <a:ext cx="1284851" cy="115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角丸四角形 17"/>
          <p:cNvSpPr/>
          <p:nvPr/>
        </p:nvSpPr>
        <p:spPr>
          <a:xfrm>
            <a:off x="7257118" y="85725"/>
            <a:ext cx="1425575" cy="526822"/>
          </a:xfrm>
          <a:prstGeom prst="roundRect">
            <a:avLst/>
          </a:prstGeom>
          <a:solidFill>
            <a:schemeClr val="accent1"/>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Compression</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60942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28</a:t>
            </a:fld>
            <a:endParaRPr lang="en-US" sz="1000" dirty="0">
              <a:latin typeface="Calibri" panose="020F0502020204030204" pitchFamily="34" charset="0"/>
            </a:endParaRPr>
          </a:p>
        </p:txBody>
      </p:sp>
      <p:sp>
        <p:nvSpPr>
          <p:cNvPr id="34"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Key Features</a:t>
            </a:r>
            <a:endParaRPr kumimoji="1" lang="ja-JP" altLang="en-US" dirty="0">
              <a:latin typeface="Calibri" panose="020F0502020204030204" pitchFamily="34" charset="0"/>
            </a:endParaRPr>
          </a:p>
        </p:txBody>
      </p:sp>
      <p:sp>
        <p:nvSpPr>
          <p:cNvPr id="13" name="テキスト ボックス 12"/>
          <p:cNvSpPr txBox="1"/>
          <p:nvPr/>
        </p:nvSpPr>
        <p:spPr>
          <a:xfrm>
            <a:off x="251520" y="843558"/>
            <a:ext cx="4234275" cy="3847207"/>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Visibility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Peripheral Resolution by Stereo projection lens</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Super Dynamic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108dB</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IR-LED supports 10m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(only WV-X4571L)</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iA </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(intelligent Auto</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p>
          <a:p>
            <a:pPr marL="800100" lvl="1" indent="-342900" algn="l">
              <a:buFont typeface="Wingdings" panose="05000000000000000000" pitchFamily="2" charset="2"/>
              <a:buChar char="Ø"/>
            </a:pPr>
            <a:r>
              <a:rPr kumimoji="0" lang="en-US" altLang="ja-JP" sz="12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(as same as </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current 9M 360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deg. Camera</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Compression</a:t>
            </a:r>
          </a:p>
          <a:p>
            <a:pPr marL="800100" lvl="1" indent="-342900" algn="l">
              <a:lnSpc>
                <a:spcPct val="150000"/>
              </a:lnSpc>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H.265 + Smart Coding</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Extreme Data Security</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Secure communication</a:t>
            </a:r>
            <a:r>
              <a:rPr lang="ja-JP" altLang="en-US" sz="1200" b="1"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by Symantec certificate</a:t>
            </a:r>
          </a:p>
          <a:p>
            <a:pPr marL="800100" lvl="1" indent="-3429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FIPS 140-2 Level 1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compliant</a:t>
            </a: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Analytics</a:t>
            </a:r>
            <a:endPar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New People Counting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ASE303W</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People Counting, Heat-map and MOR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SAE200</a:t>
            </a:r>
            <a:endParaRPr lang="en-US" altLang="ja-JP" sz="10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359803" y="3015317"/>
            <a:ext cx="4678289" cy="1246495"/>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Other Features</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IP66</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IK10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WV-X4571L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(Vandal Resistant </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Outdoor model) </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Anti-corrosion screw</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SD card error display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Dehumidifier</a:t>
            </a:r>
          </a:p>
        </p:txBody>
      </p:sp>
      <p:sp>
        <p:nvSpPr>
          <p:cNvPr id="17" name="正方形/長方形 16"/>
          <p:cNvSpPr/>
          <p:nvPr/>
        </p:nvSpPr>
        <p:spPr>
          <a:xfrm>
            <a:off x="5318984" y="909112"/>
            <a:ext cx="2922348" cy="369332"/>
          </a:xfrm>
          <a:prstGeom prst="rect">
            <a:avLst/>
          </a:prstGeom>
        </p:spPr>
        <p:txBody>
          <a:bodyPr wrap="square">
            <a:spAutoFit/>
          </a:bodyPr>
          <a:lstStyle/>
          <a:p>
            <a:r>
              <a:rPr lang="en-US" altLang="ja-JP" sz="18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8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4910144" y="2296305"/>
            <a:ext cx="1326005"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p:nvPr/>
        </p:nvSpPr>
        <p:spPr>
          <a:xfrm>
            <a:off x="6520349" y="2286003"/>
            <a:ext cx="20724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WV-X4571L/X4171LM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858" y="1483128"/>
            <a:ext cx="1199155" cy="813177"/>
          </a:xfrm>
          <a:prstGeom prst="rect">
            <a:avLst/>
          </a:prstGeom>
          <a:solidFill>
            <a:schemeClr val="bg1"/>
          </a:solidFill>
        </p:spPr>
      </p:pic>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8650" y="1472826"/>
            <a:ext cx="1329049" cy="807813"/>
          </a:xfrm>
          <a:prstGeom prst="rect">
            <a:avLst/>
          </a:prstGeom>
          <a:solidFill>
            <a:schemeClr val="bg1"/>
          </a:solidFill>
        </p:spPr>
      </p:pic>
    </p:spTree>
    <p:extLst>
      <p:ext uri="{BB962C8B-B14F-4D97-AF65-F5344CB8AC3E}">
        <p14:creationId xmlns:p14="http://schemas.microsoft.com/office/powerpoint/2010/main" val="2420199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29</a:t>
            </a:fld>
            <a:endParaRPr lang="en-US" sz="1000" dirty="0">
              <a:latin typeface="Calibri" panose="020F0502020204030204" pitchFamily="34" charset="0"/>
            </a:endParaRPr>
          </a:p>
        </p:txBody>
      </p:sp>
      <p:graphicFrame>
        <p:nvGraphicFramePr>
          <p:cNvPr id="12" name="表 11"/>
          <p:cNvGraphicFramePr>
            <a:graphicFrameLocks noGrp="1"/>
          </p:cNvGraphicFramePr>
          <p:nvPr>
            <p:extLst>
              <p:ext uri="{D42A27DB-BD31-4B8C-83A1-F6EECF244321}">
                <p14:modId xmlns:p14="http://schemas.microsoft.com/office/powerpoint/2010/main" val="333730649"/>
              </p:ext>
            </p:extLst>
          </p:nvPr>
        </p:nvGraphicFramePr>
        <p:xfrm>
          <a:off x="126398" y="1334853"/>
          <a:ext cx="5738117" cy="3192551"/>
        </p:xfrm>
        <a:graphic>
          <a:graphicData uri="http://schemas.openxmlformats.org/drawingml/2006/table">
            <a:tbl>
              <a:tblPr firstRow="1" bandRow="1"/>
              <a:tblGrid>
                <a:gridCol w="1133059"/>
                <a:gridCol w="730370"/>
                <a:gridCol w="648000"/>
                <a:gridCol w="648000"/>
                <a:gridCol w="1440000"/>
                <a:gridCol w="569344"/>
                <a:gridCol w="569344"/>
              </a:tblGrid>
              <a:tr h="172699">
                <a:tc rowSpan="2">
                  <a:txBody>
                    <a:bodyPr/>
                    <a:lstStyle>
                      <a:lvl1pPr marL="0" algn="l" defTabSz="913984" rtl="0" eaLnBrk="1" latinLnBrk="0" hangingPunct="1">
                        <a:defRPr kumimoji="1" sz="1800" b="1" kern="1200">
                          <a:solidFill>
                            <a:schemeClr val="lt1"/>
                          </a:solidFill>
                          <a:latin typeface="Times New Roman"/>
                          <a:ea typeface="ＭＳ Ｐゴシック"/>
                        </a:defRPr>
                      </a:lvl1pPr>
                      <a:lvl2pPr marL="456993" algn="l" defTabSz="913984" rtl="0" eaLnBrk="1" latinLnBrk="0" hangingPunct="1">
                        <a:defRPr kumimoji="1" sz="1800" b="1" kern="1200">
                          <a:solidFill>
                            <a:schemeClr val="lt1"/>
                          </a:solidFill>
                          <a:latin typeface="Times New Roman"/>
                          <a:ea typeface="ＭＳ Ｐゴシック"/>
                        </a:defRPr>
                      </a:lvl2pPr>
                      <a:lvl3pPr marL="913984" algn="l" defTabSz="913984" rtl="0" eaLnBrk="1" latinLnBrk="0" hangingPunct="1">
                        <a:defRPr kumimoji="1" sz="1800" b="1" kern="1200">
                          <a:solidFill>
                            <a:schemeClr val="lt1"/>
                          </a:solidFill>
                          <a:latin typeface="Times New Roman"/>
                          <a:ea typeface="ＭＳ Ｐゴシック"/>
                        </a:defRPr>
                      </a:lvl3pPr>
                      <a:lvl4pPr marL="1370976" algn="l" defTabSz="913984" rtl="0" eaLnBrk="1" latinLnBrk="0" hangingPunct="1">
                        <a:defRPr kumimoji="1" sz="1800" b="1" kern="1200">
                          <a:solidFill>
                            <a:schemeClr val="lt1"/>
                          </a:solidFill>
                          <a:latin typeface="Times New Roman"/>
                          <a:ea typeface="ＭＳ Ｐゴシック"/>
                        </a:defRPr>
                      </a:lvl4pPr>
                      <a:lvl5pPr marL="1827969" algn="l" defTabSz="913984" rtl="0" eaLnBrk="1" latinLnBrk="0" hangingPunct="1">
                        <a:defRPr kumimoji="1" sz="1800" b="1" kern="1200">
                          <a:solidFill>
                            <a:schemeClr val="lt1"/>
                          </a:solidFill>
                          <a:latin typeface="Times New Roman"/>
                          <a:ea typeface="ＭＳ Ｐゴシック"/>
                        </a:defRPr>
                      </a:lvl5pPr>
                      <a:lvl6pPr marL="2284960" algn="l" defTabSz="913984" rtl="0" eaLnBrk="1" latinLnBrk="0" hangingPunct="1">
                        <a:defRPr kumimoji="1" sz="1800" b="1" kern="1200">
                          <a:solidFill>
                            <a:schemeClr val="lt1"/>
                          </a:solidFill>
                          <a:latin typeface="Times New Roman"/>
                          <a:ea typeface="ＭＳ Ｐゴシック"/>
                        </a:defRPr>
                      </a:lvl6pPr>
                      <a:lvl7pPr marL="2741952" algn="l" defTabSz="913984" rtl="0" eaLnBrk="1" latinLnBrk="0" hangingPunct="1">
                        <a:defRPr kumimoji="1" sz="1800" b="1" kern="1200">
                          <a:solidFill>
                            <a:schemeClr val="lt1"/>
                          </a:solidFill>
                          <a:latin typeface="Times New Roman"/>
                          <a:ea typeface="ＭＳ Ｐゴシック"/>
                        </a:defRPr>
                      </a:lvl7pPr>
                      <a:lvl8pPr marL="3198944" algn="l" defTabSz="913984" rtl="0" eaLnBrk="1" latinLnBrk="0" hangingPunct="1">
                        <a:defRPr kumimoji="1" sz="1800" b="1" kern="1200">
                          <a:solidFill>
                            <a:schemeClr val="lt1"/>
                          </a:solidFill>
                          <a:latin typeface="Times New Roman"/>
                          <a:ea typeface="ＭＳ Ｐゴシック"/>
                        </a:defRPr>
                      </a:lvl8pPr>
                      <a:lvl9pPr marL="3655936" algn="l" defTabSz="913984" rtl="0" eaLnBrk="1" latinLnBrk="0" hangingPunct="1">
                        <a:defRPr kumimoji="1" sz="1800" b="1" kern="1200">
                          <a:solidFill>
                            <a:schemeClr val="lt1"/>
                          </a:solidFill>
                          <a:latin typeface="Times New Roman"/>
                          <a:ea typeface="ＭＳ Ｐゴシック"/>
                        </a:defRPr>
                      </a:lvl9pPr>
                    </a:lstStyle>
                    <a:p>
                      <a:pPr algn="ctr"/>
                      <a:endParaRPr kumimoji="1" lang="ja-JP" altLang="en-US" sz="900" b="0" dirty="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rowSpan="2">
                  <a:txBody>
                    <a:bodyPr/>
                    <a:lstStyle>
                      <a:lvl1pPr marL="0" algn="l" defTabSz="913984" rtl="0" eaLnBrk="1" latinLnBrk="0" hangingPunct="1">
                        <a:defRPr kumimoji="1" sz="1800" b="1" kern="1200">
                          <a:solidFill>
                            <a:schemeClr val="lt1"/>
                          </a:solidFill>
                          <a:latin typeface="Times New Roman"/>
                          <a:ea typeface="ＭＳ Ｐゴシック"/>
                        </a:defRPr>
                      </a:lvl1pPr>
                      <a:lvl2pPr marL="456993" algn="l" defTabSz="913984" rtl="0" eaLnBrk="1" latinLnBrk="0" hangingPunct="1">
                        <a:defRPr kumimoji="1" sz="1800" b="1" kern="1200">
                          <a:solidFill>
                            <a:schemeClr val="lt1"/>
                          </a:solidFill>
                          <a:latin typeface="Times New Roman"/>
                          <a:ea typeface="ＭＳ Ｐゴシック"/>
                        </a:defRPr>
                      </a:lvl2pPr>
                      <a:lvl3pPr marL="913984" algn="l" defTabSz="913984" rtl="0" eaLnBrk="1" latinLnBrk="0" hangingPunct="1">
                        <a:defRPr kumimoji="1" sz="1800" b="1" kern="1200">
                          <a:solidFill>
                            <a:schemeClr val="lt1"/>
                          </a:solidFill>
                          <a:latin typeface="Times New Roman"/>
                          <a:ea typeface="ＭＳ Ｐゴシック"/>
                        </a:defRPr>
                      </a:lvl3pPr>
                      <a:lvl4pPr marL="1370976" algn="l" defTabSz="913984" rtl="0" eaLnBrk="1" latinLnBrk="0" hangingPunct="1">
                        <a:defRPr kumimoji="1" sz="1800" b="1" kern="1200">
                          <a:solidFill>
                            <a:schemeClr val="lt1"/>
                          </a:solidFill>
                          <a:latin typeface="Times New Roman"/>
                          <a:ea typeface="ＭＳ Ｐゴシック"/>
                        </a:defRPr>
                      </a:lvl4pPr>
                      <a:lvl5pPr marL="1827969" algn="l" defTabSz="913984" rtl="0" eaLnBrk="1" latinLnBrk="0" hangingPunct="1">
                        <a:defRPr kumimoji="1" sz="1800" b="1" kern="1200">
                          <a:solidFill>
                            <a:schemeClr val="lt1"/>
                          </a:solidFill>
                          <a:latin typeface="Times New Roman"/>
                          <a:ea typeface="ＭＳ Ｐゴシック"/>
                        </a:defRPr>
                      </a:lvl5pPr>
                      <a:lvl6pPr marL="2284960" algn="l" defTabSz="913984" rtl="0" eaLnBrk="1" latinLnBrk="0" hangingPunct="1">
                        <a:defRPr kumimoji="1" sz="1800" b="1" kern="1200">
                          <a:solidFill>
                            <a:schemeClr val="lt1"/>
                          </a:solidFill>
                          <a:latin typeface="Times New Roman"/>
                          <a:ea typeface="ＭＳ Ｐゴシック"/>
                        </a:defRPr>
                      </a:lvl6pPr>
                      <a:lvl7pPr marL="2741952" algn="l" defTabSz="913984" rtl="0" eaLnBrk="1" latinLnBrk="0" hangingPunct="1">
                        <a:defRPr kumimoji="1" sz="1800" b="1" kern="1200">
                          <a:solidFill>
                            <a:schemeClr val="lt1"/>
                          </a:solidFill>
                          <a:latin typeface="Times New Roman"/>
                          <a:ea typeface="ＭＳ Ｐゴシック"/>
                        </a:defRPr>
                      </a:lvl7pPr>
                      <a:lvl8pPr marL="3198944" algn="l" defTabSz="913984" rtl="0" eaLnBrk="1" latinLnBrk="0" hangingPunct="1">
                        <a:defRPr kumimoji="1" sz="1800" b="1" kern="1200">
                          <a:solidFill>
                            <a:schemeClr val="lt1"/>
                          </a:solidFill>
                          <a:latin typeface="Times New Roman"/>
                          <a:ea typeface="ＭＳ Ｐゴシック"/>
                        </a:defRPr>
                      </a:lvl8pPr>
                      <a:lvl9pPr marL="3655936" algn="l" defTabSz="913984" rtl="0" eaLnBrk="1" latinLnBrk="0" hangingPunct="1">
                        <a:defRPr kumimoji="1" sz="1800" b="1" kern="1200">
                          <a:solidFill>
                            <a:schemeClr val="lt1"/>
                          </a:solidFill>
                          <a:latin typeface="Times New Roman"/>
                          <a:ea typeface="ＭＳ Ｐゴシック"/>
                        </a:defRPr>
                      </a:lvl9p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Symantec certification</a:t>
                      </a:r>
                    </a:p>
                    <a:p>
                      <a:pPr algn="ctr"/>
                      <a:endPar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p>
                      <a:pPr algn="ctr"/>
                      <a:endPar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rowSpan="2">
                  <a:txBody>
                    <a:body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AES</a:t>
                      </a:r>
                    </a:p>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256bit</a:t>
                      </a:r>
                    </a:p>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Encryption</a:t>
                      </a:r>
                      <a:endParaRPr kumimoji="1" lang="ja-JP" altLang="en-US" sz="900" b="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rowSpan="2">
                  <a:txBody>
                    <a:bodyPr/>
                    <a:lstStyle>
                      <a:lvl1pPr marL="0" algn="l" defTabSz="913984" rtl="0" eaLnBrk="1" latinLnBrk="0" hangingPunct="1">
                        <a:defRPr kumimoji="1" sz="1800" b="1" kern="1200">
                          <a:solidFill>
                            <a:schemeClr val="lt1"/>
                          </a:solidFill>
                          <a:latin typeface="Times New Roman"/>
                          <a:ea typeface="ＭＳ Ｐゴシック"/>
                        </a:defRPr>
                      </a:lvl1pPr>
                      <a:lvl2pPr marL="456993" algn="l" defTabSz="913984" rtl="0" eaLnBrk="1" latinLnBrk="0" hangingPunct="1">
                        <a:defRPr kumimoji="1" sz="1800" b="1" kern="1200">
                          <a:solidFill>
                            <a:schemeClr val="lt1"/>
                          </a:solidFill>
                          <a:latin typeface="Times New Roman"/>
                          <a:ea typeface="ＭＳ Ｐゴシック"/>
                        </a:defRPr>
                      </a:lvl2pPr>
                      <a:lvl3pPr marL="913984" algn="l" defTabSz="913984" rtl="0" eaLnBrk="1" latinLnBrk="0" hangingPunct="1">
                        <a:defRPr kumimoji="1" sz="1800" b="1" kern="1200">
                          <a:solidFill>
                            <a:schemeClr val="lt1"/>
                          </a:solidFill>
                          <a:latin typeface="Times New Roman"/>
                          <a:ea typeface="ＭＳ Ｐゴシック"/>
                        </a:defRPr>
                      </a:lvl3pPr>
                      <a:lvl4pPr marL="1370976" algn="l" defTabSz="913984" rtl="0" eaLnBrk="1" latinLnBrk="0" hangingPunct="1">
                        <a:defRPr kumimoji="1" sz="1800" b="1" kern="1200">
                          <a:solidFill>
                            <a:schemeClr val="lt1"/>
                          </a:solidFill>
                          <a:latin typeface="Times New Roman"/>
                          <a:ea typeface="ＭＳ Ｐゴシック"/>
                        </a:defRPr>
                      </a:lvl4pPr>
                      <a:lvl5pPr marL="1827969" algn="l" defTabSz="913984" rtl="0" eaLnBrk="1" latinLnBrk="0" hangingPunct="1">
                        <a:defRPr kumimoji="1" sz="1800" b="1" kern="1200">
                          <a:solidFill>
                            <a:schemeClr val="lt1"/>
                          </a:solidFill>
                          <a:latin typeface="Times New Roman"/>
                          <a:ea typeface="ＭＳ Ｐゴシック"/>
                        </a:defRPr>
                      </a:lvl5pPr>
                      <a:lvl6pPr marL="2284960" algn="l" defTabSz="913984" rtl="0" eaLnBrk="1" latinLnBrk="0" hangingPunct="1">
                        <a:defRPr kumimoji="1" sz="1800" b="1" kern="1200">
                          <a:solidFill>
                            <a:schemeClr val="lt1"/>
                          </a:solidFill>
                          <a:latin typeface="Times New Roman"/>
                          <a:ea typeface="ＭＳ Ｐゴシック"/>
                        </a:defRPr>
                      </a:lvl6pPr>
                      <a:lvl7pPr marL="2741952" algn="l" defTabSz="913984" rtl="0" eaLnBrk="1" latinLnBrk="0" hangingPunct="1">
                        <a:defRPr kumimoji="1" sz="1800" b="1" kern="1200">
                          <a:solidFill>
                            <a:schemeClr val="lt1"/>
                          </a:solidFill>
                          <a:latin typeface="Times New Roman"/>
                          <a:ea typeface="ＭＳ Ｐゴシック"/>
                        </a:defRPr>
                      </a:lvl7pPr>
                      <a:lvl8pPr marL="3198944" algn="l" defTabSz="913984" rtl="0" eaLnBrk="1" latinLnBrk="0" hangingPunct="1">
                        <a:defRPr kumimoji="1" sz="1800" b="1" kern="1200">
                          <a:solidFill>
                            <a:schemeClr val="lt1"/>
                          </a:solidFill>
                          <a:latin typeface="Times New Roman"/>
                          <a:ea typeface="ＭＳ Ｐゴシック"/>
                        </a:defRPr>
                      </a:lvl8pPr>
                      <a:lvl9pPr marL="3655936" algn="l" defTabSz="913984" rtl="0" eaLnBrk="1" latinLnBrk="0" hangingPunct="1">
                        <a:defRPr kumimoji="1" sz="1800" b="1" kern="1200">
                          <a:solidFill>
                            <a:schemeClr val="lt1"/>
                          </a:solidFill>
                          <a:latin typeface="Times New Roman"/>
                          <a:ea typeface="ＭＳ Ｐゴシック"/>
                        </a:defRPr>
                      </a:lvl9p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Secret Sharing</a:t>
                      </a:r>
                    </a:p>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Scheme</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3">
                  <a:txBody>
                    <a:bodyPr/>
                    <a:lstStyle/>
                    <a:p>
                      <a:pPr algn="ctr"/>
                      <a:r>
                        <a:rPr kumimoji="1" lang="en-US" altLang="ja-JP" sz="10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Supported devices</a:t>
                      </a:r>
                      <a:endParaRPr kumimoji="1" lang="ja-JP" altLang="en-US" sz="10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kumimoji="1" lang="ja-JP" altLang="en-US" sz="105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39" marR="91439" marT="45673" marB="456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39" marR="91439" marT="45673" marB="45673" anchor="ctr">
                    <a:lnL w="12700" cap="flat" cmpd="sng" algn="ctr">
                      <a:solidFill>
                        <a:schemeClr val="bg1"/>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r>
              <a:tr h="47358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i-PRO System</a:t>
                      </a:r>
                      <a:endParaRPr kumimoji="1" lang="ja-JP" altLang="en-US" sz="900" b="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VI</a:t>
                      </a:r>
                      <a:endParaRPr kumimoji="1" lang="ja-JP" altLang="en-US" sz="900" b="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Other</a:t>
                      </a:r>
                      <a:r>
                        <a:rPr kumimoji="1" lang="en-US" altLang="ja-JP" sz="900" b="0" baseline="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VMS</a:t>
                      </a:r>
                      <a:endParaRPr kumimoji="1" lang="ja-JP" altLang="en-US"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551496">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SSL</a:t>
                      </a:r>
                      <a:r>
                        <a:rPr kumimoji="1" lang="en-US" altLang="ja-JP" sz="900" b="0" baseline="0" dirty="0" smtClean="0">
                          <a:latin typeface="Calibri" panose="020F0502020204030204" pitchFamily="34" charset="0"/>
                          <a:ea typeface="Meiryo UI" panose="020B0604030504040204" pitchFamily="50" charset="-128"/>
                          <a:cs typeface="Meiryo UI" panose="020B0604030504040204" pitchFamily="50" charset="-128"/>
                        </a:rPr>
                        <a:t> communication</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indent="0" algn="ctr">
                        <a:buFont typeface="Wingdings" panose="05000000000000000000" pitchFamily="2" charset="2"/>
                        <a:buNone/>
                      </a:pP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 </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(between camera, NX</a:t>
                      </a: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 series NVR</a:t>
                      </a: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 and ASM300)</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p>
                    <a:p>
                      <a:pPr marL="0" indent="0" algn="ctr">
                        <a:buFont typeface="Wingdings" panose="05000000000000000000" pitchFamily="2" charset="2"/>
                        <a:buNone/>
                      </a:pP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sym typeface="Wingdings 2"/>
                        </a:rPr>
                        <a:t>*limited</a:t>
                      </a:r>
                      <a:endPar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984385">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Data</a:t>
                      </a:r>
                      <a:r>
                        <a:rPr kumimoji="1" lang="en-US" altLang="ja-JP" sz="900" b="0" baseline="0" dirty="0" smtClean="0">
                          <a:latin typeface="Calibri" panose="020F0502020204030204" pitchFamily="34" charset="0"/>
                          <a:ea typeface="Meiryo UI" panose="020B0604030504040204" pitchFamily="50" charset="-128"/>
                          <a:cs typeface="Meiryo UI" panose="020B0604030504040204" pitchFamily="50" charset="-128"/>
                        </a:rPr>
                        <a:t> encryption</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marR="0" lvl="0" indent="0" algn="ctr"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900" b="1"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 </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(SD card recording)</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(between camera and</a:t>
                      </a: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 NX series NVR) </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(between camera and ASM300 *NX series NVR is necessary)</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(between NX series NVR and ASM300)</a:t>
                      </a:r>
                      <a:endPar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536826">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Device certificate</a:t>
                      </a:r>
                    </a:p>
                    <a:p>
                      <a:r>
                        <a:rPr kumimoji="1" lang="en-US" altLang="ja-JP" sz="8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(*Future</a:t>
                      </a:r>
                      <a:r>
                        <a:rPr kumimoji="1" lang="en-US" altLang="ja-JP" sz="800" b="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function)</a:t>
                      </a:r>
                      <a:endParaRPr kumimoji="1" lang="en-US" altLang="ja-JP" sz="8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 (only</a:t>
                      </a: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 between camera</a:t>
                      </a:r>
                      <a:r>
                        <a:rPr kumimoji="1" lang="ja-JP" altLang="en-US" sz="800" b="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and NX series NVR)</a:t>
                      </a:r>
                      <a:endPar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467349">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Alteration</a:t>
                      </a:r>
                      <a:r>
                        <a:rPr kumimoji="1" lang="en-US" altLang="ja-JP" sz="900" b="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Detection</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indent="0" algn="ctr">
                        <a:buFont typeface="Wingdings" panose="05000000000000000000" pitchFamily="2" charset="2"/>
                        <a:buNone/>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 (with tool)</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 N/A</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N/A</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pic>
        <p:nvPicPr>
          <p:cNvPr id="13" name="図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5387" y="1671527"/>
            <a:ext cx="308553" cy="218008"/>
          </a:xfrm>
          <a:prstGeom prst="rect">
            <a:avLst/>
          </a:prstGeom>
        </p:spPr>
      </p:pic>
      <p:sp>
        <p:nvSpPr>
          <p:cNvPr id="14" name="正方形/長方形 13"/>
          <p:cNvSpPr/>
          <p:nvPr/>
        </p:nvSpPr>
        <p:spPr>
          <a:xfrm>
            <a:off x="0" y="658198"/>
            <a:ext cx="9144000" cy="574253"/>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b="1" dirty="0">
                <a:solidFill>
                  <a:schemeClr val="tx2"/>
                </a:solidFill>
                <a:effectLst/>
                <a:latin typeface="Calibri" panose="020F0502020204030204" pitchFamily="34" charset="0"/>
              </a:rPr>
              <a:t>P</a:t>
            </a:r>
            <a:r>
              <a:rPr kumimoji="1" lang="en-US" altLang="ja-JP" sz="1600" b="1" dirty="0" smtClean="0">
                <a:solidFill>
                  <a:schemeClr val="tx2"/>
                </a:solidFill>
                <a:effectLst/>
                <a:latin typeface="Calibri" panose="020F0502020204030204" pitchFamily="34" charset="0"/>
              </a:rPr>
              <a:t>re-installed certification by Symantec and latest technology for SSL </a:t>
            </a:r>
            <a:r>
              <a:rPr lang="en-US" altLang="ja-JP" sz="1600" b="1" dirty="0" smtClean="0">
                <a:solidFill>
                  <a:schemeClr val="tx2"/>
                </a:solidFill>
                <a:effectLst/>
                <a:latin typeface="Calibri" panose="020F0502020204030204" pitchFamily="34" charset="0"/>
              </a:rPr>
              <a:t>&amp; data </a:t>
            </a:r>
            <a:r>
              <a:rPr kumimoji="1" lang="en-US" altLang="ja-JP" sz="1600" b="1" dirty="0" smtClean="0">
                <a:solidFill>
                  <a:schemeClr val="tx2"/>
                </a:solidFill>
                <a:effectLst/>
                <a:latin typeface="Calibri" panose="020F0502020204030204" pitchFamily="34" charset="0"/>
              </a:rPr>
              <a:t>encryption realize </a:t>
            </a:r>
          </a:p>
          <a:p>
            <a:pPr algn="ctr"/>
            <a:r>
              <a:rPr kumimoji="1" lang="en-US" altLang="ja-JP" sz="1600" b="1" dirty="0" smtClean="0">
                <a:solidFill>
                  <a:schemeClr val="tx2"/>
                </a:solidFill>
                <a:effectLst/>
                <a:latin typeface="Calibri" panose="020F0502020204030204" pitchFamily="34" charset="0"/>
              </a:rPr>
              <a:t>“highly secured communication system”</a:t>
            </a:r>
            <a:endParaRPr kumimoji="1" lang="ja-JP" altLang="en-US" sz="1600" b="1" dirty="0">
              <a:solidFill>
                <a:schemeClr val="tx2"/>
              </a:solidFill>
              <a:effectLst/>
              <a:latin typeface="Calibri" panose="020F0502020204030204" pitchFamily="34" charset="0"/>
            </a:endParaRPr>
          </a:p>
        </p:txBody>
      </p:sp>
      <p:sp>
        <p:nvSpPr>
          <p:cNvPr id="15" name="テキスト ボックス 14"/>
          <p:cNvSpPr txBox="1"/>
          <p:nvPr/>
        </p:nvSpPr>
        <p:spPr>
          <a:xfrm>
            <a:off x="5969479" y="1311610"/>
            <a:ext cx="3174521" cy="3354765"/>
          </a:xfrm>
          <a:prstGeom prst="rect">
            <a:avLst/>
          </a:prstGeom>
          <a:noFill/>
        </p:spPr>
        <p:txBody>
          <a:bodyPr wrap="square" rtlCol="0">
            <a:spAutoFit/>
          </a:bodyPr>
          <a:lstStyle/>
          <a:p>
            <a:pPr marL="285750" indent="-285750" algn="l">
              <a:spcAft>
                <a:spcPts val="600"/>
              </a:spcAft>
              <a:buFont typeface="Wingdings" panose="05000000000000000000" pitchFamily="2" charset="2"/>
              <a:buChar char="ü"/>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Pre-installed certification of Symantec realizes high reliability for SSL communication and high secured device certification</a:t>
            </a:r>
            <a:r>
              <a:rPr lang="en-US" altLang="ja-JP" sz="11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t>
            </a:r>
          </a:p>
          <a:p>
            <a:pPr marL="285750" indent="-285750" algn="l">
              <a:spcAft>
                <a:spcPts val="600"/>
              </a:spcAft>
              <a:buFont typeface="Wingdings" panose="05000000000000000000" pitchFamily="2" charset="2"/>
              <a:buChar char="ü"/>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Encryption module of SSL meets FIPS 140-2 Level1 (CAVP), which is U.S. government computer security standard</a:t>
            </a:r>
          </a:p>
          <a:p>
            <a:pPr marL="285750" indent="-285750" algn="l">
              <a:spcAft>
                <a:spcPts val="600"/>
              </a:spcAft>
              <a:buFont typeface="Wingdings" panose="05000000000000000000" pitchFamily="2" charset="2"/>
              <a:buChar char="ü"/>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Encryption of SSL and data encryption support latest “AES-256bit key” strong encryption (usually used 128bit long key)</a:t>
            </a:r>
          </a:p>
          <a:p>
            <a:pPr marL="285750" indent="-285750" algn="l">
              <a:spcAft>
                <a:spcPts val="600"/>
              </a:spcAft>
              <a:buFont typeface="Wingdings" panose="05000000000000000000" pitchFamily="2" charset="2"/>
              <a:buChar char="ü"/>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Continuous Vulnerability Test contributes to find latest security risk and take measure against risk quickly</a:t>
            </a:r>
          </a:p>
          <a:p>
            <a:pPr marL="285750" indent="-285750" algn="l">
              <a:spcAft>
                <a:spcPts val="600"/>
              </a:spcAft>
              <a:buFont typeface="Wingdings" panose="05000000000000000000" pitchFamily="2" charset="2"/>
              <a:buChar char="ü"/>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Panasonic applies secret sharing scheme to save resources of data encryption</a:t>
            </a:r>
          </a:p>
          <a:p>
            <a:pPr marL="285750" indent="-285750" algn="l">
              <a:spcAft>
                <a:spcPts val="600"/>
              </a:spcAft>
              <a:buFont typeface="Wingdings" panose="05000000000000000000" pitchFamily="2" charset="2"/>
              <a:buChar char="ü"/>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When using secure communication function with NX series NVR, optional license will be required.</a:t>
            </a:r>
          </a:p>
        </p:txBody>
      </p:sp>
      <p:sp>
        <p:nvSpPr>
          <p:cNvPr id="16" name="大かっこ 15"/>
          <p:cNvSpPr/>
          <p:nvPr/>
        </p:nvSpPr>
        <p:spPr>
          <a:xfrm>
            <a:off x="133075" y="3526120"/>
            <a:ext cx="5843081" cy="521794"/>
          </a:xfrm>
          <a:prstGeom prst="bracketPair">
            <a:avLst>
              <a:gd name="adj" fmla="val 1173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7" name="大かっこ 16"/>
          <p:cNvSpPr/>
          <p:nvPr/>
        </p:nvSpPr>
        <p:spPr>
          <a:xfrm>
            <a:off x="143508" y="2545977"/>
            <a:ext cx="5834331" cy="980142"/>
          </a:xfrm>
          <a:prstGeom prst="bracketPair">
            <a:avLst>
              <a:gd name="adj" fmla="val 703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8" name="テキスト ボックス 17"/>
          <p:cNvSpPr txBox="1"/>
          <p:nvPr/>
        </p:nvSpPr>
        <p:spPr>
          <a:xfrm>
            <a:off x="2411760" y="4515966"/>
            <a:ext cx="3446286" cy="215444"/>
          </a:xfrm>
          <a:prstGeom prst="rect">
            <a:avLst/>
          </a:prstGeom>
          <a:noFill/>
        </p:spPr>
        <p:txBody>
          <a:bodyPr wrap="square" rtlCol="0">
            <a:spAutoFit/>
          </a:bodyPr>
          <a:lstStyle/>
          <a:p>
            <a:pPr algn="r"/>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Detailed information are explained in Secure material for SE</a:t>
            </a:r>
            <a:endParaRPr kumimoji="1"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1 Título"/>
          <p:cNvSpPr>
            <a:spLocks noGrp="1"/>
          </p:cNvSpPr>
          <p:nvPr>
            <p:ph type="title"/>
          </p:nvPr>
        </p:nvSpPr>
        <p:spPr>
          <a:xfrm>
            <a:off x="575556" y="138229"/>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Secure Communication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9" name="角丸四角形 18"/>
          <p:cNvSpPr/>
          <p:nvPr/>
        </p:nvSpPr>
        <p:spPr>
          <a:xfrm>
            <a:off x="7257118" y="85725"/>
            <a:ext cx="1425575" cy="526822"/>
          </a:xfrm>
          <a:prstGeom prst="roundRect">
            <a:avLst/>
          </a:prstGeom>
          <a:solidFill>
            <a:schemeClr val="accent3"/>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Data Security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0"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75995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9548" y="13289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Meiryo UI" panose="020B0604030504040204" pitchFamily="50" charset="-128"/>
                <a:cs typeface="Meiryo UI" panose="020B0604030504040204" pitchFamily="50" charset="-128"/>
              </a:rPr>
              <a:t>Version History</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957201537"/>
              </p:ext>
            </p:extLst>
          </p:nvPr>
        </p:nvGraphicFramePr>
        <p:xfrm>
          <a:off x="82210" y="771550"/>
          <a:ext cx="8989518" cy="3121300"/>
        </p:xfrm>
        <a:graphic>
          <a:graphicData uri="http://schemas.openxmlformats.org/drawingml/2006/table">
            <a:tbl>
              <a:tblPr firstRow="1" bandRow="1">
                <a:tableStyleId>{5C22544A-7EE6-4342-B048-85BDC9FD1C3A}</a:tableStyleId>
              </a:tblPr>
              <a:tblGrid>
                <a:gridCol w="421338"/>
                <a:gridCol w="4608000"/>
                <a:gridCol w="1620180"/>
                <a:gridCol w="720000"/>
                <a:gridCol w="720000"/>
                <a:gridCol w="900000"/>
              </a:tblGrid>
              <a:tr h="304190">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 contents</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Page No.</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Version</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Editor</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a:t>
                      </a:r>
                      <a:endParaRPr kumimoji="1" lang="ja-JP" altLang="en-US" sz="1200" dirty="0">
                        <a:latin typeface="Calibri" panose="020F0502020204030204" pitchFamily="34" charset="0"/>
                      </a:endParaRPr>
                    </a:p>
                  </a:txBody>
                  <a:tcPr anchor="ctr"/>
                </a:tc>
              </a:tr>
              <a:tr h="329364">
                <a:tc>
                  <a:txBody>
                    <a:bodyPr/>
                    <a:lstStyle/>
                    <a:p>
                      <a:pPr algn="ctr"/>
                      <a:r>
                        <a:rPr kumimoji="1" lang="en-US" altLang="ja-JP" sz="1000" dirty="0" smtClean="0">
                          <a:latin typeface="Calibri" panose="020F0502020204030204" pitchFamily="34" charset="0"/>
                        </a:rPr>
                        <a:t>-</a:t>
                      </a:r>
                      <a:endParaRPr kumimoji="1" lang="ja-JP" altLang="en-US" sz="1000" dirty="0">
                        <a:latin typeface="Calibri" panose="020F0502020204030204" pitchFamily="34" charset="0"/>
                      </a:endParaRPr>
                    </a:p>
                  </a:txBody>
                  <a:tcPr anchor="ctr">
                    <a:solidFill>
                      <a:schemeClr val="bg1">
                        <a:lumMod val="75000"/>
                      </a:schemeClr>
                    </a:solidFill>
                  </a:tcPr>
                </a:tc>
                <a:tc>
                  <a:txBody>
                    <a:bodyPr/>
                    <a:lstStyle/>
                    <a:p>
                      <a:r>
                        <a:rPr kumimoji="1" lang="en-US" altLang="ja-JP" sz="1000" dirty="0" smtClean="0">
                          <a:latin typeface="Calibri" panose="020F0502020204030204" pitchFamily="34" charset="0"/>
                        </a:rPr>
                        <a:t>1</a:t>
                      </a:r>
                      <a:r>
                        <a:rPr kumimoji="1" lang="en-US" altLang="ja-JP" sz="1000" baseline="30000" dirty="0" smtClean="0">
                          <a:latin typeface="Calibri" panose="020F0502020204030204" pitchFamily="34" charset="0"/>
                        </a:rPr>
                        <a:t>st</a:t>
                      </a:r>
                      <a:r>
                        <a:rPr kumimoji="1" lang="en-US" altLang="ja-JP" sz="1000" dirty="0" smtClean="0">
                          <a:latin typeface="Calibri" panose="020F0502020204030204" pitchFamily="34" charset="0"/>
                        </a:rPr>
                        <a:t> Version</a:t>
                      </a:r>
                      <a:endParaRPr kumimoji="1" lang="ja-JP" altLang="en-US" sz="1000" dirty="0">
                        <a:latin typeface="Calibri" panose="020F0502020204030204" pitchFamily="34" charset="0"/>
                      </a:endParaRPr>
                    </a:p>
                  </a:txBody>
                  <a:tcPr anchor="ct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latin typeface="Calibri" panose="020F0502020204030204" pitchFamily="34" charset="0"/>
                      </a:endParaRPr>
                    </a:p>
                  </a:txBody>
                  <a:tcPr anchor="ctr">
                    <a:solidFill>
                      <a:schemeClr val="bg1">
                        <a:lumMod val="75000"/>
                      </a:schemeClr>
                    </a:solidFill>
                  </a:tcPr>
                </a:tc>
                <a:tc>
                  <a:txBody>
                    <a:bodyPr/>
                    <a:lstStyle/>
                    <a:p>
                      <a:pPr algn="ctr"/>
                      <a:r>
                        <a:rPr kumimoji="1" lang="en-US" altLang="ja-JP" sz="1000" dirty="0" smtClean="0">
                          <a:latin typeface="Calibri" panose="020F0502020204030204" pitchFamily="34" charset="0"/>
                        </a:rPr>
                        <a:t>Ver.1.00</a:t>
                      </a:r>
                      <a:endParaRPr kumimoji="1" lang="ja-JP" altLang="en-US" sz="1000" dirty="0">
                        <a:latin typeface="Calibri" panose="020F0502020204030204" pitchFamily="34" charset="0"/>
                      </a:endParaRPr>
                    </a:p>
                  </a:txBody>
                  <a:tcPr anchor="ctr">
                    <a:solidFill>
                      <a:schemeClr val="bg1">
                        <a:lumMod val="75000"/>
                      </a:schemeClr>
                    </a:solidFill>
                  </a:tcPr>
                </a:tc>
                <a:tc>
                  <a:txBody>
                    <a:bodyPr/>
                    <a:lstStyle/>
                    <a:p>
                      <a:pPr marL="0" indent="0" algn="ctr">
                        <a:buNone/>
                      </a:pPr>
                      <a:r>
                        <a:rPr kumimoji="1" lang="en-US" altLang="ja-JP" sz="1000" dirty="0" smtClean="0">
                          <a:latin typeface="Calibri" panose="020F0502020204030204" pitchFamily="34" charset="0"/>
                        </a:rPr>
                        <a:t>A. Yamani</a:t>
                      </a:r>
                      <a:endParaRPr kumimoji="1" lang="ja-JP" altLang="en-US" sz="1000" dirty="0">
                        <a:latin typeface="Calibri" panose="020F0502020204030204" pitchFamily="34" charset="0"/>
                      </a:endParaRPr>
                    </a:p>
                  </a:txBody>
                  <a:tcPr anchor="ctr">
                    <a:solidFill>
                      <a:schemeClr val="bg1">
                        <a:lumMod val="75000"/>
                      </a:schemeClr>
                    </a:solidFill>
                  </a:tcPr>
                </a:tc>
                <a:tc>
                  <a:txBody>
                    <a:bodyPr/>
                    <a:lstStyle/>
                    <a:p>
                      <a:pPr algn="ctr"/>
                      <a:r>
                        <a:rPr kumimoji="1" lang="en-US" altLang="ja-JP" sz="1000" dirty="0" smtClean="0">
                          <a:latin typeface="Calibri" panose="020F0502020204030204" pitchFamily="34" charset="0"/>
                        </a:rPr>
                        <a:t>9.Feb</a:t>
                      </a:r>
                      <a:r>
                        <a:rPr kumimoji="1" lang="en-US" altLang="ja-JP" sz="1000" baseline="0" dirty="0" smtClean="0">
                          <a:latin typeface="Calibri" panose="020F0502020204030204" pitchFamily="34" charset="0"/>
                        </a:rPr>
                        <a:t>.2018</a:t>
                      </a:r>
                      <a:endParaRPr kumimoji="1" lang="ja-JP" altLang="en-US" sz="1000" dirty="0">
                        <a:latin typeface="Calibri" panose="020F0502020204030204" pitchFamily="34" charset="0"/>
                      </a:endParaRPr>
                    </a:p>
                  </a:txBody>
                  <a:tcPr anchor="ctr">
                    <a:solidFill>
                      <a:schemeClr val="bg1">
                        <a:lumMod val="75000"/>
                      </a:schemeClr>
                    </a:solidFill>
                  </a:tcPr>
                </a:tc>
              </a:tr>
              <a:tr h="288032">
                <a:tc>
                  <a:txBody>
                    <a:bodyPr/>
                    <a:lstStyle/>
                    <a:p>
                      <a:pPr algn="ctr"/>
                      <a:r>
                        <a:rPr kumimoji="1" lang="en-US" altLang="ja-JP" sz="1000" dirty="0" smtClean="0">
                          <a:solidFill>
                            <a:srgbClr val="FF0000"/>
                          </a:solidFill>
                          <a:latin typeface="Calibri" panose="020F0502020204030204" pitchFamily="34" charset="0"/>
                        </a:rPr>
                        <a:t>1</a:t>
                      </a:r>
                    </a:p>
                  </a:txBody>
                  <a:tcPr anchor="ctr"/>
                </a:tc>
                <a:tc>
                  <a:txBody>
                    <a:bodyPr/>
                    <a:lstStyle/>
                    <a:p>
                      <a:r>
                        <a:rPr kumimoji="1" lang="en-US" altLang="ja-JP" sz="1000" dirty="0" smtClean="0">
                          <a:solidFill>
                            <a:srgbClr val="FF0000"/>
                          </a:solidFill>
                          <a:latin typeface="Calibri" panose="020F0502020204030204" pitchFamily="34" charset="0"/>
                        </a:rPr>
                        <a:t>Add typical GUI image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rgbClr val="FF0000"/>
                          </a:solidFill>
                          <a:latin typeface="Calibri" panose="020F0502020204030204" pitchFamily="34" charset="0"/>
                        </a:rPr>
                        <a:t>64-81</a:t>
                      </a:r>
                      <a:endParaRPr kumimoji="1" lang="ja-JP" altLang="en-US" sz="1000" dirty="0" smtClean="0">
                        <a:solidFill>
                          <a:srgbClr val="FF0000"/>
                        </a:solidFill>
                        <a:latin typeface="Calibri" panose="020F0502020204030204" pitchFamily="34" charset="0"/>
                      </a:endParaRPr>
                    </a:p>
                  </a:txBody>
                  <a:tcPr anchor="ctr"/>
                </a:tc>
                <a:tc>
                  <a:txBody>
                    <a:bodyPr/>
                    <a:lstStyle/>
                    <a:p>
                      <a:pPr algn="ctr"/>
                      <a:r>
                        <a:rPr kumimoji="1" lang="en-US" altLang="ja-JP" sz="1000" dirty="0" smtClean="0">
                          <a:solidFill>
                            <a:srgbClr val="FF0000"/>
                          </a:solidFill>
                          <a:latin typeface="Calibri" panose="020F0502020204030204" pitchFamily="34" charset="0"/>
                        </a:rPr>
                        <a:t>Ver.2.00</a:t>
                      </a:r>
                      <a:endParaRPr kumimoji="1" lang="ja-JP" altLang="en-US" sz="1000" dirty="0">
                        <a:solidFill>
                          <a:srgbClr val="FF0000"/>
                        </a:solidFill>
                        <a:latin typeface="Calibri" panose="020F0502020204030204" pitchFamily="34" charset="0"/>
                      </a:endParaRPr>
                    </a:p>
                  </a:txBody>
                  <a:tcPr anchor="ctr"/>
                </a:tc>
                <a:tc>
                  <a:txBody>
                    <a:bodyPr/>
                    <a:lstStyle/>
                    <a:p>
                      <a:pPr marL="0" indent="0" algn="ctr">
                        <a:buNone/>
                      </a:pPr>
                      <a:r>
                        <a:rPr kumimoji="1" lang="en-US" altLang="ja-JP" sz="1000" dirty="0" smtClean="0">
                          <a:solidFill>
                            <a:srgbClr val="FF0000"/>
                          </a:solidFill>
                          <a:latin typeface="Calibri" panose="020F0502020204030204" pitchFamily="34" charset="0"/>
                        </a:rPr>
                        <a:t>A. Yamani</a:t>
                      </a:r>
                      <a:endParaRPr kumimoji="1" lang="ja-JP" altLang="en-US" sz="1000" dirty="0">
                        <a:solidFill>
                          <a:srgbClr val="FF0000"/>
                        </a:solidFill>
                        <a:latin typeface="Calibri" panose="020F0502020204030204" pitchFamily="34" charset="0"/>
                      </a:endParaRPr>
                    </a:p>
                  </a:txBody>
                  <a:tcPr anchor="ctr"/>
                </a:tc>
                <a:tc>
                  <a:txBody>
                    <a:bodyPr/>
                    <a:lstStyle/>
                    <a:p>
                      <a:pPr algn="ctr"/>
                      <a:r>
                        <a:rPr kumimoji="1" lang="en-US" altLang="ja-JP" sz="1000" dirty="0" smtClean="0">
                          <a:solidFill>
                            <a:srgbClr val="FF0000"/>
                          </a:solidFill>
                          <a:latin typeface="Calibri" panose="020F0502020204030204" pitchFamily="34" charset="0"/>
                        </a:rPr>
                        <a:t>23.Feb.2018</a:t>
                      </a:r>
                      <a:endParaRPr kumimoji="1" lang="ja-JP" altLang="en-US" sz="1000" dirty="0">
                        <a:solidFill>
                          <a:srgbClr val="FF0000"/>
                        </a:solidFill>
                        <a:latin typeface="Calibri" panose="020F0502020204030204" pitchFamily="34" charset="0"/>
                      </a:endParaRPr>
                    </a:p>
                  </a:txBody>
                  <a:tcPr anchor="ctr"/>
                </a:tc>
              </a:tr>
              <a:tr h="288032">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en-US" altLang="ja-JP" sz="1000" dirty="0" smtClean="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r>
              <a:tr h="288032">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r>
              <a:tr h="288032">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r>
              <a:tr h="288032">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r>
              <a:tr h="288032">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r>
              <a:tr h="271874">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r>
              <a:tr h="0">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latin typeface="Calibri" panose="020F0502020204030204" pitchFamily="34" charset="0"/>
                      </a:endParaRPr>
                    </a:p>
                  </a:txBody>
                  <a:tcPr anchor="ctr"/>
                </a:tc>
              </a:tr>
              <a:tr h="0">
                <a:tc>
                  <a:txBody>
                    <a:bodyPr/>
                    <a:lstStyle/>
                    <a:p>
                      <a:pPr algn="ctr"/>
                      <a:endParaRPr kumimoji="1" lang="ja-JP" altLang="en-US" sz="1000" dirty="0">
                        <a:latin typeface="Calibri" panose="020F0502020204030204" pitchFamily="34" charset="0"/>
                      </a:endParaRPr>
                    </a:p>
                  </a:txBody>
                  <a:tcPr anchor="ctr"/>
                </a:tc>
                <a:tc>
                  <a:txBody>
                    <a:bodyPr/>
                    <a:lstStyle/>
                    <a:p>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algn="ct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latin typeface="Calibri" panose="020F0502020204030204" pitchFamily="34" charset="0"/>
                      </a:endParaRPr>
                    </a:p>
                  </a:txBody>
                  <a:tcPr anchor="ctr"/>
                </a:tc>
              </a:tr>
            </a:tbl>
          </a:graphicData>
        </a:graphic>
      </p:graphicFrame>
      <p:pic>
        <p:nvPicPr>
          <p:cNvPr id="7"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0"/>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3</a:t>
            </a:fld>
            <a:endParaRPr lang="en-US" sz="1000" dirty="0">
              <a:latin typeface="Calibri" panose="020F0502020204030204" pitchFamily="34" charset="0"/>
            </a:endParaRPr>
          </a:p>
        </p:txBody>
      </p:sp>
    </p:spTree>
    <p:extLst>
      <p:ext uri="{BB962C8B-B14F-4D97-AF65-F5344CB8AC3E}">
        <p14:creationId xmlns:p14="http://schemas.microsoft.com/office/powerpoint/2010/main" val="181694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30</a:t>
            </a:fld>
            <a:endParaRPr lang="en-US" sz="1000" dirty="0">
              <a:latin typeface="Calibri" panose="020F0502020204030204" pitchFamily="34" charset="0"/>
            </a:endParaRPr>
          </a:p>
        </p:txBody>
      </p:sp>
      <p:sp>
        <p:nvSpPr>
          <p:cNvPr id="12" name="正方形/長方形 11"/>
          <p:cNvSpPr/>
          <p:nvPr/>
        </p:nvSpPr>
        <p:spPr>
          <a:xfrm>
            <a:off x="0" y="658200"/>
            <a:ext cx="9144000" cy="762000"/>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smtClean="0">
                <a:solidFill>
                  <a:schemeClr val="tx2"/>
                </a:solidFill>
                <a:effectLst/>
                <a:latin typeface="Calibri" panose="020F0502020204030204" pitchFamily="34" charset="0"/>
              </a:rPr>
              <a:t>Generally, </a:t>
            </a:r>
            <a:r>
              <a:rPr lang="en-US" altLang="ja-JP" b="1" dirty="0" smtClean="0">
                <a:solidFill>
                  <a:schemeClr val="tx2"/>
                </a:solidFill>
                <a:effectLst/>
                <a:latin typeface="Calibri" panose="020F0502020204030204" pitchFamily="34" charset="0"/>
              </a:rPr>
              <a:t>data encryption requires a lot of memory and CPU resources for encryption and decryption.</a:t>
            </a:r>
          </a:p>
          <a:p>
            <a:pPr algn="ctr"/>
            <a:r>
              <a:rPr kumimoji="1" lang="en-US" altLang="ja-JP" b="1" dirty="0" smtClean="0">
                <a:solidFill>
                  <a:schemeClr val="tx2"/>
                </a:solidFill>
                <a:effectLst/>
                <a:latin typeface="Calibri" panose="020F0502020204030204" pitchFamily="34" charset="0"/>
              </a:rPr>
              <a:t>By applying “Secret </a:t>
            </a:r>
            <a:r>
              <a:rPr lang="en-US" altLang="ja-JP" b="1" dirty="0">
                <a:solidFill>
                  <a:schemeClr val="tx2"/>
                </a:solidFill>
                <a:effectLst/>
                <a:latin typeface="Calibri" panose="020F0502020204030204" pitchFamily="34" charset="0"/>
              </a:rPr>
              <a:t>S</a:t>
            </a:r>
            <a:r>
              <a:rPr kumimoji="1" lang="en-US" altLang="ja-JP" b="1" dirty="0" smtClean="0">
                <a:solidFill>
                  <a:schemeClr val="tx2"/>
                </a:solidFill>
                <a:effectLst/>
                <a:latin typeface="Calibri" panose="020F0502020204030204" pitchFamily="34" charset="0"/>
              </a:rPr>
              <a:t>haring </a:t>
            </a:r>
            <a:r>
              <a:rPr lang="en-US" altLang="ja-JP" b="1" dirty="0" smtClean="0">
                <a:solidFill>
                  <a:schemeClr val="tx2"/>
                </a:solidFill>
                <a:effectLst/>
                <a:latin typeface="Calibri" panose="020F0502020204030204" pitchFamily="34" charset="0"/>
              </a:rPr>
              <a:t>Sc</a:t>
            </a:r>
            <a:r>
              <a:rPr kumimoji="1" lang="en-US" altLang="ja-JP" b="1" dirty="0" smtClean="0">
                <a:solidFill>
                  <a:schemeClr val="tx2"/>
                </a:solidFill>
                <a:effectLst/>
                <a:latin typeface="Calibri" panose="020F0502020204030204" pitchFamily="34" charset="0"/>
              </a:rPr>
              <a:t>heme” before encryption, </a:t>
            </a:r>
          </a:p>
          <a:p>
            <a:pPr algn="ctr"/>
            <a:r>
              <a:rPr kumimoji="1" lang="en-US" altLang="ja-JP" b="1" dirty="0" smtClean="0">
                <a:solidFill>
                  <a:schemeClr val="tx2"/>
                </a:solidFill>
                <a:effectLst/>
                <a:latin typeface="Calibri" panose="020F0502020204030204" pitchFamily="34" charset="0"/>
              </a:rPr>
              <a:t>Panasonic enables to reduce the amount of encrypted data and save resource. </a:t>
            </a:r>
            <a:endParaRPr kumimoji="1" lang="ja-JP" altLang="en-US" b="1" dirty="0">
              <a:solidFill>
                <a:schemeClr val="tx2"/>
              </a:solidFill>
              <a:effectLst/>
              <a:latin typeface="Calibri" panose="020F0502020204030204" pitchFamily="34" charset="0"/>
            </a:endParaRPr>
          </a:p>
        </p:txBody>
      </p:sp>
      <p:sp>
        <p:nvSpPr>
          <p:cNvPr id="13" name="正方形/長方形 12"/>
          <p:cNvSpPr/>
          <p:nvPr/>
        </p:nvSpPr>
        <p:spPr>
          <a:xfrm>
            <a:off x="126594" y="1528564"/>
            <a:ext cx="4411119" cy="979802"/>
          </a:xfrm>
          <a:prstGeom prst="rect">
            <a:avLst/>
          </a:prstGeom>
          <a:solidFill>
            <a:schemeClr val="bg1"/>
          </a:solidFill>
          <a:ln w="12700">
            <a:solidFill>
              <a:schemeClr val="accent1"/>
            </a:solidFill>
          </a:ln>
          <a:effectLst/>
        </p:spPr>
        <p:style>
          <a:lnRef idx="1">
            <a:schemeClr val="dk1"/>
          </a:lnRef>
          <a:fillRef idx="2">
            <a:schemeClr val="dk1"/>
          </a:fillRef>
          <a:effectRef idx="1">
            <a:schemeClr val="dk1"/>
          </a:effectRef>
          <a:fontRef idx="minor">
            <a:schemeClr val="dk1"/>
          </a:fontRef>
        </p:style>
        <p:txBody>
          <a:bodyPr rtlCol="0" anchor="t" anchorCtr="0"/>
          <a:lstStyle/>
          <a:p>
            <a:r>
              <a:rPr kumimoji="1" lang="ja-JP" altLang="en-US" sz="1200" u="sng" dirty="0" smtClean="0">
                <a:solidFill>
                  <a:schemeClr val="tx2"/>
                </a:solidFill>
                <a:effectLst/>
                <a:latin typeface="Calibri" panose="020F0502020204030204" pitchFamily="34" charset="0"/>
              </a:rPr>
              <a:t>■</a:t>
            </a:r>
            <a:r>
              <a:rPr kumimoji="1" lang="en-US" altLang="ja-JP" sz="1200" u="sng" dirty="0" smtClean="0">
                <a:solidFill>
                  <a:schemeClr val="tx2"/>
                </a:solidFill>
                <a:effectLst/>
                <a:latin typeface="Calibri" panose="020F0502020204030204" pitchFamily="34" charset="0"/>
              </a:rPr>
              <a:t>H.264</a:t>
            </a:r>
            <a:r>
              <a:rPr kumimoji="1" lang="ja-JP" altLang="en-US" sz="1200" u="sng" dirty="0" smtClean="0">
                <a:solidFill>
                  <a:schemeClr val="tx2"/>
                </a:solidFill>
                <a:effectLst/>
                <a:latin typeface="Calibri" panose="020F0502020204030204" pitchFamily="34" charset="0"/>
              </a:rPr>
              <a:t> </a:t>
            </a:r>
            <a:r>
              <a:rPr kumimoji="1" lang="en-US" altLang="ja-JP" sz="1200" u="sng" dirty="0" smtClean="0">
                <a:solidFill>
                  <a:schemeClr val="tx2"/>
                </a:solidFill>
                <a:effectLst/>
                <a:latin typeface="Calibri" panose="020F0502020204030204" pitchFamily="34" charset="0"/>
              </a:rPr>
              <a:t>(1</a:t>
            </a:r>
            <a:r>
              <a:rPr lang="en-US" altLang="ja-JP" sz="1200" u="sng" dirty="0" smtClean="0">
                <a:solidFill>
                  <a:schemeClr val="tx2"/>
                </a:solidFill>
                <a:effectLst/>
                <a:latin typeface="Calibri" panose="020F0502020204030204" pitchFamily="34" charset="0"/>
              </a:rPr>
              <a:t>Frame</a:t>
            </a:r>
            <a:r>
              <a:rPr kumimoji="1" lang="en-US" altLang="ja-JP" sz="1200" u="sng" dirty="0" smtClean="0">
                <a:solidFill>
                  <a:schemeClr val="tx2"/>
                </a:solidFill>
                <a:effectLst/>
                <a:latin typeface="Calibri" panose="020F0502020204030204" pitchFamily="34" charset="0"/>
              </a:rPr>
              <a:t>)</a:t>
            </a:r>
            <a:endParaRPr kumimoji="1" lang="ja-JP" altLang="en-US" sz="1200" u="sng" dirty="0">
              <a:solidFill>
                <a:schemeClr val="tx2"/>
              </a:solidFill>
              <a:effectLst/>
              <a:latin typeface="Calibri" panose="020F0502020204030204" pitchFamily="34" charset="0"/>
            </a:endParaRPr>
          </a:p>
        </p:txBody>
      </p:sp>
      <p:sp>
        <p:nvSpPr>
          <p:cNvPr id="14" name="角丸四角形 13"/>
          <p:cNvSpPr/>
          <p:nvPr/>
        </p:nvSpPr>
        <p:spPr>
          <a:xfrm>
            <a:off x="3535341" y="2417880"/>
            <a:ext cx="1758475" cy="299519"/>
          </a:xfrm>
          <a:prstGeom prst="roundRect">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rgbClr val="FF0000"/>
                </a:solidFill>
                <a:effectLst/>
                <a:latin typeface="Calibri" panose="020F0502020204030204" pitchFamily="34" charset="0"/>
              </a:rPr>
              <a:t>Secret Sharing </a:t>
            </a:r>
            <a:r>
              <a:rPr lang="en-US" altLang="ja-JP" sz="1000" dirty="0" smtClean="0">
                <a:solidFill>
                  <a:srgbClr val="FF0000"/>
                </a:solidFill>
                <a:effectLst/>
                <a:latin typeface="Calibri" panose="020F0502020204030204" pitchFamily="34" charset="0"/>
              </a:rPr>
              <a:t>Technology</a:t>
            </a:r>
            <a:endParaRPr lang="ja-JP" altLang="en-US" sz="1000" dirty="0">
              <a:solidFill>
                <a:srgbClr val="FF0000"/>
              </a:solidFill>
              <a:effectLst/>
              <a:latin typeface="Calibri" panose="020F0502020204030204" pitchFamily="34" charset="0"/>
            </a:endParaRPr>
          </a:p>
        </p:txBody>
      </p:sp>
      <p:sp>
        <p:nvSpPr>
          <p:cNvPr id="15" name="正方形/長方形 14"/>
          <p:cNvSpPr/>
          <p:nvPr/>
        </p:nvSpPr>
        <p:spPr>
          <a:xfrm>
            <a:off x="275829" y="1985656"/>
            <a:ext cx="232512"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AUD</a:t>
            </a:r>
            <a:endParaRPr kumimoji="1" lang="ja-JP" altLang="en-US" sz="600" dirty="0">
              <a:solidFill>
                <a:schemeClr val="tx2"/>
              </a:solidFill>
              <a:effectLst/>
              <a:latin typeface="Calibri" panose="020F0502020204030204" pitchFamily="34" charset="0"/>
            </a:endParaRPr>
          </a:p>
        </p:txBody>
      </p:sp>
      <p:sp>
        <p:nvSpPr>
          <p:cNvPr id="16" name="正方形/長方形 15"/>
          <p:cNvSpPr/>
          <p:nvPr/>
        </p:nvSpPr>
        <p:spPr>
          <a:xfrm>
            <a:off x="536993" y="1985656"/>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SPS</a:t>
            </a:r>
            <a:endParaRPr kumimoji="1" lang="ja-JP" altLang="en-US" sz="600" dirty="0">
              <a:solidFill>
                <a:schemeClr val="tx2"/>
              </a:solidFill>
              <a:effectLst/>
              <a:latin typeface="Calibri" panose="020F0502020204030204" pitchFamily="34" charset="0"/>
            </a:endParaRPr>
          </a:p>
        </p:txBody>
      </p:sp>
      <p:sp>
        <p:nvSpPr>
          <p:cNvPr id="17" name="正方形/長方形 16"/>
          <p:cNvSpPr/>
          <p:nvPr/>
        </p:nvSpPr>
        <p:spPr>
          <a:xfrm>
            <a:off x="806818" y="1985656"/>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600" dirty="0">
                <a:solidFill>
                  <a:schemeClr val="tx2"/>
                </a:solidFill>
                <a:effectLst/>
                <a:latin typeface="Calibri" panose="020F0502020204030204" pitchFamily="34" charset="0"/>
              </a:rPr>
              <a:t>P</a:t>
            </a:r>
            <a:r>
              <a:rPr kumimoji="1" lang="en-US" altLang="ja-JP" sz="600" dirty="0" smtClean="0">
                <a:solidFill>
                  <a:schemeClr val="tx2"/>
                </a:solidFill>
                <a:effectLst/>
                <a:latin typeface="Calibri" panose="020F0502020204030204" pitchFamily="34" charset="0"/>
              </a:rPr>
              <a:t>PS</a:t>
            </a:r>
            <a:endParaRPr kumimoji="1" lang="ja-JP" altLang="en-US" sz="600" dirty="0">
              <a:solidFill>
                <a:schemeClr val="tx2"/>
              </a:solidFill>
              <a:effectLst/>
              <a:latin typeface="Calibri" panose="020F0502020204030204" pitchFamily="34" charset="0"/>
            </a:endParaRPr>
          </a:p>
        </p:txBody>
      </p:sp>
      <p:sp>
        <p:nvSpPr>
          <p:cNvPr id="18" name="正方形/長方形 17"/>
          <p:cNvSpPr/>
          <p:nvPr/>
        </p:nvSpPr>
        <p:spPr>
          <a:xfrm>
            <a:off x="1067981" y="1985656"/>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SEI</a:t>
            </a:r>
            <a:endParaRPr kumimoji="1" lang="ja-JP" altLang="en-US" sz="600" dirty="0">
              <a:solidFill>
                <a:schemeClr val="tx2"/>
              </a:solidFill>
              <a:effectLst/>
              <a:latin typeface="Calibri" panose="020F0502020204030204" pitchFamily="34" charset="0"/>
            </a:endParaRPr>
          </a:p>
        </p:txBody>
      </p:sp>
      <p:sp>
        <p:nvSpPr>
          <p:cNvPr id="19" name="正方形/長方形 18"/>
          <p:cNvSpPr/>
          <p:nvPr/>
        </p:nvSpPr>
        <p:spPr>
          <a:xfrm>
            <a:off x="1329144" y="1985656"/>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SEI</a:t>
            </a:r>
            <a:endParaRPr kumimoji="1" lang="ja-JP" altLang="en-US" sz="600" dirty="0">
              <a:solidFill>
                <a:schemeClr val="tx2"/>
              </a:solidFill>
              <a:effectLst/>
              <a:latin typeface="Calibri" panose="020F0502020204030204" pitchFamily="34" charset="0"/>
            </a:endParaRPr>
          </a:p>
        </p:txBody>
      </p:sp>
      <p:sp>
        <p:nvSpPr>
          <p:cNvPr id="20" name="正方形/長方形 19"/>
          <p:cNvSpPr/>
          <p:nvPr/>
        </p:nvSpPr>
        <p:spPr>
          <a:xfrm>
            <a:off x="1776850" y="1985656"/>
            <a:ext cx="2677585"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900" dirty="0" smtClean="0">
                <a:solidFill>
                  <a:schemeClr val="tx2"/>
                </a:solidFill>
                <a:effectLst/>
                <a:latin typeface="Calibri" panose="020F0502020204030204" pitchFamily="34" charset="0"/>
              </a:rPr>
              <a:t>Picture</a:t>
            </a:r>
            <a:r>
              <a:rPr kumimoji="1" lang="ja-JP" altLang="en-US" sz="900" dirty="0" smtClean="0">
                <a:solidFill>
                  <a:schemeClr val="tx2"/>
                </a:solidFill>
                <a:effectLst/>
                <a:latin typeface="Calibri" panose="020F0502020204030204" pitchFamily="34" charset="0"/>
              </a:rPr>
              <a:t> </a:t>
            </a:r>
            <a:r>
              <a:rPr kumimoji="1" lang="en-US" altLang="ja-JP" sz="900" dirty="0" smtClean="0">
                <a:solidFill>
                  <a:schemeClr val="tx2"/>
                </a:solidFill>
                <a:effectLst/>
                <a:latin typeface="Calibri" panose="020F0502020204030204" pitchFamily="34" charset="0"/>
              </a:rPr>
              <a:t>Data</a:t>
            </a:r>
            <a:endParaRPr kumimoji="1" lang="ja-JP" altLang="en-US" sz="900" dirty="0">
              <a:solidFill>
                <a:schemeClr val="tx2"/>
              </a:solidFill>
              <a:effectLst/>
              <a:latin typeface="Calibri" panose="020F0502020204030204" pitchFamily="34" charset="0"/>
            </a:endParaRPr>
          </a:p>
        </p:txBody>
      </p:sp>
      <p:sp>
        <p:nvSpPr>
          <p:cNvPr id="21" name="正方形/長方形 20"/>
          <p:cNvSpPr/>
          <p:nvPr/>
        </p:nvSpPr>
        <p:spPr>
          <a:xfrm>
            <a:off x="1627611" y="1985656"/>
            <a:ext cx="149238"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00" dirty="0" smtClean="0">
                <a:solidFill>
                  <a:schemeClr val="tx2"/>
                </a:solidFill>
                <a:effectLst/>
                <a:latin typeface="Calibri" panose="020F0502020204030204" pitchFamily="34" charset="0"/>
              </a:rPr>
              <a:t>NAL</a:t>
            </a:r>
            <a:endParaRPr kumimoji="1" lang="ja-JP" altLang="en-US" sz="300" dirty="0">
              <a:solidFill>
                <a:schemeClr val="tx2"/>
              </a:solidFill>
              <a:effectLst/>
              <a:latin typeface="Calibri" panose="020F0502020204030204" pitchFamily="34" charset="0"/>
            </a:endParaRPr>
          </a:p>
        </p:txBody>
      </p:sp>
      <p:sp>
        <p:nvSpPr>
          <p:cNvPr id="22" name="正方形/長方形 21"/>
          <p:cNvSpPr/>
          <p:nvPr/>
        </p:nvSpPr>
        <p:spPr>
          <a:xfrm>
            <a:off x="126594" y="3527730"/>
            <a:ext cx="4411119" cy="872266"/>
          </a:xfrm>
          <a:prstGeom prst="rect">
            <a:avLst/>
          </a:prstGeom>
          <a:solidFill>
            <a:schemeClr val="bg1"/>
          </a:solidFill>
          <a:ln w="12700">
            <a:solidFill>
              <a:schemeClr val="accent1"/>
            </a:solidFill>
          </a:ln>
          <a:effectLst/>
        </p:spPr>
        <p:style>
          <a:lnRef idx="1">
            <a:schemeClr val="dk1"/>
          </a:lnRef>
          <a:fillRef idx="2">
            <a:schemeClr val="dk1"/>
          </a:fillRef>
          <a:effectRef idx="1">
            <a:schemeClr val="dk1"/>
          </a:effectRef>
          <a:fontRef idx="minor">
            <a:schemeClr val="dk1"/>
          </a:fontRef>
        </p:style>
        <p:txBody>
          <a:bodyPr rtlCol="0" anchor="t" anchorCtr="0"/>
          <a:lstStyle/>
          <a:p>
            <a:r>
              <a:rPr kumimoji="1" lang="ja-JP" altLang="en-US" sz="1200" u="sng" dirty="0" smtClean="0">
                <a:solidFill>
                  <a:schemeClr val="tx2"/>
                </a:solidFill>
                <a:effectLst/>
                <a:latin typeface="Calibri" panose="020F0502020204030204" pitchFamily="34" charset="0"/>
              </a:rPr>
              <a:t>■</a:t>
            </a:r>
            <a:r>
              <a:rPr lang="en-US" altLang="ja-JP" sz="1200" u="sng" dirty="0" smtClean="0">
                <a:solidFill>
                  <a:schemeClr val="tx2"/>
                </a:solidFill>
                <a:effectLst/>
                <a:latin typeface="Calibri" panose="020F0502020204030204" pitchFamily="34" charset="0"/>
              </a:rPr>
              <a:t>Encrypted </a:t>
            </a:r>
            <a:r>
              <a:rPr kumimoji="1" lang="en-US" altLang="ja-JP" sz="1200" u="sng" dirty="0" smtClean="0">
                <a:solidFill>
                  <a:schemeClr val="tx2"/>
                </a:solidFill>
                <a:effectLst/>
                <a:latin typeface="Calibri" panose="020F0502020204030204" pitchFamily="34" charset="0"/>
              </a:rPr>
              <a:t>H.264</a:t>
            </a:r>
            <a:r>
              <a:rPr kumimoji="1" lang="ja-JP" altLang="en-US" sz="1200" u="sng" dirty="0" smtClean="0">
                <a:solidFill>
                  <a:schemeClr val="tx2"/>
                </a:solidFill>
                <a:effectLst/>
                <a:latin typeface="Calibri" panose="020F0502020204030204" pitchFamily="34" charset="0"/>
              </a:rPr>
              <a:t> </a:t>
            </a:r>
            <a:r>
              <a:rPr kumimoji="1" lang="en-US" altLang="ja-JP" sz="1200" u="sng" dirty="0" smtClean="0">
                <a:solidFill>
                  <a:schemeClr val="tx2"/>
                </a:solidFill>
                <a:effectLst/>
                <a:latin typeface="Calibri" panose="020F0502020204030204" pitchFamily="34" charset="0"/>
              </a:rPr>
              <a:t>(1</a:t>
            </a:r>
            <a:r>
              <a:rPr lang="en-US" altLang="ja-JP" sz="1200" u="sng" dirty="0" smtClean="0">
                <a:solidFill>
                  <a:schemeClr val="tx2"/>
                </a:solidFill>
                <a:effectLst/>
                <a:latin typeface="Calibri" panose="020F0502020204030204" pitchFamily="34" charset="0"/>
              </a:rPr>
              <a:t>Frame</a:t>
            </a:r>
            <a:r>
              <a:rPr kumimoji="1" lang="en-US" altLang="ja-JP" sz="1200" u="sng" dirty="0" smtClean="0">
                <a:solidFill>
                  <a:schemeClr val="tx2"/>
                </a:solidFill>
                <a:effectLst/>
                <a:latin typeface="Calibri" panose="020F0502020204030204" pitchFamily="34" charset="0"/>
              </a:rPr>
              <a:t>)</a:t>
            </a:r>
            <a:endParaRPr kumimoji="1" lang="ja-JP" altLang="en-US" sz="1200" u="sng" dirty="0">
              <a:solidFill>
                <a:schemeClr val="tx2"/>
              </a:solidFill>
              <a:effectLst/>
              <a:latin typeface="Calibri" panose="020F0502020204030204" pitchFamily="34" charset="0"/>
            </a:endParaRPr>
          </a:p>
        </p:txBody>
      </p:sp>
      <p:sp>
        <p:nvSpPr>
          <p:cNvPr id="23" name="正方形/長方形 22"/>
          <p:cNvSpPr/>
          <p:nvPr/>
        </p:nvSpPr>
        <p:spPr>
          <a:xfrm>
            <a:off x="275829" y="3984823"/>
            <a:ext cx="232512"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AUD</a:t>
            </a:r>
            <a:endParaRPr kumimoji="1" lang="ja-JP" altLang="en-US" sz="600" dirty="0">
              <a:solidFill>
                <a:schemeClr val="tx2"/>
              </a:solidFill>
              <a:effectLst/>
              <a:latin typeface="Calibri" panose="020F0502020204030204" pitchFamily="34" charset="0"/>
            </a:endParaRPr>
          </a:p>
        </p:txBody>
      </p:sp>
      <p:sp>
        <p:nvSpPr>
          <p:cNvPr id="24" name="正方形/長方形 23"/>
          <p:cNvSpPr/>
          <p:nvPr/>
        </p:nvSpPr>
        <p:spPr>
          <a:xfrm>
            <a:off x="536993" y="3984823"/>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SPS</a:t>
            </a:r>
            <a:endParaRPr kumimoji="1" lang="ja-JP" altLang="en-US" sz="600" dirty="0">
              <a:solidFill>
                <a:schemeClr val="tx2"/>
              </a:solidFill>
              <a:effectLst/>
              <a:latin typeface="Calibri" panose="020F0502020204030204" pitchFamily="34" charset="0"/>
            </a:endParaRPr>
          </a:p>
        </p:txBody>
      </p:sp>
      <p:sp>
        <p:nvSpPr>
          <p:cNvPr id="25" name="正方形/長方形 24"/>
          <p:cNvSpPr/>
          <p:nvPr/>
        </p:nvSpPr>
        <p:spPr>
          <a:xfrm>
            <a:off x="806818" y="3984823"/>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600" dirty="0">
                <a:solidFill>
                  <a:schemeClr val="tx2"/>
                </a:solidFill>
                <a:effectLst/>
                <a:latin typeface="Calibri" panose="020F0502020204030204" pitchFamily="34" charset="0"/>
              </a:rPr>
              <a:t>P</a:t>
            </a:r>
            <a:r>
              <a:rPr kumimoji="1" lang="en-US" altLang="ja-JP" sz="600" dirty="0" smtClean="0">
                <a:solidFill>
                  <a:schemeClr val="tx2"/>
                </a:solidFill>
                <a:effectLst/>
                <a:latin typeface="Calibri" panose="020F0502020204030204" pitchFamily="34" charset="0"/>
              </a:rPr>
              <a:t>PS</a:t>
            </a:r>
            <a:endParaRPr kumimoji="1" lang="ja-JP" altLang="en-US" sz="600" dirty="0">
              <a:solidFill>
                <a:schemeClr val="tx2"/>
              </a:solidFill>
              <a:effectLst/>
              <a:latin typeface="Calibri" panose="020F0502020204030204" pitchFamily="34" charset="0"/>
            </a:endParaRPr>
          </a:p>
        </p:txBody>
      </p:sp>
      <p:sp>
        <p:nvSpPr>
          <p:cNvPr id="26" name="正方形/長方形 25"/>
          <p:cNvSpPr/>
          <p:nvPr/>
        </p:nvSpPr>
        <p:spPr>
          <a:xfrm>
            <a:off x="1067981" y="3984823"/>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SEI</a:t>
            </a:r>
            <a:endParaRPr kumimoji="1" lang="ja-JP" altLang="en-US" sz="600" dirty="0">
              <a:solidFill>
                <a:schemeClr val="tx2"/>
              </a:solidFill>
              <a:effectLst/>
              <a:latin typeface="Calibri" panose="020F0502020204030204" pitchFamily="34" charset="0"/>
            </a:endParaRPr>
          </a:p>
        </p:txBody>
      </p:sp>
      <p:sp>
        <p:nvSpPr>
          <p:cNvPr id="35" name="正方形/長方形 34"/>
          <p:cNvSpPr/>
          <p:nvPr/>
        </p:nvSpPr>
        <p:spPr>
          <a:xfrm>
            <a:off x="1329144" y="3984823"/>
            <a:ext cx="232513"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600" dirty="0" smtClean="0">
                <a:solidFill>
                  <a:schemeClr val="tx2"/>
                </a:solidFill>
                <a:effectLst/>
                <a:latin typeface="Calibri" panose="020F0502020204030204" pitchFamily="34" charset="0"/>
              </a:rPr>
              <a:t>SEI</a:t>
            </a:r>
            <a:endParaRPr kumimoji="1" lang="ja-JP" altLang="en-US" sz="600" dirty="0">
              <a:solidFill>
                <a:schemeClr val="tx2"/>
              </a:solidFill>
              <a:effectLst/>
              <a:latin typeface="Calibri" panose="020F0502020204030204" pitchFamily="34" charset="0"/>
            </a:endParaRPr>
          </a:p>
        </p:txBody>
      </p:sp>
      <p:sp>
        <p:nvSpPr>
          <p:cNvPr id="36" name="正方形/長方形 35"/>
          <p:cNvSpPr/>
          <p:nvPr/>
        </p:nvSpPr>
        <p:spPr>
          <a:xfrm>
            <a:off x="3866151" y="3984823"/>
            <a:ext cx="588284" cy="274256"/>
          </a:xfrm>
          <a:prstGeom prst="rect">
            <a:avLst/>
          </a:prstGeom>
          <a:solidFill>
            <a:srgbClr val="FF0000"/>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sz="900" dirty="0" smtClean="0">
                <a:solidFill>
                  <a:srgbClr val="FFFF00"/>
                </a:solidFill>
                <a:effectLst/>
                <a:latin typeface="Calibri" panose="020F0502020204030204" pitchFamily="34" charset="0"/>
              </a:rPr>
              <a:t>AES</a:t>
            </a:r>
            <a:endParaRPr kumimoji="1" lang="ja-JP" altLang="en-US" sz="900" dirty="0">
              <a:solidFill>
                <a:srgbClr val="FFFF00"/>
              </a:solidFill>
              <a:effectLst/>
              <a:latin typeface="Calibri" panose="020F0502020204030204" pitchFamily="34" charset="0"/>
            </a:endParaRPr>
          </a:p>
        </p:txBody>
      </p:sp>
      <p:sp>
        <p:nvSpPr>
          <p:cNvPr id="37" name="正方形/長方形 36"/>
          <p:cNvSpPr/>
          <p:nvPr/>
        </p:nvSpPr>
        <p:spPr>
          <a:xfrm>
            <a:off x="1627611" y="3984823"/>
            <a:ext cx="149238" cy="274256"/>
          </a:xfrm>
          <a:prstGeom prst="rect">
            <a:avLst/>
          </a:prstGeom>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00" dirty="0" smtClean="0">
                <a:solidFill>
                  <a:schemeClr val="tx2"/>
                </a:solidFill>
                <a:effectLst/>
                <a:latin typeface="Calibri" panose="020F0502020204030204" pitchFamily="34" charset="0"/>
              </a:rPr>
              <a:t>NAL</a:t>
            </a:r>
            <a:endParaRPr kumimoji="1" lang="ja-JP" altLang="en-US" sz="300" dirty="0">
              <a:solidFill>
                <a:schemeClr val="tx2"/>
              </a:solidFill>
              <a:effectLst/>
              <a:latin typeface="Calibri" panose="020F0502020204030204" pitchFamily="34" charset="0"/>
            </a:endParaRPr>
          </a:p>
        </p:txBody>
      </p:sp>
      <p:sp>
        <p:nvSpPr>
          <p:cNvPr id="38" name="ストライプ矢印 37"/>
          <p:cNvSpPr/>
          <p:nvPr/>
        </p:nvSpPr>
        <p:spPr>
          <a:xfrm rot="5400000">
            <a:off x="3123606" y="2368762"/>
            <a:ext cx="395264" cy="302009"/>
          </a:xfrm>
          <a:prstGeom prst="stripedRightArrow">
            <a:avLst/>
          </a:prstGeom>
          <a:ln>
            <a:solidFill>
              <a:schemeClr val="tx2"/>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900" dirty="0">
              <a:effectLst/>
              <a:latin typeface="Calibri" panose="020F0502020204030204" pitchFamily="34" charset="0"/>
            </a:endParaRPr>
          </a:p>
        </p:txBody>
      </p:sp>
      <p:sp>
        <p:nvSpPr>
          <p:cNvPr id="39" name="正方形/長方形 38"/>
          <p:cNvSpPr/>
          <p:nvPr/>
        </p:nvSpPr>
        <p:spPr>
          <a:xfrm>
            <a:off x="1781467" y="3036085"/>
            <a:ext cx="2084687" cy="274256"/>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900" dirty="0" smtClean="0">
                <a:solidFill>
                  <a:schemeClr val="tx2"/>
                </a:solidFill>
                <a:effectLst/>
                <a:latin typeface="Calibri" panose="020F0502020204030204" pitchFamily="34" charset="0"/>
              </a:rPr>
              <a:t>Sharing Data</a:t>
            </a:r>
            <a:endParaRPr kumimoji="1" lang="ja-JP" altLang="en-US" sz="900" dirty="0">
              <a:solidFill>
                <a:schemeClr val="tx2"/>
              </a:solidFill>
              <a:effectLst/>
              <a:latin typeface="Calibri" panose="020F0502020204030204" pitchFamily="34" charset="0"/>
            </a:endParaRPr>
          </a:p>
        </p:txBody>
      </p:sp>
      <p:sp>
        <p:nvSpPr>
          <p:cNvPr id="42" name="正方形/長方形 41"/>
          <p:cNvSpPr/>
          <p:nvPr/>
        </p:nvSpPr>
        <p:spPr>
          <a:xfrm>
            <a:off x="3912119" y="3036085"/>
            <a:ext cx="588284" cy="274256"/>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900" dirty="0" smtClean="0">
                <a:solidFill>
                  <a:schemeClr val="tx2"/>
                </a:solidFill>
                <a:effectLst/>
                <a:latin typeface="Calibri" panose="020F0502020204030204" pitchFamily="34" charset="0"/>
              </a:rPr>
              <a:t>Sharing Data</a:t>
            </a:r>
            <a:endParaRPr kumimoji="1" lang="ja-JP" altLang="en-US" sz="900" dirty="0">
              <a:solidFill>
                <a:schemeClr val="tx2"/>
              </a:solidFill>
              <a:effectLst/>
              <a:latin typeface="Calibri" panose="020F0502020204030204" pitchFamily="34" charset="0"/>
            </a:endParaRPr>
          </a:p>
        </p:txBody>
      </p:sp>
      <p:sp>
        <p:nvSpPr>
          <p:cNvPr id="43" name="下矢印 42"/>
          <p:cNvSpPr/>
          <p:nvPr/>
        </p:nvSpPr>
        <p:spPr>
          <a:xfrm rot="10800000" flipV="1">
            <a:off x="4033022" y="3377970"/>
            <a:ext cx="318144" cy="505615"/>
          </a:xfrm>
          <a:prstGeom prst="downArrow">
            <a:avLst/>
          </a:prstGeom>
          <a:solidFill>
            <a:srgbClr val="FF0000"/>
          </a:solidFill>
          <a:ln>
            <a:solidFill>
              <a:schemeClr val="tx2"/>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900" dirty="0">
              <a:effectLst/>
              <a:latin typeface="Calibri" panose="020F0502020204030204" pitchFamily="34" charset="0"/>
            </a:endParaRPr>
          </a:p>
        </p:txBody>
      </p:sp>
      <p:sp>
        <p:nvSpPr>
          <p:cNvPr id="44" name="正方形/長方形 43"/>
          <p:cNvSpPr/>
          <p:nvPr/>
        </p:nvSpPr>
        <p:spPr>
          <a:xfrm>
            <a:off x="1781467" y="3984823"/>
            <a:ext cx="2084687" cy="274256"/>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900" dirty="0" smtClean="0">
                <a:solidFill>
                  <a:schemeClr val="tx2"/>
                </a:solidFill>
                <a:effectLst/>
                <a:latin typeface="Calibri" panose="020F0502020204030204" pitchFamily="34" charset="0"/>
              </a:rPr>
              <a:t>Sharing Data </a:t>
            </a:r>
            <a:r>
              <a:rPr lang="ja-JP" altLang="en-US" sz="900" dirty="0" smtClean="0">
                <a:solidFill>
                  <a:schemeClr val="tx2"/>
                </a:solidFill>
                <a:effectLst/>
                <a:latin typeface="Calibri" panose="020F0502020204030204" pitchFamily="34" charset="0"/>
              </a:rPr>
              <a:t>⑨</a:t>
            </a:r>
            <a:endParaRPr kumimoji="1" lang="ja-JP" altLang="en-US" sz="900" dirty="0">
              <a:solidFill>
                <a:schemeClr val="tx2"/>
              </a:solidFill>
              <a:effectLst/>
              <a:latin typeface="Calibri" panose="020F0502020204030204" pitchFamily="34" charset="0"/>
            </a:endParaRPr>
          </a:p>
        </p:txBody>
      </p:sp>
      <p:sp>
        <p:nvSpPr>
          <p:cNvPr id="45" name="テキスト ボックス 44"/>
          <p:cNvSpPr txBox="1"/>
          <p:nvPr/>
        </p:nvSpPr>
        <p:spPr>
          <a:xfrm>
            <a:off x="2280395" y="2703464"/>
            <a:ext cx="2280178" cy="369332"/>
          </a:xfrm>
          <a:prstGeom prst="rect">
            <a:avLst/>
          </a:prstGeom>
          <a:noFill/>
          <a:ln>
            <a:noFill/>
          </a:ln>
        </p:spPr>
        <p:txBody>
          <a:bodyPr wrap="square" rtlCol="0">
            <a:spAutoFit/>
          </a:bodyPr>
          <a:lstStyle/>
          <a:p>
            <a:r>
              <a:rPr lang="en-US" altLang="ja-JP" sz="1800" dirty="0" smtClean="0">
                <a:solidFill>
                  <a:schemeClr val="tx2"/>
                </a:solidFill>
                <a:effectLst/>
                <a:latin typeface="Calibri" panose="020F0502020204030204" pitchFamily="34" charset="0"/>
              </a:rPr>
              <a:t>9           :          </a:t>
            </a:r>
            <a:r>
              <a:rPr lang="en-US" altLang="ja-JP" sz="1800" dirty="0" smtClean="0">
                <a:solidFill>
                  <a:srgbClr val="FF0000"/>
                </a:solidFill>
                <a:effectLst/>
                <a:latin typeface="Calibri" panose="020F0502020204030204" pitchFamily="34" charset="0"/>
              </a:rPr>
              <a:t>1</a:t>
            </a:r>
            <a:endParaRPr kumimoji="1" lang="ja-JP" altLang="en-US" sz="1800" dirty="0">
              <a:solidFill>
                <a:srgbClr val="FF0000"/>
              </a:solidFill>
              <a:effectLst/>
              <a:latin typeface="Calibri" panose="020F0502020204030204" pitchFamily="34" charset="0"/>
            </a:endParaRPr>
          </a:p>
        </p:txBody>
      </p:sp>
      <p:sp>
        <p:nvSpPr>
          <p:cNvPr id="46" name="角丸四角形 45"/>
          <p:cNvSpPr/>
          <p:nvPr/>
        </p:nvSpPr>
        <p:spPr>
          <a:xfrm>
            <a:off x="4351167" y="3397857"/>
            <a:ext cx="1333642" cy="299519"/>
          </a:xfrm>
          <a:prstGeom prst="roundRect">
            <a:avLst/>
          </a:prstGeom>
          <a:solidFill>
            <a:srgbClr val="FF00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rgbClr val="FFFF00"/>
                </a:solidFill>
                <a:effectLst/>
                <a:latin typeface="Calibri" panose="020F0502020204030204" pitchFamily="34" charset="0"/>
              </a:rPr>
              <a:t>Data encryption by AES 256bit key</a:t>
            </a:r>
            <a:endParaRPr lang="ja-JP" altLang="en-US" sz="1000" dirty="0">
              <a:solidFill>
                <a:srgbClr val="FFFF00"/>
              </a:solidFill>
              <a:effectLst/>
              <a:latin typeface="Calibri" panose="020F0502020204030204" pitchFamily="34" charset="0"/>
            </a:endParaRPr>
          </a:p>
        </p:txBody>
      </p:sp>
      <p:sp>
        <p:nvSpPr>
          <p:cNvPr id="47" name="テキスト ボックス 46"/>
          <p:cNvSpPr txBox="1"/>
          <p:nvPr/>
        </p:nvSpPr>
        <p:spPr>
          <a:xfrm>
            <a:off x="5672617" y="1491630"/>
            <a:ext cx="3321170" cy="2123658"/>
          </a:xfrm>
          <a:prstGeom prst="rect">
            <a:avLst/>
          </a:prstGeom>
          <a:noFill/>
        </p:spPr>
        <p:txBody>
          <a:bodyPr wrap="square" rtlCol="0">
            <a:spAutoFit/>
          </a:bodyPr>
          <a:lstStyle/>
          <a:p>
            <a:pPr marL="171450" indent="-171450" algn="l">
              <a:buFont typeface="Wingdings" panose="05000000000000000000" pitchFamily="2" charset="2"/>
              <a:buChar char="ü"/>
            </a:pPr>
            <a:r>
              <a:rPr kumimoji="1" lang="en-US" altLang="ja-JP" sz="1200" dirty="0" smtClean="0">
                <a:effectLst/>
                <a:latin typeface="Calibri" panose="020F0502020204030204" pitchFamily="34" charset="0"/>
              </a:rPr>
              <a:t>Secret sharing scheme is to separate secret data into</a:t>
            </a:r>
            <a:r>
              <a:rPr lang="ja-JP" altLang="en-US" sz="1200" dirty="0">
                <a:effectLst/>
                <a:latin typeface="Calibri" panose="020F0502020204030204" pitchFamily="34" charset="0"/>
              </a:rPr>
              <a:t> </a:t>
            </a:r>
            <a:r>
              <a:rPr lang="en-US" altLang="ja-JP" sz="1200" dirty="0" smtClean="0">
                <a:effectLst/>
                <a:latin typeface="Calibri" panose="020F0502020204030204" pitchFamily="34" charset="0"/>
              </a:rPr>
              <a:t>parts and keep those parts separately to enhance security of saving data.</a:t>
            </a:r>
          </a:p>
          <a:p>
            <a:pPr marL="171450" indent="-171450" algn="l">
              <a:buFont typeface="Wingdings" panose="05000000000000000000" pitchFamily="2" charset="2"/>
              <a:buChar char="ü"/>
            </a:pPr>
            <a:endParaRPr lang="en-US" altLang="ja-JP" sz="1200" dirty="0" smtClean="0">
              <a:effectLst/>
              <a:latin typeface="Calibri" panose="020F0502020204030204" pitchFamily="34" charset="0"/>
            </a:endParaRPr>
          </a:p>
          <a:p>
            <a:pPr marL="171450" indent="-171450" algn="l">
              <a:buFont typeface="Wingdings" panose="05000000000000000000" pitchFamily="2" charset="2"/>
              <a:buChar char="ü"/>
            </a:pPr>
            <a:r>
              <a:rPr lang="en-US" altLang="ja-JP" sz="1200" dirty="0" smtClean="0">
                <a:effectLst/>
                <a:latin typeface="Calibri" panose="020F0502020204030204" pitchFamily="34" charset="0"/>
              </a:rPr>
              <a:t>Data is possible to restore only if all parts are collected. Even one missing part disables to restore original data.</a:t>
            </a:r>
          </a:p>
          <a:p>
            <a:pPr marL="171450" indent="-171450" algn="l">
              <a:buFont typeface="Wingdings" panose="05000000000000000000" pitchFamily="2" charset="2"/>
              <a:buChar char="ü"/>
            </a:pPr>
            <a:endParaRPr lang="en-US" altLang="ja-JP" sz="1200" dirty="0" smtClean="0">
              <a:effectLst/>
              <a:latin typeface="Calibri" panose="020F0502020204030204" pitchFamily="34" charset="0"/>
            </a:endParaRPr>
          </a:p>
          <a:p>
            <a:pPr marL="171450" indent="-171450" algn="l">
              <a:buFont typeface="Wingdings" panose="05000000000000000000" pitchFamily="2" charset="2"/>
              <a:buChar char="ü"/>
            </a:pPr>
            <a:r>
              <a:rPr lang="en-US" altLang="ja-JP" sz="1200" dirty="0" smtClean="0">
                <a:effectLst/>
                <a:latin typeface="Calibri" panose="020F0502020204030204" pitchFamily="34" charset="0"/>
              </a:rPr>
              <a:t>By using this scheme, Panasonic encrypts only one part of data and contribute to reduce device resources.</a:t>
            </a:r>
          </a:p>
        </p:txBody>
      </p:sp>
      <p:grpSp>
        <p:nvGrpSpPr>
          <p:cNvPr id="48" name="グループ化 47"/>
          <p:cNvGrpSpPr/>
          <p:nvPr/>
        </p:nvGrpSpPr>
        <p:grpSpPr>
          <a:xfrm rot="5400000">
            <a:off x="7317947" y="3208196"/>
            <a:ext cx="1094581" cy="1473906"/>
            <a:chOff x="9278838" y="2451700"/>
            <a:chExt cx="1483557" cy="1997681"/>
          </a:xfrm>
        </p:grpSpPr>
        <p:grpSp>
          <p:nvGrpSpPr>
            <p:cNvPr id="49" name="Group 2"/>
            <p:cNvGrpSpPr>
              <a:grpSpLocks/>
            </p:cNvGrpSpPr>
            <p:nvPr/>
          </p:nvGrpSpPr>
          <p:grpSpPr bwMode="auto">
            <a:xfrm>
              <a:off x="9278838" y="2990176"/>
              <a:ext cx="767314" cy="770565"/>
              <a:chOff x="1824" y="633"/>
              <a:chExt cx="2834" cy="2849"/>
            </a:xfrm>
          </p:grpSpPr>
          <p:sp>
            <p:nvSpPr>
              <p:cNvPr id="59"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60"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61"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62"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grpSp>
        <p:grpSp>
          <p:nvGrpSpPr>
            <p:cNvPr id="50" name="Group 2"/>
            <p:cNvGrpSpPr>
              <a:grpSpLocks/>
            </p:cNvGrpSpPr>
            <p:nvPr/>
          </p:nvGrpSpPr>
          <p:grpSpPr bwMode="auto">
            <a:xfrm>
              <a:off x="10262856" y="2451700"/>
              <a:ext cx="499539" cy="1997681"/>
              <a:chOff x="1008" y="-923"/>
              <a:chExt cx="1845" cy="7386"/>
            </a:xfrm>
          </p:grpSpPr>
          <p:sp>
            <p:nvSpPr>
              <p:cNvPr id="55" name="Puzzle3"/>
              <p:cNvSpPr>
                <a:spLocks noEditPoints="1" noChangeArrowheads="1"/>
              </p:cNvSpPr>
              <p:nvPr/>
            </p:nvSpPr>
            <p:spPr bwMode="auto">
              <a:xfrm>
                <a:off x="1396" y="-92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6" name="Puzzle2"/>
              <p:cNvSpPr>
                <a:spLocks noEditPoints="1" noChangeArrowheads="1"/>
              </p:cNvSpPr>
              <p:nvPr/>
            </p:nvSpPr>
            <p:spPr bwMode="auto">
              <a:xfrm>
                <a:off x="1008" y="2821"/>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7" name="Puzzle4"/>
              <p:cNvSpPr>
                <a:spLocks noEditPoints="1" noChangeArrowheads="1"/>
              </p:cNvSpPr>
              <p:nvPr/>
            </p:nvSpPr>
            <p:spPr bwMode="auto">
              <a:xfrm>
                <a:off x="1361" y="4700"/>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8" name="Puzzle1"/>
              <p:cNvSpPr>
                <a:spLocks noEditPoints="1" noChangeArrowheads="1"/>
              </p:cNvSpPr>
              <p:nvPr/>
            </p:nvSpPr>
            <p:spPr bwMode="auto">
              <a:xfrm>
                <a:off x="1053" y="1300"/>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grpSp>
        <p:cxnSp>
          <p:nvCxnSpPr>
            <p:cNvPr id="51" name="直線矢印コネクタ 50"/>
            <p:cNvCxnSpPr/>
            <p:nvPr/>
          </p:nvCxnSpPr>
          <p:spPr>
            <a:xfrm flipV="1">
              <a:off x="10046152" y="2792339"/>
              <a:ext cx="216704" cy="197837"/>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flipV="1">
              <a:off x="10062955" y="3217002"/>
              <a:ext cx="183097" cy="7836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a:off x="10079759" y="3570999"/>
              <a:ext cx="183097" cy="7836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a:off x="10059315" y="3920248"/>
              <a:ext cx="216704" cy="197837"/>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sp>
        <p:nvSpPr>
          <p:cNvPr id="63" name="正方形/長方形 62"/>
          <p:cNvSpPr/>
          <p:nvPr/>
        </p:nvSpPr>
        <p:spPr>
          <a:xfrm>
            <a:off x="126593" y="4465154"/>
            <a:ext cx="3964676" cy="230832"/>
          </a:xfrm>
          <a:prstGeom prst="rect">
            <a:avLst/>
          </a:prstGeom>
        </p:spPr>
        <p:txBody>
          <a:bodyPr wrap="square">
            <a:spAutoFit/>
          </a:bodyPr>
          <a:lstStyle/>
          <a:p>
            <a:pPr algn="l"/>
            <a:r>
              <a:rPr lang="en-US" altLang="ja-JP" sz="900" b="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Note: “Data encryption” will </a:t>
            </a:r>
            <a:r>
              <a:rPr lang="en-US" altLang="ja-JP" sz="900" b="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be  supported from next version </a:t>
            </a:r>
            <a:r>
              <a:rPr lang="en-US" altLang="ja-JP" sz="900" b="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up</a:t>
            </a:r>
            <a:endParaRPr lang="en-US" altLang="ja-JP" sz="900" b="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4527617" y="4516546"/>
            <a:ext cx="4580887" cy="215444"/>
          </a:xfrm>
          <a:prstGeom prst="rect">
            <a:avLst/>
          </a:prstGeom>
          <a:noFill/>
        </p:spPr>
        <p:txBody>
          <a:bodyPr wrap="square" rtlCol="0">
            <a:spAutoFit/>
          </a:bodyPr>
          <a:lstStyle/>
          <a:p>
            <a:pPr algn="r"/>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Detailed information are explained in Secure material for SE</a:t>
            </a:r>
            <a:endParaRPr kumimoji="1"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6" name="1 Título"/>
          <p:cNvSpPr>
            <a:spLocks noGrp="1"/>
          </p:cNvSpPr>
          <p:nvPr>
            <p:ph type="title"/>
          </p:nvPr>
        </p:nvSpPr>
        <p:spPr>
          <a:xfrm>
            <a:off x="569548" y="123478"/>
            <a:ext cx="7674860" cy="525309"/>
          </a:xfrm>
        </p:spPr>
        <p:txBody>
          <a:bodyPr vert="horz" lIns="91440" tIns="45720" rIns="91440" bIns="45720" rtlCol="0" anchor="ctr">
            <a:normAutofit/>
          </a:bodyPr>
          <a:lstStyle/>
          <a:p>
            <a:r>
              <a:rPr lang="en-US" altLang="ja-JP" b="1" dirty="0">
                <a:latin typeface="Calibri" panose="020F0502020204030204" pitchFamily="34" charset="0"/>
                <a:ea typeface="Tahoma" panose="020B0604030504040204" pitchFamily="34" charset="0"/>
                <a:cs typeface="Tahoma" panose="020B0604030504040204" pitchFamily="34" charset="0"/>
              </a:rPr>
              <a:t>Secure </a:t>
            </a:r>
            <a:r>
              <a:rPr lang="en-US" altLang="ja-JP" b="1" dirty="0" smtClean="0">
                <a:latin typeface="Calibri" panose="020F0502020204030204" pitchFamily="34" charset="0"/>
                <a:ea typeface="Tahoma" panose="020B0604030504040204" pitchFamily="34" charset="0"/>
                <a:cs typeface="Tahoma" panose="020B0604030504040204" pitchFamily="34" charset="0"/>
              </a:rPr>
              <a:t>Communication: Data encryption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65" name="角丸四角形 64"/>
          <p:cNvSpPr/>
          <p:nvPr/>
        </p:nvSpPr>
        <p:spPr>
          <a:xfrm>
            <a:off x="7257118" y="85725"/>
            <a:ext cx="1425575" cy="526822"/>
          </a:xfrm>
          <a:prstGeom prst="roundRect">
            <a:avLst/>
          </a:prstGeom>
          <a:solidFill>
            <a:schemeClr val="accent3"/>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Data Security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7"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69"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71"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72"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75995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31</a:t>
            </a:fld>
            <a:endParaRPr lang="en-US" sz="1000" dirty="0">
              <a:latin typeface="Calibri" panose="020F0502020204030204" pitchFamily="34" charset="0"/>
            </a:endParaRPr>
          </a:p>
        </p:txBody>
      </p:sp>
      <p:pic>
        <p:nvPicPr>
          <p:cNvPr id="12" name="Picture 2" descr="D:\2017-06-29_0942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494" y="1563638"/>
            <a:ext cx="2173619" cy="27723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3" name="コンテンツ プレースホルダー 2"/>
          <p:cNvSpPr>
            <a:spLocks noGrp="1"/>
          </p:cNvSpPr>
          <p:nvPr>
            <p:ph idx="1"/>
          </p:nvPr>
        </p:nvSpPr>
        <p:spPr>
          <a:xfrm>
            <a:off x="381002" y="825175"/>
            <a:ext cx="8074115" cy="3783967"/>
          </a:xfrm>
        </p:spPr>
        <p:txBody>
          <a:bodyPr>
            <a:normAutofit/>
          </a:bodyPr>
          <a:lstStyle/>
          <a:p>
            <a:r>
              <a:rPr lang="en-US" altLang="ja-JP" sz="1800" b="1" u="sng" dirty="0" smtClean="0">
                <a:effectLst>
                  <a:outerShdw blurRad="38100" dist="38100" dir="2700000" algn="tl">
                    <a:srgbClr val="000000">
                      <a:alpha val="43137"/>
                    </a:srgbClr>
                  </a:outerShdw>
                </a:effectLst>
                <a:latin typeface="Calibri" panose="020F0502020204030204" pitchFamily="34" charset="0"/>
              </a:rPr>
              <a:t>Why Symantec?</a:t>
            </a:r>
          </a:p>
          <a:p>
            <a:pPr marL="342900" indent="-342900">
              <a:buFont typeface="Wingdings" panose="05000000000000000000" pitchFamily="2" charset="2"/>
              <a:buChar char="ü"/>
            </a:pPr>
            <a:r>
              <a:rPr lang="en-US" altLang="ja-JP" sz="1800" dirty="0" smtClean="0">
                <a:latin typeface="Calibri" panose="020F0502020204030204" pitchFamily="34" charset="0"/>
              </a:rPr>
              <a:t>Symantec </a:t>
            </a:r>
            <a:r>
              <a:rPr lang="en-US" altLang="ja-JP" sz="1800" dirty="0">
                <a:latin typeface="Calibri" panose="020F0502020204030204" pitchFamily="34" charset="0"/>
              </a:rPr>
              <a:t>certification is pre-installed </a:t>
            </a:r>
            <a:r>
              <a:rPr lang="en-US" altLang="ja-JP" sz="1800" dirty="0" smtClean="0">
                <a:latin typeface="Calibri" panose="020F0502020204030204" pitchFamily="34" charset="0"/>
              </a:rPr>
              <a:t>into </a:t>
            </a:r>
            <a:r>
              <a:rPr lang="en-US" altLang="ja-JP" sz="1800" dirty="0">
                <a:latin typeface="Calibri" panose="020F0502020204030204" pitchFamily="34" charset="0"/>
              </a:rPr>
              <a:t>hardware of i-PRO cameras at factory</a:t>
            </a:r>
            <a:r>
              <a:rPr lang="en-US" altLang="ja-JP" sz="1800" dirty="0" smtClean="0">
                <a:latin typeface="Calibri" panose="020F0502020204030204" pitchFamily="34" charset="0"/>
              </a:rPr>
              <a:t>.</a:t>
            </a:r>
            <a:endParaRPr lang="ja-JP" altLang="ja-JP" sz="1800" dirty="0">
              <a:latin typeface="Calibri" panose="020F0502020204030204" pitchFamily="34" charset="0"/>
            </a:endParaRPr>
          </a:p>
          <a:p>
            <a:pPr marL="614363" lvl="1" indent="-342900">
              <a:buFont typeface="Wingdings" panose="05000000000000000000" pitchFamily="2" charset="2"/>
              <a:buChar char="Ø"/>
            </a:pPr>
            <a:r>
              <a:rPr lang="en-US" altLang="ja-JP" sz="1400" dirty="0" smtClean="0">
                <a:latin typeface="Calibri" panose="020F0502020204030204" pitchFamily="34" charset="0"/>
              </a:rPr>
              <a:t>No need to install certification manually</a:t>
            </a:r>
          </a:p>
          <a:p>
            <a:pPr marL="614363" lvl="1" indent="-342900">
              <a:buFont typeface="Wingdings" panose="05000000000000000000" pitchFamily="2" charset="2"/>
              <a:buChar char="Ø"/>
            </a:pPr>
            <a:r>
              <a:rPr lang="en-US" altLang="ja-JP" sz="1400" dirty="0" smtClean="0">
                <a:latin typeface="Calibri" panose="020F0502020204030204" pitchFamily="34" charset="0"/>
              </a:rPr>
              <a:t>Someone doesn’t able to re-write and remove certification</a:t>
            </a:r>
          </a:p>
          <a:p>
            <a:pPr marL="614363" lvl="1" indent="-342900">
              <a:buFont typeface="Wingdings" panose="05000000000000000000" pitchFamily="2" charset="2"/>
              <a:buChar char="ü"/>
            </a:pPr>
            <a:endParaRPr lang="en-US" altLang="ja-JP" sz="1400" dirty="0" smtClean="0">
              <a:latin typeface="Calibri" panose="020F0502020204030204" pitchFamily="34" charset="0"/>
            </a:endParaRPr>
          </a:p>
          <a:p>
            <a:pPr marL="342900" indent="-342900">
              <a:buFont typeface="Wingdings" panose="05000000000000000000" pitchFamily="2" charset="2"/>
              <a:buChar char="ü"/>
            </a:pPr>
            <a:r>
              <a:rPr lang="en-US" altLang="ja-JP" sz="1800" dirty="0" smtClean="0">
                <a:latin typeface="Calibri" panose="020F0502020204030204" pitchFamily="34" charset="0"/>
              </a:rPr>
              <a:t>Symantec issues reliable certification for i-PRO cameras</a:t>
            </a:r>
          </a:p>
          <a:p>
            <a:pPr marL="614363" lvl="1" indent="-342900">
              <a:buFont typeface="Wingdings" panose="05000000000000000000" pitchFamily="2" charset="2"/>
              <a:buChar char="Ø"/>
            </a:pPr>
            <a:r>
              <a:rPr lang="en-US" altLang="ja-JP" sz="1400" dirty="0" smtClean="0">
                <a:latin typeface="Calibri" panose="020F0502020204030204" pitchFamily="34" charset="0"/>
              </a:rPr>
              <a:t>It is certified by reliable organization “Symantec”</a:t>
            </a:r>
          </a:p>
          <a:p>
            <a:pPr marL="614363" lvl="1" indent="-342900">
              <a:buFont typeface="Wingdings" panose="05000000000000000000" pitchFamily="2" charset="2"/>
              <a:buChar char="Ø"/>
            </a:pPr>
            <a:r>
              <a:rPr lang="en-US" altLang="ja-JP" sz="1400" dirty="0" smtClean="0">
                <a:latin typeface="Calibri" panose="020F0502020204030204" pitchFamily="34" charset="0"/>
              </a:rPr>
              <a:t>Much more reliable than self-certification as competitor</a:t>
            </a:r>
            <a:endParaRPr lang="ja-JP" altLang="ja-JP" sz="1400" dirty="0">
              <a:latin typeface="Calibri" panose="020F0502020204030204" pitchFamily="34" charset="0"/>
            </a:endParaRPr>
          </a:p>
          <a:p>
            <a:endParaRPr lang="en-US" altLang="ja-JP" sz="1800" dirty="0" smtClean="0">
              <a:latin typeface="Calibri" panose="020F0502020204030204" pitchFamily="34" charset="0"/>
            </a:endParaRPr>
          </a:p>
          <a:p>
            <a:r>
              <a:rPr lang="en-US" altLang="ja-JP" sz="1800" b="1" u="sng" dirty="0" smtClean="0">
                <a:effectLst>
                  <a:outerShdw blurRad="38100" dist="38100" dir="2700000" algn="tl">
                    <a:srgbClr val="000000">
                      <a:alpha val="43137"/>
                    </a:srgbClr>
                  </a:outerShdw>
                </a:effectLst>
                <a:latin typeface="Calibri" panose="020F0502020204030204" pitchFamily="34" charset="0"/>
              </a:rPr>
              <a:t>Why Panasonic SSL is reliable?</a:t>
            </a:r>
            <a:endParaRPr lang="en-US" altLang="ja-JP" sz="1800" b="1" u="sng" dirty="0">
              <a:effectLst>
                <a:outerShdw blurRad="38100" dist="38100" dir="2700000" algn="tl">
                  <a:srgbClr val="000000">
                    <a:alpha val="43137"/>
                  </a:srgbClr>
                </a:outerShdw>
              </a:effectLst>
              <a:latin typeface="Calibri" panose="020F0502020204030204" pitchFamily="34" charset="0"/>
            </a:endParaRPr>
          </a:p>
          <a:p>
            <a:pPr marL="342900" indent="-342900">
              <a:buFont typeface="Wingdings" panose="05000000000000000000" pitchFamily="2" charset="2"/>
              <a:buChar char="ü"/>
            </a:pPr>
            <a:r>
              <a:rPr lang="en-US" altLang="ja-JP" sz="1800" dirty="0" smtClean="0">
                <a:latin typeface="Calibri" panose="020F0502020204030204" pitchFamily="34" charset="0"/>
              </a:rPr>
              <a:t>There are a lot of vulnerability report related to Open SSL,</a:t>
            </a:r>
          </a:p>
          <a:p>
            <a:r>
              <a:rPr lang="en-US" altLang="ja-JP" sz="1800" dirty="0" smtClean="0">
                <a:latin typeface="Calibri" panose="020F0502020204030204" pitchFamily="34" charset="0"/>
              </a:rPr>
              <a:t>       on the other hand, Panasonic has in-house encryption module.</a:t>
            </a:r>
            <a:endParaRPr lang="ja-JP" altLang="ja-JP" sz="1800" dirty="0">
              <a:latin typeface="Calibri" panose="020F0502020204030204" pitchFamily="34" charset="0"/>
            </a:endParaRPr>
          </a:p>
          <a:p>
            <a:endParaRPr kumimoji="1" lang="ja-JP" altLang="en-US" sz="1800" dirty="0">
              <a:latin typeface="Calibri" panose="020F0502020204030204" pitchFamily="34" charset="0"/>
            </a:endParaRPr>
          </a:p>
        </p:txBody>
      </p:sp>
      <p:sp>
        <p:nvSpPr>
          <p:cNvPr id="17" name="角丸四角形 16"/>
          <p:cNvSpPr/>
          <p:nvPr/>
        </p:nvSpPr>
        <p:spPr>
          <a:xfrm>
            <a:off x="6804249" y="1960951"/>
            <a:ext cx="1296144" cy="108000"/>
          </a:xfrm>
          <a:prstGeom prst="roundRect">
            <a:avLst>
              <a:gd name="adj" fmla="val 1584"/>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角丸四角形 17"/>
          <p:cNvSpPr/>
          <p:nvPr/>
        </p:nvSpPr>
        <p:spPr>
          <a:xfrm>
            <a:off x="6841078" y="2643770"/>
            <a:ext cx="1871382" cy="108000"/>
          </a:xfrm>
          <a:prstGeom prst="roundRect">
            <a:avLst>
              <a:gd name="adj" fmla="val 1584"/>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角丸四角形 18"/>
          <p:cNvSpPr/>
          <p:nvPr/>
        </p:nvSpPr>
        <p:spPr>
          <a:xfrm>
            <a:off x="6841078" y="3075806"/>
            <a:ext cx="1943390" cy="324036"/>
          </a:xfrm>
          <a:prstGeom prst="roundRect">
            <a:avLst>
              <a:gd name="adj" fmla="val 1584"/>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1 Título"/>
          <p:cNvSpPr>
            <a:spLocks noGrp="1"/>
          </p:cNvSpPr>
          <p:nvPr>
            <p:ph type="title"/>
          </p:nvPr>
        </p:nvSpPr>
        <p:spPr>
          <a:xfrm>
            <a:off x="569548" y="150478"/>
            <a:ext cx="7674860" cy="525309"/>
          </a:xfrm>
        </p:spPr>
        <p:txBody>
          <a:bodyPr vert="horz" lIns="91440" tIns="45720" rIns="91440" bIns="45720" rtlCol="0" anchor="ctr">
            <a:normAutofit/>
          </a:bodyPr>
          <a:lstStyle/>
          <a:p>
            <a:r>
              <a:rPr lang="en-US" altLang="ja-JP" b="1" dirty="0">
                <a:latin typeface="Calibri" panose="020F0502020204030204" pitchFamily="34" charset="0"/>
                <a:ea typeface="Tahoma" panose="020B0604030504040204" pitchFamily="34" charset="0"/>
                <a:cs typeface="Tahoma" panose="020B0604030504040204" pitchFamily="34" charset="0"/>
              </a:rPr>
              <a:t>Secure </a:t>
            </a:r>
            <a:r>
              <a:rPr lang="en-US" altLang="ja-JP" b="1" dirty="0" smtClean="0">
                <a:latin typeface="Calibri" panose="020F0502020204030204" pitchFamily="34" charset="0"/>
                <a:ea typeface="Tahoma" panose="020B0604030504040204" pitchFamily="34" charset="0"/>
                <a:cs typeface="Tahoma" panose="020B0604030504040204" pitchFamily="34" charset="0"/>
              </a:rPr>
              <a:t>Communication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5" name="角丸四角形 14"/>
          <p:cNvSpPr/>
          <p:nvPr/>
        </p:nvSpPr>
        <p:spPr>
          <a:xfrm>
            <a:off x="7257118" y="85725"/>
            <a:ext cx="1425575" cy="526822"/>
          </a:xfrm>
          <a:prstGeom prst="roundRect">
            <a:avLst/>
          </a:prstGeom>
          <a:solidFill>
            <a:schemeClr val="accent3"/>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Data Security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527617" y="4516546"/>
            <a:ext cx="4580887" cy="215444"/>
          </a:xfrm>
          <a:prstGeom prst="rect">
            <a:avLst/>
          </a:prstGeom>
          <a:noFill/>
        </p:spPr>
        <p:txBody>
          <a:bodyPr wrap="square" rtlCol="0">
            <a:spAutoFit/>
          </a:bodyPr>
          <a:lstStyle/>
          <a:p>
            <a:pPr algn="r"/>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Detailed information are explained in Secure material for SE</a:t>
            </a:r>
            <a:endParaRPr kumimoji="1"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759951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32</a:t>
            </a:fld>
            <a:endParaRPr lang="en-US" sz="1000" dirty="0">
              <a:latin typeface="Calibri" panose="020F0502020204030204" pitchFamily="34" charset="0"/>
            </a:endParaRPr>
          </a:p>
        </p:txBody>
      </p:sp>
      <p:sp>
        <p:nvSpPr>
          <p:cNvPr id="12" name="コンテンツ プレースホルダー 2"/>
          <p:cNvSpPr>
            <a:spLocks noGrp="1"/>
          </p:cNvSpPr>
          <p:nvPr>
            <p:ph idx="1"/>
          </p:nvPr>
        </p:nvSpPr>
        <p:spPr>
          <a:xfrm>
            <a:off x="316111" y="876015"/>
            <a:ext cx="8763000" cy="3783967"/>
          </a:xfrm>
        </p:spPr>
        <p:txBody>
          <a:bodyPr>
            <a:normAutofit/>
          </a:bodyPr>
          <a:lstStyle/>
          <a:p>
            <a:pPr marL="285750" indent="-285750">
              <a:buFont typeface="Wingdings" panose="05000000000000000000" pitchFamily="2" charset="2"/>
              <a:buChar char="ü"/>
            </a:pPr>
            <a:r>
              <a:rPr lang="en-US" altLang="ja-JP" sz="1800" dirty="0" smtClean="0">
                <a:latin typeface="Calibri" panose="020F0502020204030204" pitchFamily="34" charset="0"/>
              </a:rPr>
              <a:t>Max total camera bandwidth will be reduced to 16Mbps from 50Mbps , when you use  SSL or Data encryption function, because a lot of processing load is required. </a:t>
            </a:r>
          </a:p>
          <a:p>
            <a:r>
              <a:rPr lang="en-US" altLang="ja-JP" sz="1800" dirty="0">
                <a:latin typeface="Calibri" panose="020F0502020204030204" pitchFamily="34" charset="0"/>
              </a:rPr>
              <a:t> </a:t>
            </a:r>
            <a:r>
              <a:rPr lang="en-US" altLang="ja-JP" sz="1800" dirty="0" smtClean="0">
                <a:latin typeface="Calibri" panose="020F0502020204030204" pitchFamily="34" charset="0"/>
              </a:rPr>
              <a:t>    Actually bandwidth of stream with SSL is approx. </a:t>
            </a:r>
            <a:r>
              <a:rPr lang="en-US" altLang="ja-JP" sz="1800" dirty="0" smtClean="0">
                <a:solidFill>
                  <a:srgbClr val="FF0000"/>
                </a:solidFill>
                <a:latin typeface="Calibri" panose="020F0502020204030204" pitchFamily="34" charset="0"/>
              </a:rPr>
              <a:t>0.4%</a:t>
            </a:r>
            <a:r>
              <a:rPr lang="en-US" altLang="ja-JP" sz="1800" dirty="0" smtClean="0">
                <a:latin typeface="Calibri" panose="020F0502020204030204" pitchFamily="34" charset="0"/>
              </a:rPr>
              <a:t> larger than normal stream. </a:t>
            </a:r>
          </a:p>
          <a:p>
            <a:r>
              <a:rPr lang="en-US" altLang="ja-JP" sz="1800" dirty="0" smtClean="0">
                <a:latin typeface="Calibri" panose="020F0502020204030204" pitchFamily="34" charset="0"/>
              </a:rPr>
              <a:t>     Bandwidth </a:t>
            </a:r>
            <a:r>
              <a:rPr lang="en-US" altLang="ja-JP" sz="1800" dirty="0">
                <a:latin typeface="Calibri" panose="020F0502020204030204" pitchFamily="34" charset="0"/>
              </a:rPr>
              <a:t>of stream with </a:t>
            </a:r>
            <a:r>
              <a:rPr lang="en-US" altLang="ja-JP" sz="1800" dirty="0" smtClean="0">
                <a:latin typeface="Calibri" panose="020F0502020204030204" pitchFamily="34" charset="0"/>
              </a:rPr>
              <a:t>Data encryption </a:t>
            </a:r>
            <a:r>
              <a:rPr lang="en-US" altLang="ja-JP" sz="1800" dirty="0">
                <a:latin typeface="Calibri" panose="020F0502020204030204" pitchFamily="34" charset="0"/>
              </a:rPr>
              <a:t>is </a:t>
            </a:r>
            <a:r>
              <a:rPr lang="en-US" altLang="ja-JP" sz="1800" dirty="0" smtClean="0">
                <a:latin typeface="Calibri" panose="020F0502020204030204" pitchFamily="34" charset="0"/>
              </a:rPr>
              <a:t>as same as normal stream.</a:t>
            </a:r>
          </a:p>
          <a:p>
            <a:pPr marL="285750" indent="-285750" algn="r">
              <a:buFont typeface="Wingdings" panose="05000000000000000000" pitchFamily="2" charset="2"/>
              <a:buChar char="ü"/>
            </a:pPr>
            <a:endParaRPr lang="en-US" altLang="ja-JP" sz="1800" dirty="0" smtClean="0">
              <a:latin typeface="Calibri" panose="020F0502020204030204" pitchFamily="34" charset="0"/>
            </a:endParaRPr>
          </a:p>
          <a:p>
            <a:pPr marL="285750" indent="-285750">
              <a:buFont typeface="Wingdings" panose="05000000000000000000" pitchFamily="2" charset="2"/>
              <a:buChar char="ü"/>
            </a:pPr>
            <a:r>
              <a:rPr lang="en-US" altLang="ja-JP" sz="1800" dirty="0" smtClean="0">
                <a:latin typeface="Calibri" panose="020F0502020204030204" pitchFamily="34" charset="0"/>
              </a:rPr>
              <a:t>SSL supports stream(1 )-(4) of H.265/H.264 and JPEG(1)-(3). However, you can </a:t>
            </a:r>
            <a:r>
              <a:rPr lang="en-US" altLang="ja-JP" sz="1800" u="sng" dirty="0" smtClean="0">
                <a:latin typeface="Calibri" panose="020F0502020204030204" pitchFamily="34" charset="0"/>
              </a:rPr>
              <a:t>not</a:t>
            </a:r>
            <a:r>
              <a:rPr lang="en-US" altLang="ja-JP" sz="1800" dirty="0" smtClean="0">
                <a:latin typeface="Calibri" panose="020F0502020204030204" pitchFamily="34" charset="0"/>
              </a:rPr>
              <a:t> turn “On/Off”  SSL each stream separately.</a:t>
            </a:r>
          </a:p>
          <a:p>
            <a:pPr marL="285750" indent="-285750">
              <a:buFont typeface="Wingdings" panose="05000000000000000000" pitchFamily="2" charset="2"/>
              <a:buChar char="ü"/>
            </a:pPr>
            <a:endParaRPr lang="en-US" altLang="ja-JP" sz="1800" dirty="0">
              <a:latin typeface="Calibri" panose="020F0502020204030204" pitchFamily="34" charset="0"/>
            </a:endParaRPr>
          </a:p>
          <a:p>
            <a:pPr marL="285750" indent="-285750">
              <a:buFont typeface="Wingdings" panose="05000000000000000000" pitchFamily="2" charset="2"/>
              <a:buChar char="ü"/>
            </a:pPr>
            <a:r>
              <a:rPr lang="en-US" altLang="ja-JP" sz="1800" dirty="0" smtClean="0">
                <a:latin typeface="Calibri" panose="020F0502020204030204" pitchFamily="34" charset="0"/>
              </a:rPr>
              <a:t>Data encryption supports only stream(1), stream(2) </a:t>
            </a:r>
            <a:r>
              <a:rPr lang="en-US" altLang="ja-JP" sz="1800" dirty="0">
                <a:latin typeface="Calibri" panose="020F0502020204030204" pitchFamily="34" charset="0"/>
              </a:rPr>
              <a:t>of H.265/H.264 </a:t>
            </a:r>
            <a:r>
              <a:rPr lang="en-US" altLang="ja-JP" sz="1800" dirty="0" smtClean="0">
                <a:latin typeface="Calibri" panose="020F0502020204030204" pitchFamily="34" charset="0"/>
              </a:rPr>
              <a:t> and JPEG(1)- (3). Support AAC codec. (G.711 and G.726 are not supported)</a:t>
            </a:r>
          </a:p>
          <a:p>
            <a:r>
              <a:rPr lang="en-US" altLang="ja-JP" sz="1800" dirty="0" smtClean="0">
                <a:latin typeface="Calibri" panose="020F0502020204030204" pitchFamily="34" charset="0"/>
              </a:rPr>
              <a:t>      You </a:t>
            </a:r>
            <a:r>
              <a:rPr lang="en-US" altLang="ja-JP" sz="1800" dirty="0">
                <a:latin typeface="Calibri" panose="020F0502020204030204" pitchFamily="34" charset="0"/>
              </a:rPr>
              <a:t>can </a:t>
            </a:r>
            <a:r>
              <a:rPr lang="en-US" altLang="ja-JP" sz="1800" dirty="0" smtClean="0">
                <a:latin typeface="Calibri" panose="020F0502020204030204" pitchFamily="34" charset="0"/>
              </a:rPr>
              <a:t>turn “On/Off”  Data encryption each </a:t>
            </a:r>
            <a:r>
              <a:rPr lang="en-US" altLang="ja-JP" sz="1800" dirty="0">
                <a:latin typeface="Calibri" panose="020F0502020204030204" pitchFamily="34" charset="0"/>
              </a:rPr>
              <a:t>stream separately</a:t>
            </a:r>
            <a:r>
              <a:rPr lang="en-US" altLang="ja-JP" sz="1800" dirty="0" smtClean="0">
                <a:latin typeface="Calibri" panose="020F0502020204030204" pitchFamily="34" charset="0"/>
              </a:rPr>
              <a:t>.</a:t>
            </a:r>
          </a:p>
          <a:p>
            <a:endParaRPr lang="en-US" altLang="ja-JP" sz="1800" dirty="0" smtClean="0">
              <a:latin typeface="Calibri" panose="020F0502020204030204" pitchFamily="34" charset="0"/>
            </a:endParaRPr>
          </a:p>
          <a:p>
            <a:endParaRPr lang="en-US" altLang="ja-JP" sz="1800" dirty="0" smtClean="0">
              <a:latin typeface="Calibri" panose="020F0502020204030204" pitchFamily="34" charset="0"/>
            </a:endParaRPr>
          </a:p>
          <a:p>
            <a:endParaRPr lang="en-US" altLang="ja-JP" sz="1800" dirty="0">
              <a:latin typeface="Calibri" panose="020F0502020204030204" pitchFamily="34" charset="0"/>
            </a:endParaRPr>
          </a:p>
          <a:p>
            <a:endParaRPr lang="en-US" altLang="ja-JP" sz="1800" dirty="0">
              <a:latin typeface="Calibri" panose="020F0502020204030204" pitchFamily="34" charset="0"/>
            </a:endParaRPr>
          </a:p>
        </p:txBody>
      </p:sp>
      <p:sp>
        <p:nvSpPr>
          <p:cNvPr id="16" name="1 Título"/>
          <p:cNvSpPr>
            <a:spLocks noGrp="1"/>
          </p:cNvSpPr>
          <p:nvPr>
            <p:ph type="title"/>
          </p:nvPr>
        </p:nvSpPr>
        <p:spPr>
          <a:xfrm>
            <a:off x="569548" y="13289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Camera Limitation of SSL and Data encryption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8" name="角丸四角形 7"/>
          <p:cNvSpPr/>
          <p:nvPr/>
        </p:nvSpPr>
        <p:spPr>
          <a:xfrm>
            <a:off x="7257118" y="85725"/>
            <a:ext cx="1425575" cy="526822"/>
          </a:xfrm>
          <a:prstGeom prst="roundRect">
            <a:avLst/>
          </a:prstGeom>
          <a:solidFill>
            <a:schemeClr val="accent3"/>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Data Security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527617" y="4516546"/>
            <a:ext cx="4580887" cy="215444"/>
          </a:xfrm>
          <a:prstGeom prst="rect">
            <a:avLst/>
          </a:prstGeom>
          <a:noFill/>
        </p:spPr>
        <p:txBody>
          <a:bodyPr wrap="square" rtlCol="0">
            <a:spAutoFit/>
          </a:bodyPr>
          <a:lstStyle/>
          <a:p>
            <a:pPr algn="r"/>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Detailed information are explained in Secure material for SE</a:t>
            </a:r>
            <a:endParaRPr kumimoji="1"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75995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33</a:t>
            </a:fld>
            <a:endParaRPr lang="en-US" sz="1000" dirty="0">
              <a:latin typeface="Calibri" panose="020F0502020204030204" pitchFamily="34" charset="0"/>
            </a:endParaRPr>
          </a:p>
        </p:txBody>
      </p:sp>
      <p:sp>
        <p:nvSpPr>
          <p:cNvPr id="34"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Key Features</a:t>
            </a:r>
            <a:endParaRPr kumimoji="1" lang="ja-JP" altLang="en-US" dirty="0">
              <a:latin typeface="Calibri" panose="020F0502020204030204" pitchFamily="34" charset="0"/>
            </a:endParaRPr>
          </a:p>
        </p:txBody>
      </p:sp>
      <p:sp>
        <p:nvSpPr>
          <p:cNvPr id="13" name="テキスト ボックス 12"/>
          <p:cNvSpPr txBox="1"/>
          <p:nvPr/>
        </p:nvSpPr>
        <p:spPr>
          <a:xfrm>
            <a:off x="251520" y="843558"/>
            <a:ext cx="4234275" cy="3847207"/>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Visibility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Peripheral Resolution by Stereo projection lens</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Super Dynamic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108dB</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IR-LED supports 10m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(only WV-X4571L)</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iA </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(intelligent Auto</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p>
          <a:p>
            <a:pPr marL="800100" lvl="1" indent="-342900" algn="l">
              <a:buFont typeface="Wingdings" panose="05000000000000000000" pitchFamily="2" charset="2"/>
              <a:buChar char="Ø"/>
            </a:pPr>
            <a:r>
              <a:rPr kumimoji="0" lang="en-US" altLang="ja-JP" sz="12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(as same as </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current 9M 360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deg. Camera</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Compression</a:t>
            </a:r>
          </a:p>
          <a:p>
            <a:pPr marL="800100" lvl="1" indent="-342900" algn="l">
              <a:lnSpc>
                <a:spcPct val="150000"/>
              </a:lnSpc>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H.265 + Smart Coding</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Data Security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Secure communication</a:t>
            </a:r>
            <a:r>
              <a:rPr lang="ja-JP" altLang="en-US"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by Symantec certificate</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FIPS 140-2 Level 1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compliant</a:t>
            </a:r>
          </a:p>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Analytics</a:t>
            </a:r>
            <a:endPar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New People Counting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ASE303W</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People Counting, Heat-map and MOR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SAE200</a:t>
            </a:r>
            <a:endParaRPr lang="en-US" altLang="ja-JP"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359803" y="3015317"/>
            <a:ext cx="4678289" cy="1246495"/>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Other Features</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IP66</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IK10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WV-X4571L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(Vandal Resistant </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Outdoor model) </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Anti-corrosion screw</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SD card error display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Dehumidifier</a:t>
            </a:r>
          </a:p>
        </p:txBody>
      </p:sp>
      <p:sp>
        <p:nvSpPr>
          <p:cNvPr id="17" name="正方形/長方形 16"/>
          <p:cNvSpPr/>
          <p:nvPr/>
        </p:nvSpPr>
        <p:spPr>
          <a:xfrm>
            <a:off x="5318984" y="909112"/>
            <a:ext cx="2922348" cy="369332"/>
          </a:xfrm>
          <a:prstGeom prst="rect">
            <a:avLst/>
          </a:prstGeom>
        </p:spPr>
        <p:txBody>
          <a:bodyPr wrap="square">
            <a:spAutoFit/>
          </a:bodyPr>
          <a:lstStyle/>
          <a:p>
            <a:r>
              <a:rPr lang="en-US" altLang="ja-JP" sz="18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8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4910144" y="2296305"/>
            <a:ext cx="1326005"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p:nvPr/>
        </p:nvSpPr>
        <p:spPr>
          <a:xfrm>
            <a:off x="6520349" y="2286003"/>
            <a:ext cx="20724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WV-X4571L/X4171LM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858" y="1483128"/>
            <a:ext cx="1199155" cy="813177"/>
          </a:xfrm>
          <a:prstGeom prst="rect">
            <a:avLst/>
          </a:prstGeom>
          <a:solidFill>
            <a:schemeClr val="bg1"/>
          </a:solidFill>
        </p:spPr>
      </p:pic>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8650" y="1472826"/>
            <a:ext cx="1329049" cy="807813"/>
          </a:xfrm>
          <a:prstGeom prst="rect">
            <a:avLst/>
          </a:prstGeom>
          <a:solidFill>
            <a:schemeClr val="bg1"/>
          </a:solidFill>
        </p:spPr>
      </p:pic>
    </p:spTree>
    <p:extLst>
      <p:ext uri="{BB962C8B-B14F-4D97-AF65-F5344CB8AC3E}">
        <p14:creationId xmlns:p14="http://schemas.microsoft.com/office/powerpoint/2010/main" val="2420199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75556" y="132891"/>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Easy Installation and Setting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(WV-X4571L only)</a:t>
            </a:r>
            <a:endParaRPr kumimoji="1" lang="ja-JP" altLang="en-US" sz="2000"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04" name="表 103"/>
          <p:cNvGraphicFramePr>
            <a:graphicFrameLocks noGrp="1"/>
          </p:cNvGraphicFramePr>
          <p:nvPr>
            <p:extLst>
              <p:ext uri="{D42A27DB-BD31-4B8C-83A1-F6EECF244321}">
                <p14:modId xmlns:p14="http://schemas.microsoft.com/office/powerpoint/2010/main" val="1298056627"/>
              </p:ext>
            </p:extLst>
          </p:nvPr>
        </p:nvGraphicFramePr>
        <p:xfrm>
          <a:off x="323528" y="1383618"/>
          <a:ext cx="8527625" cy="3240360"/>
        </p:xfrm>
        <a:graphic>
          <a:graphicData uri="http://schemas.openxmlformats.org/drawingml/2006/table">
            <a:tbl>
              <a:tblPr/>
              <a:tblGrid>
                <a:gridCol w="4264557"/>
                <a:gridCol w="4263068"/>
              </a:tblGrid>
              <a:tr h="3240360">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rPr>
                        <a:t>Easy Kitting Packaging</a:t>
                      </a:r>
                      <a:endParaRPr kumimoji="1" lang="en-US" altLang="ja-JP" sz="1400" b="0"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endParaRPr>
                    </a:p>
                    <a:p>
                      <a:pPr marL="285750" marR="0" lvl="0" indent="-285750" algn="l" defTabSz="912813" rtl="0" eaLnBrk="1" fontAlgn="base" latinLnBrk="0" hangingPunct="1">
                        <a:lnSpc>
                          <a:spcPct val="100000"/>
                        </a:lnSpc>
                        <a:spcBef>
                          <a:spcPct val="0"/>
                        </a:spcBef>
                        <a:spcAft>
                          <a:spcPct val="0"/>
                        </a:spcAft>
                        <a:buClrTx/>
                        <a:buSzTx/>
                        <a:buFont typeface="Wingdings" panose="05000000000000000000" pitchFamily="2" charset="2"/>
                        <a:buChar char="n"/>
                        <a:tabLst/>
                      </a:pPr>
                      <a:endParaRPr kumimoji="1" lang="en-US" altLang="ja-JP" sz="1400" b="1"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endParaRPr>
                    </a:p>
                    <a:p>
                      <a:pPr marL="285750" marR="0" lvl="0" indent="-285750" algn="l" defTabSz="912813" rtl="0" eaLnBrk="1" fontAlgn="base" latinLnBrk="0" hangingPunct="1">
                        <a:lnSpc>
                          <a:spcPct val="100000"/>
                        </a:lnSpc>
                        <a:spcBef>
                          <a:spcPct val="0"/>
                        </a:spcBef>
                        <a:spcAft>
                          <a:spcPct val="0"/>
                        </a:spcAft>
                        <a:buClrTx/>
                        <a:buSzTx/>
                        <a:buFont typeface="Wingdings" panose="05000000000000000000" pitchFamily="2" charset="2"/>
                        <a:buChar char="n"/>
                        <a:tabLst/>
                      </a:pPr>
                      <a:r>
                        <a:rPr kumimoji="1" lang="en-US" altLang="ja-JP" sz="1400" b="1"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rPr>
                        <a:t>Kitting work without removing from the box</a:t>
                      </a:r>
                    </a:p>
                    <a:p>
                      <a:pPr marL="1028700" marR="0" lvl="1" indent="-285750" algn="l" defTabSz="912813"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1" lang="en-US" altLang="ja-JP" sz="1200" b="0"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rPr>
                        <a:t>Kitting time reduced by 3 minutes</a:t>
                      </a:r>
                    </a:p>
                    <a:p>
                      <a:pPr marL="0" marR="0" lvl="0" indent="0" algn="l" defTabSz="912813" rtl="0" eaLnBrk="1" fontAlgn="base" latinLnBrk="0" hangingPunct="1">
                        <a:lnSpc>
                          <a:spcPct val="100000"/>
                        </a:lnSpc>
                        <a:spcBef>
                          <a:spcPct val="0"/>
                        </a:spcBef>
                        <a:spcAft>
                          <a:spcPct val="0"/>
                        </a:spcAft>
                        <a:buClrTx/>
                        <a:buSzTx/>
                        <a:buFontTx/>
                        <a:buNone/>
                        <a:tabLst/>
                      </a:pPr>
                      <a:endParaRPr kumimoji="1" lang="en-US" altLang="ja-JP" sz="13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txBody>
                  <a:tcPr marT="45712" marB="45712" horzOverflow="overflow">
                    <a:lnL w="12700" cap="flat" cmpd="sng" algn="ctr">
                      <a:solidFill>
                        <a:srgbClr val="000000"/>
                      </a:solidFill>
                      <a:prstDash val="solid"/>
                      <a:round/>
                      <a:headEnd type="none" w="med" len="med"/>
                      <a:tailEnd type="none" w="med" len="med"/>
                    </a:lnL>
                    <a:lnR w="38100" cap="flat" cmpd="sng" algn="ctr">
                      <a:solidFill>
                        <a:srgbClr val="7878DE"/>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7878DE"/>
                      </a:solidFill>
                      <a:prstDash val="solid"/>
                      <a:round/>
                      <a:headEnd type="none" w="med" len="med"/>
                      <a:tailEnd type="none" w="med" len="med"/>
                    </a:lnB>
                    <a:lnTlToBr>
                      <a:noFill/>
                    </a:lnTlToBr>
                    <a:lnBlToTr>
                      <a:noFill/>
                    </a:lnBlToTr>
                    <a:solidFill>
                      <a:srgbClr val="FFFFFF"/>
                    </a:solid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altLang="ja-JP" sz="1800" b="1"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rPr>
                        <a:t>RJ45 Joint Connector</a:t>
                      </a:r>
                      <a:endParaRPr kumimoji="1" lang="en-US" altLang="ja-JP" sz="1800" b="0" i="0" u="none" strike="noStrike" kern="1200" cap="none" spc="0" normalizeH="0" baseline="0" noProof="0" dirty="0" smtClean="0">
                        <a:ln>
                          <a:noFill/>
                        </a:ln>
                        <a:solidFill>
                          <a:srgbClr val="0A54A0"/>
                        </a:solidFill>
                        <a:effectLst/>
                        <a:uLnTx/>
                        <a:uFillTx/>
                        <a:latin typeface="Calibri" panose="020F0502020204030204" pitchFamily="34" charset="0"/>
                        <a:ea typeface="メイリオ" pitchFamily="50" charset="-128"/>
                        <a:cs typeface="メイリオ"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A54A0"/>
                        </a:solidFill>
                        <a:effectLst/>
                        <a:uLnTx/>
                        <a:uFillTx/>
                        <a:latin typeface="Calibri" panose="020F0502020204030204" pitchFamily="34" charset="0"/>
                        <a:ea typeface="メイリオ" pitchFamily="50" charset="-128"/>
                        <a:cs typeface="メイリオ" pitchFamily="50" charset="-128"/>
                      </a:endParaRPr>
                    </a:p>
                    <a:p>
                      <a:pPr marL="285750" marR="0" lvl="0" indent="-285750" algn="l" defTabSz="912813"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en-US" altLang="ja-JP" sz="1400" b="1" i="0" u="none" strike="noStrike" kern="1200" cap="none" spc="0" normalizeH="0" baseline="0" noProof="0" dirty="0" smtClean="0">
                          <a:ln>
                            <a:noFill/>
                          </a:ln>
                          <a:solidFill>
                            <a:srgbClr val="0A54A0"/>
                          </a:solidFill>
                          <a:effectLst/>
                          <a:uLnTx/>
                          <a:uFillTx/>
                          <a:latin typeface="Calibri" panose="020F0502020204030204" pitchFamily="34" charset="0"/>
                          <a:ea typeface="メイリオ" pitchFamily="50" charset="-128"/>
                          <a:cs typeface="メイリオ" pitchFamily="50" charset="-128"/>
                        </a:rPr>
                        <a:t>Waterproof tape processing unnecessary</a:t>
                      </a:r>
                    </a:p>
                    <a:p>
                      <a:pPr marL="1028700" marR="0" lvl="1" indent="-285750" algn="l" defTabSz="912813"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altLang="ja-JP" sz="1200" b="0" i="0" u="none" strike="noStrike" kern="1200" cap="none" spc="0" normalizeH="0" baseline="0" noProof="0" dirty="0" smtClean="0">
                          <a:ln>
                            <a:noFill/>
                          </a:ln>
                          <a:solidFill>
                            <a:srgbClr val="0A54A0"/>
                          </a:solidFill>
                          <a:effectLst/>
                          <a:uLnTx/>
                          <a:uFillTx/>
                          <a:latin typeface="Calibri" panose="020F0502020204030204" pitchFamily="34" charset="0"/>
                          <a:ea typeface="メイリオ" pitchFamily="50" charset="-128"/>
                          <a:cs typeface="メイリオ" pitchFamily="50" charset="-128"/>
                        </a:rPr>
                        <a:t>Installation time reduce by 3 minutes</a:t>
                      </a:r>
                      <a:endParaRPr kumimoji="1" lang="ja-JP" altLang="en-US" sz="2000" b="1" i="0" u="none" strike="noStrike" cap="none" normalizeH="0" baseline="0" dirty="0" smtClean="0">
                        <a:ln>
                          <a:noFill/>
                        </a:ln>
                        <a:solidFill>
                          <a:schemeClr val="tx1"/>
                        </a:solidFill>
                        <a:effectLst/>
                        <a:latin typeface="Calibri" panose="020F0502020204030204" pitchFamily="34" charset="0"/>
                        <a:ea typeface="メイリオ" pitchFamily="50" charset="-128"/>
                        <a:cs typeface="メイリオ" pitchFamily="50" charset="-128"/>
                      </a:endParaRPr>
                    </a:p>
                  </a:txBody>
                  <a:tcPr marT="45712" marB="45712" horzOverflow="overflow">
                    <a:lnL w="38100" cap="flat" cmpd="sng" algn="ctr">
                      <a:solidFill>
                        <a:srgbClr val="7878D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7878DE"/>
                      </a:solidFill>
                      <a:prstDash val="solid"/>
                      <a:round/>
                      <a:headEnd type="none" w="med" len="med"/>
                      <a:tailEnd type="none" w="med" len="med"/>
                    </a:lnB>
                    <a:lnTlToBr>
                      <a:noFill/>
                    </a:lnTlToBr>
                    <a:lnBlToTr>
                      <a:noFill/>
                    </a:lnBlToTr>
                    <a:solidFill>
                      <a:srgbClr val="FFFFFF"/>
                    </a:solidFill>
                  </a:tcPr>
                </a:tc>
              </a:tr>
            </a:tbl>
          </a:graphicData>
        </a:graphic>
      </p:graphicFrame>
      <p:pic>
        <p:nvPicPr>
          <p:cNvPr id="1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27" y="2689825"/>
            <a:ext cx="1308100" cy="98425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テキスト ボックス 8"/>
          <p:cNvSpPr txBox="1">
            <a:spLocks noChangeArrowheads="1"/>
          </p:cNvSpPr>
          <p:nvPr/>
        </p:nvSpPr>
        <p:spPr bwMode="auto">
          <a:xfrm>
            <a:off x="485202" y="3696300"/>
            <a:ext cx="14239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sz="1000" b="1" dirty="0">
                <a:solidFill>
                  <a:srgbClr val="000000"/>
                </a:solidFill>
                <a:effectLst/>
                <a:latin typeface="Calibri" panose="020F0502020204030204" pitchFamily="34" charset="0"/>
                <a:ea typeface="メイリオ" pitchFamily="50" charset="-128"/>
                <a:cs typeface="メイリオ" pitchFamily="50" charset="-128"/>
              </a:rPr>
              <a:t>Current condition</a:t>
            </a:r>
            <a:endParaRPr lang="ja-JP" altLang="en-US" sz="1000" b="1" dirty="0">
              <a:solidFill>
                <a:srgbClr val="000000"/>
              </a:solidFill>
              <a:effectLst/>
              <a:latin typeface="Calibri" panose="020F0502020204030204" pitchFamily="34" charset="0"/>
              <a:ea typeface="メイリオ" pitchFamily="50" charset="-128"/>
              <a:cs typeface="メイリオ" pitchFamily="50" charset="-128"/>
            </a:endParaRPr>
          </a:p>
        </p:txBody>
      </p:sp>
      <p:pic>
        <p:nvPicPr>
          <p:cNvPr id="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290" y="2654900"/>
            <a:ext cx="1782762" cy="1106488"/>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325" y="2551088"/>
            <a:ext cx="1147763"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右矢印 108"/>
          <p:cNvSpPr/>
          <p:nvPr/>
        </p:nvSpPr>
        <p:spPr>
          <a:xfrm>
            <a:off x="6389688" y="2955900"/>
            <a:ext cx="431800" cy="600075"/>
          </a:xfrm>
          <a:prstGeom prst="rightArrow">
            <a:avLst/>
          </a:prstGeom>
          <a:solidFill>
            <a:srgbClr val="00CC99"/>
          </a:solidFill>
          <a:ln w="41275" cap="flat" cmpd="sng" algn="ctr">
            <a:solidFill>
              <a:srgbClr val="000000">
                <a:lumMod val="75000"/>
              </a:srgbClr>
            </a:solidFill>
            <a:prstDash val="solid"/>
          </a:ln>
          <a:effectLst/>
        </p:spPr>
        <p:txBody>
          <a:bodyPr anchor="ctr"/>
          <a:lstStyle/>
          <a:p>
            <a:pPr fontAlgn="auto">
              <a:spcBef>
                <a:spcPts val="0"/>
              </a:spcBef>
              <a:spcAft>
                <a:spcPts val="0"/>
              </a:spcAft>
              <a:defRPr/>
            </a:pPr>
            <a:endParaRPr kumimoji="0" lang="ja-JP" altLang="en-US" sz="1800" kern="0" dirty="0">
              <a:solidFill>
                <a:prstClr val="white"/>
              </a:solidFill>
              <a:effectLst/>
              <a:latin typeface="Calibri" panose="020F0502020204030204" pitchFamily="34" charset="0"/>
              <a:ea typeface="ＭＳ Ｐゴシック"/>
            </a:endParaRPr>
          </a:p>
        </p:txBody>
      </p:sp>
      <p:pic>
        <p:nvPicPr>
          <p:cNvPr id="1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8363" y="3630588"/>
            <a:ext cx="1370012" cy="7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1" name="グループ化 9"/>
          <p:cNvGrpSpPr>
            <a:grpSpLocks/>
          </p:cNvGrpSpPr>
          <p:nvPr/>
        </p:nvGrpSpPr>
        <p:grpSpPr bwMode="auto">
          <a:xfrm>
            <a:off x="6946900" y="2524101"/>
            <a:ext cx="1839913" cy="871828"/>
            <a:chOff x="4716017" y="2143504"/>
            <a:chExt cx="2877788" cy="1365131"/>
          </a:xfrm>
        </p:grpSpPr>
        <p:pic>
          <p:nvPicPr>
            <p:cNvPr id="1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73761" y="1485760"/>
              <a:ext cx="127679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3" name="直線コネクタ 39"/>
            <p:cNvCxnSpPr>
              <a:cxnSpLocks noChangeShapeType="1"/>
            </p:cNvCxnSpPr>
            <p:nvPr/>
          </p:nvCxnSpPr>
          <p:spPr bwMode="auto">
            <a:xfrm flipH="1" flipV="1">
              <a:off x="5505052" y="2821447"/>
              <a:ext cx="269081" cy="280987"/>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線コネクタ 39"/>
            <p:cNvCxnSpPr>
              <a:cxnSpLocks noChangeShapeType="1"/>
            </p:cNvCxnSpPr>
            <p:nvPr/>
          </p:nvCxnSpPr>
          <p:spPr bwMode="auto">
            <a:xfrm flipV="1">
              <a:off x="6372200" y="2850863"/>
              <a:ext cx="360040" cy="272233"/>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正方形/長方形 22"/>
            <p:cNvSpPr>
              <a:spLocks noChangeArrowheads="1"/>
            </p:cNvSpPr>
            <p:nvPr/>
          </p:nvSpPr>
          <p:spPr bwMode="auto">
            <a:xfrm>
              <a:off x="5155529" y="3123096"/>
              <a:ext cx="2438274" cy="38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sz="1000" b="1" dirty="0" smtClean="0">
                  <a:solidFill>
                    <a:srgbClr val="000000"/>
                  </a:solidFill>
                  <a:effectLst/>
                  <a:latin typeface="Calibri" panose="020F0502020204030204" pitchFamily="34" charset="0"/>
                  <a:ea typeface="メイリオ" pitchFamily="50" charset="-128"/>
                  <a:cs typeface="メイリオ" pitchFamily="50" charset="-128"/>
                </a:rPr>
                <a:t>Rubber (2 pcs)</a:t>
              </a:r>
              <a:endParaRPr lang="ja-JP" altLang="en-US" sz="1000" b="1" dirty="0">
                <a:solidFill>
                  <a:srgbClr val="000000"/>
                </a:solidFill>
                <a:effectLst/>
                <a:latin typeface="Calibri" panose="020F0502020204030204" pitchFamily="34" charset="0"/>
                <a:ea typeface="メイリオ" pitchFamily="50" charset="-128"/>
                <a:cs typeface="メイリオ" pitchFamily="50" charset="-128"/>
              </a:endParaRPr>
            </a:p>
          </p:txBody>
        </p:sp>
        <p:sp>
          <p:nvSpPr>
            <p:cNvPr id="116" name="正方形/長方形 26"/>
            <p:cNvSpPr>
              <a:spLocks noChangeArrowheads="1"/>
            </p:cNvSpPr>
            <p:nvPr/>
          </p:nvSpPr>
          <p:spPr bwMode="auto">
            <a:xfrm>
              <a:off x="5155529" y="2143504"/>
              <a:ext cx="2438276" cy="40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endParaRPr lang="ja-JP" altLang="en-US" sz="1100" b="1" dirty="0">
                <a:solidFill>
                  <a:srgbClr val="000000"/>
                </a:solidFill>
                <a:effectLst/>
                <a:latin typeface="Calibri" panose="020F0502020204030204" pitchFamily="34" charset="0"/>
                <a:ea typeface="メイリオ" pitchFamily="50" charset="-128"/>
                <a:cs typeface="メイリオ" pitchFamily="50" charset="-128"/>
              </a:endParaRPr>
            </a:p>
          </p:txBody>
        </p:sp>
      </p:grpSp>
      <p:pic>
        <p:nvPicPr>
          <p:cNvPr id="1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325" y="3521050"/>
            <a:ext cx="1414463" cy="59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8" name="正方形/長方形 22"/>
          <p:cNvSpPr>
            <a:spLocks noChangeArrowheads="1"/>
          </p:cNvSpPr>
          <p:nvPr/>
        </p:nvSpPr>
        <p:spPr bwMode="auto">
          <a:xfrm>
            <a:off x="4759325" y="3143748"/>
            <a:ext cx="1414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sz="1000" b="1" dirty="0">
                <a:solidFill>
                  <a:srgbClr val="000000"/>
                </a:solidFill>
                <a:effectLst/>
                <a:latin typeface="Calibri" panose="020F0502020204030204" pitchFamily="34" charset="0"/>
                <a:ea typeface="メイリオ" pitchFamily="50" charset="-128"/>
                <a:cs typeface="メイリオ" pitchFamily="50" charset="-128"/>
              </a:rPr>
              <a:t>T</a:t>
            </a:r>
            <a:r>
              <a:rPr lang="en-US" altLang="ja-JP" sz="1000" b="1" dirty="0" smtClean="0">
                <a:solidFill>
                  <a:srgbClr val="000000"/>
                </a:solidFill>
                <a:effectLst/>
                <a:latin typeface="Calibri" panose="020F0502020204030204" pitchFamily="34" charset="0"/>
                <a:ea typeface="メイリオ" pitchFamily="50" charset="-128"/>
                <a:cs typeface="メイリオ" pitchFamily="50" charset="-128"/>
              </a:rPr>
              <a:t>aping </a:t>
            </a:r>
            <a:r>
              <a:rPr lang="en-US" altLang="ja-JP" sz="1000" b="1" dirty="0">
                <a:solidFill>
                  <a:srgbClr val="000000"/>
                </a:solidFill>
                <a:effectLst/>
                <a:latin typeface="Calibri" panose="020F0502020204030204" pitchFamily="34" charset="0"/>
                <a:ea typeface="メイリオ" pitchFamily="50" charset="-128"/>
                <a:cs typeface="メイリオ" pitchFamily="50" charset="-128"/>
              </a:rPr>
              <a:t>for</a:t>
            </a:r>
          </a:p>
          <a:p>
            <a:pPr eaLnBrk="1" hangingPunct="1"/>
            <a:r>
              <a:rPr lang="en-US" altLang="ja-JP" sz="1000" b="1" dirty="0">
                <a:solidFill>
                  <a:srgbClr val="000000"/>
                </a:solidFill>
                <a:effectLst/>
                <a:latin typeface="Calibri" panose="020F0502020204030204" pitchFamily="34" charset="0"/>
                <a:ea typeface="メイリオ" pitchFamily="50" charset="-128"/>
                <a:cs typeface="メイリオ" pitchFamily="50" charset="-128"/>
              </a:rPr>
              <a:t>waterproof</a:t>
            </a:r>
            <a:endParaRPr lang="ja-JP" altLang="en-US" sz="1000" b="1" dirty="0">
              <a:solidFill>
                <a:srgbClr val="000000"/>
              </a:solidFill>
              <a:effectLst/>
              <a:latin typeface="Calibri" panose="020F0502020204030204" pitchFamily="34" charset="0"/>
              <a:ea typeface="メイリオ" pitchFamily="50" charset="-128"/>
              <a:cs typeface="メイリオ" pitchFamily="50" charset="-128"/>
            </a:endParaRPr>
          </a:p>
        </p:txBody>
      </p:sp>
      <p:sp>
        <p:nvSpPr>
          <p:cNvPr id="119" name="右矢印 118"/>
          <p:cNvSpPr/>
          <p:nvPr/>
        </p:nvSpPr>
        <p:spPr>
          <a:xfrm>
            <a:off x="2039365" y="2962875"/>
            <a:ext cx="431800" cy="600075"/>
          </a:xfrm>
          <a:prstGeom prst="rightArrow">
            <a:avLst/>
          </a:prstGeom>
          <a:solidFill>
            <a:srgbClr val="00CC99"/>
          </a:solidFill>
          <a:ln w="41275" cap="flat" cmpd="sng" algn="ctr">
            <a:solidFill>
              <a:srgbClr val="000000">
                <a:lumMod val="75000"/>
              </a:srgbClr>
            </a:solidFill>
            <a:prstDash val="solid"/>
          </a:ln>
          <a:effectLst/>
        </p:spPr>
        <p:txBody>
          <a:bodyPr anchor="ctr"/>
          <a:lstStyle/>
          <a:p>
            <a:pPr fontAlgn="auto">
              <a:spcBef>
                <a:spcPts val="0"/>
              </a:spcBef>
              <a:spcAft>
                <a:spcPts val="0"/>
              </a:spcAft>
              <a:defRPr/>
            </a:pPr>
            <a:endParaRPr kumimoji="0" lang="ja-JP" altLang="en-US" sz="1800" kern="0" dirty="0">
              <a:solidFill>
                <a:prstClr val="white"/>
              </a:solidFill>
              <a:effectLst/>
              <a:latin typeface="Calibri" panose="020F0502020204030204" pitchFamily="34" charset="0"/>
              <a:ea typeface="ＭＳ Ｐゴシック"/>
            </a:endParaRPr>
          </a:p>
        </p:txBody>
      </p:sp>
      <p:sp>
        <p:nvSpPr>
          <p:cNvPr id="129" name="下矢印 5"/>
          <p:cNvSpPr>
            <a:spLocks noChangeArrowheads="1"/>
          </p:cNvSpPr>
          <p:nvPr/>
        </p:nvSpPr>
        <p:spPr bwMode="auto">
          <a:xfrm>
            <a:off x="4940300" y="3255938"/>
            <a:ext cx="144463" cy="171450"/>
          </a:xfrm>
          <a:prstGeom prst="downArrow">
            <a:avLst>
              <a:gd name="adj1" fmla="val 50000"/>
              <a:gd name="adj2" fmla="val 49934"/>
            </a:avLst>
          </a:prstGeom>
          <a:solidFill>
            <a:srgbClr val="FDEDF6"/>
          </a:solidFill>
          <a:ln w="9525">
            <a:solidFill>
              <a:srgbClr val="000000"/>
            </a:solidFill>
            <a:miter lim="800000"/>
            <a:headEnd/>
            <a:tailEnd/>
          </a:ln>
        </p:spPr>
        <p:txBody>
          <a:bodyPr wrap="none" lIns="72000" rIns="72000" anchor="ctr"/>
          <a:lstStyle>
            <a:lvl1pPr defTabSz="361950" eaLnBrk="0" hangingPunct="0">
              <a:defRPr kumimoji="1">
                <a:solidFill>
                  <a:schemeClr val="tx1"/>
                </a:solidFill>
                <a:latin typeface="Times New Roman" pitchFamily="18" charset="0"/>
                <a:ea typeface="ＭＳ Ｐゴシック" pitchFamily="50" charset="-128"/>
              </a:defRPr>
            </a:lvl1pPr>
            <a:lvl2pPr marL="742950" indent="-285750" defTabSz="361950" eaLnBrk="0" hangingPunct="0">
              <a:defRPr kumimoji="1">
                <a:solidFill>
                  <a:schemeClr val="tx1"/>
                </a:solidFill>
                <a:latin typeface="Times New Roman" pitchFamily="18" charset="0"/>
                <a:ea typeface="ＭＳ Ｐゴシック" pitchFamily="50" charset="-128"/>
              </a:defRPr>
            </a:lvl2pPr>
            <a:lvl3pPr marL="1143000" indent="-228600" defTabSz="361950" eaLnBrk="0" hangingPunct="0">
              <a:defRPr kumimoji="1">
                <a:solidFill>
                  <a:schemeClr val="tx1"/>
                </a:solidFill>
                <a:latin typeface="Times New Roman" pitchFamily="18" charset="0"/>
                <a:ea typeface="ＭＳ Ｐゴシック" pitchFamily="50" charset="-128"/>
              </a:defRPr>
            </a:lvl3pPr>
            <a:lvl4pPr marL="1600200" indent="-228600" defTabSz="361950" eaLnBrk="0" hangingPunct="0">
              <a:defRPr kumimoji="1">
                <a:solidFill>
                  <a:schemeClr val="tx1"/>
                </a:solidFill>
                <a:latin typeface="Times New Roman" pitchFamily="18" charset="0"/>
                <a:ea typeface="ＭＳ Ｐゴシック" pitchFamily="50" charset="-128"/>
              </a:defRPr>
            </a:lvl4pPr>
            <a:lvl5pPr marL="2057400" indent="-228600" defTabSz="361950" eaLnBrk="0" hangingPunct="0">
              <a:defRPr kumimoji="1">
                <a:solidFill>
                  <a:schemeClr val="tx1"/>
                </a:solidFill>
                <a:latin typeface="Times New Roman" pitchFamily="18"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auto" hangingPunct="1">
              <a:spcBef>
                <a:spcPts val="0"/>
              </a:spcBef>
              <a:spcAft>
                <a:spcPts val="0"/>
              </a:spcAft>
              <a:defRPr/>
            </a:pPr>
            <a:endParaRPr lang="ja-JP" altLang="en-US" sz="1200" kern="0" dirty="0">
              <a:solidFill>
                <a:srgbClr val="000000"/>
              </a:solidFill>
              <a:effectLst/>
              <a:latin typeface="Calibri" panose="020F0502020204030204" pitchFamily="34" charset="0"/>
              <a:ea typeface="Meiryo UI" pitchFamily="50" charset="-128"/>
              <a:cs typeface="Meiryo UI" pitchFamily="50" charset="-128"/>
            </a:endParaRPr>
          </a:p>
        </p:txBody>
      </p:sp>
      <p:sp>
        <p:nvSpPr>
          <p:cNvPr id="130" name="下矢印 93"/>
          <p:cNvSpPr>
            <a:spLocks noChangeArrowheads="1"/>
          </p:cNvSpPr>
          <p:nvPr/>
        </p:nvSpPr>
        <p:spPr bwMode="auto">
          <a:xfrm>
            <a:off x="7745413" y="3452788"/>
            <a:ext cx="144462" cy="171450"/>
          </a:xfrm>
          <a:prstGeom prst="downArrow">
            <a:avLst>
              <a:gd name="adj1" fmla="val 50000"/>
              <a:gd name="adj2" fmla="val 49934"/>
            </a:avLst>
          </a:prstGeom>
          <a:solidFill>
            <a:srgbClr val="FDEDF6"/>
          </a:solidFill>
          <a:ln w="9525">
            <a:solidFill>
              <a:srgbClr val="000000"/>
            </a:solidFill>
            <a:miter lim="800000"/>
            <a:headEnd/>
            <a:tailEnd/>
          </a:ln>
        </p:spPr>
        <p:txBody>
          <a:bodyPr wrap="none" lIns="72000" rIns="72000" anchor="ctr"/>
          <a:lstStyle>
            <a:lvl1pPr defTabSz="361950" eaLnBrk="0" hangingPunct="0">
              <a:defRPr kumimoji="1">
                <a:solidFill>
                  <a:schemeClr val="tx1"/>
                </a:solidFill>
                <a:latin typeface="Times New Roman" pitchFamily="18" charset="0"/>
                <a:ea typeface="ＭＳ Ｐゴシック" pitchFamily="50" charset="-128"/>
              </a:defRPr>
            </a:lvl1pPr>
            <a:lvl2pPr marL="742950" indent="-285750" defTabSz="361950" eaLnBrk="0" hangingPunct="0">
              <a:defRPr kumimoji="1">
                <a:solidFill>
                  <a:schemeClr val="tx1"/>
                </a:solidFill>
                <a:latin typeface="Times New Roman" pitchFamily="18" charset="0"/>
                <a:ea typeface="ＭＳ Ｐゴシック" pitchFamily="50" charset="-128"/>
              </a:defRPr>
            </a:lvl2pPr>
            <a:lvl3pPr marL="1143000" indent="-228600" defTabSz="361950" eaLnBrk="0" hangingPunct="0">
              <a:defRPr kumimoji="1">
                <a:solidFill>
                  <a:schemeClr val="tx1"/>
                </a:solidFill>
                <a:latin typeface="Times New Roman" pitchFamily="18" charset="0"/>
                <a:ea typeface="ＭＳ Ｐゴシック" pitchFamily="50" charset="-128"/>
              </a:defRPr>
            </a:lvl3pPr>
            <a:lvl4pPr marL="1600200" indent="-228600" defTabSz="361950" eaLnBrk="0" hangingPunct="0">
              <a:defRPr kumimoji="1">
                <a:solidFill>
                  <a:schemeClr val="tx1"/>
                </a:solidFill>
                <a:latin typeface="Times New Roman" pitchFamily="18" charset="0"/>
                <a:ea typeface="ＭＳ Ｐゴシック" pitchFamily="50" charset="-128"/>
              </a:defRPr>
            </a:lvl4pPr>
            <a:lvl5pPr marL="2057400" indent="-228600" defTabSz="361950" eaLnBrk="0" hangingPunct="0">
              <a:defRPr kumimoji="1">
                <a:solidFill>
                  <a:schemeClr val="tx1"/>
                </a:solidFill>
                <a:latin typeface="Times New Roman" pitchFamily="18"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auto" hangingPunct="1">
              <a:spcBef>
                <a:spcPts val="0"/>
              </a:spcBef>
              <a:spcAft>
                <a:spcPts val="0"/>
              </a:spcAft>
              <a:defRPr/>
            </a:pPr>
            <a:endParaRPr lang="ja-JP" altLang="en-US" sz="1200" kern="0" dirty="0">
              <a:solidFill>
                <a:srgbClr val="000000"/>
              </a:solidFill>
              <a:effectLst/>
              <a:latin typeface="Calibri" panose="020F0502020204030204" pitchFamily="34" charset="0"/>
              <a:ea typeface="Meiryo UI" pitchFamily="50" charset="-128"/>
              <a:cs typeface="Meiryo UI" pitchFamily="50" charset="-128"/>
            </a:endParaRPr>
          </a:p>
        </p:txBody>
      </p:sp>
      <p:sp>
        <p:nvSpPr>
          <p:cNvPr id="32" name="角丸四角形 31"/>
          <p:cNvSpPr/>
          <p:nvPr/>
        </p:nvSpPr>
        <p:spPr>
          <a:xfrm>
            <a:off x="725710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Simplicity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Rectangle 3"/>
          <p:cNvSpPr>
            <a:spLocks noChangeArrowheads="1"/>
          </p:cNvSpPr>
          <p:nvPr/>
        </p:nvSpPr>
        <p:spPr bwMode="auto">
          <a:xfrm>
            <a:off x="323528" y="777383"/>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700" b="1" dirty="0" smtClean="0">
                <a:effectLst/>
                <a:latin typeface="Calibri" panose="020F0502020204030204" pitchFamily="34" charset="0"/>
                <a:ea typeface="Meiryo UI" panose="020B0604030504040204" pitchFamily="50" charset="-128"/>
                <a:cs typeface="Meiryo UI" panose="020B0604030504040204" pitchFamily="50" charset="-128"/>
              </a:rPr>
              <a:t>Installation time reduction by adopting “Easy Kitting Packing” and “RJ45 Joint Connector”</a:t>
            </a:r>
          </a:p>
        </p:txBody>
      </p:sp>
    </p:spTree>
    <p:extLst>
      <p:ext uri="{BB962C8B-B14F-4D97-AF65-F5344CB8AC3E}">
        <p14:creationId xmlns:p14="http://schemas.microsoft.com/office/powerpoint/2010/main" val="1470446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Other Features: Angular Field of View Adjustment</a:t>
            </a:r>
            <a:endParaRPr kumimoji="1" lang="ja-JP" altLang="en-US" dirty="0">
              <a:latin typeface="Calibri" panose="020F0502020204030204" pitchFamily="34" charset="0"/>
            </a:endParaRPr>
          </a:p>
        </p:txBody>
      </p:sp>
      <p:sp>
        <p:nvSpPr>
          <p:cNvPr id="16" name="AutoShape 13"/>
          <p:cNvSpPr>
            <a:spLocks noChangeArrowheads="1"/>
          </p:cNvSpPr>
          <p:nvPr/>
        </p:nvSpPr>
        <p:spPr bwMode="auto">
          <a:xfrm>
            <a:off x="2411760"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978304"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Rectangle 113"/>
          <p:cNvSpPr>
            <a:spLocks noChangeArrowheads="1"/>
          </p:cNvSpPr>
          <p:nvPr/>
        </p:nvSpPr>
        <p:spPr bwMode="auto">
          <a:xfrm>
            <a:off x="311280" y="1189080"/>
            <a:ext cx="3060340"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285750" indent="-285750" algn="l" eaLnBrk="1" hangingPunct="1">
              <a:spcBef>
                <a:spcPct val="50000"/>
              </a:spcBef>
              <a:buFont typeface="Wingdings" panose="05000000000000000000" pitchFamily="2" charset="2"/>
              <a:buChar char="n"/>
            </a:pPr>
            <a:r>
              <a:rPr lang="en-US" altLang="ja-JP" sz="1600" b="1" u="sng" dirty="0" smtClean="0">
                <a:solidFill>
                  <a:srgbClr val="A50021"/>
                </a:solidFill>
                <a:effectLst/>
                <a:latin typeface="Calibri" panose="020F0502020204030204" pitchFamily="34" charset="0"/>
                <a:ea typeface="Meiryo UI" panose="020B0604030504040204" pitchFamily="50" charset="-128"/>
                <a:cs typeface="Meiryo UI" panose="020B0604030504040204" pitchFamily="50" charset="-128"/>
              </a:rPr>
              <a:t>Easy Rotation Adjustment</a:t>
            </a:r>
            <a:endParaRPr lang="en-US" altLang="ja-JP" sz="1600" b="1" u="sng" dirty="0">
              <a:solidFill>
                <a:srgbClr val="A5002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19055" y="1499940"/>
            <a:ext cx="2903359" cy="477054"/>
          </a:xfrm>
          <a:prstGeom prst="rect">
            <a:avLst/>
          </a:prstGeom>
          <a:noFill/>
        </p:spPr>
        <p:txBody>
          <a:bodyPr wrap="none" rtlCol="0">
            <a:spAutoFit/>
          </a:bodyPr>
          <a:lstStyle/>
          <a:p>
            <a:pPr algn="l"/>
            <a:r>
              <a:rPr kumimoji="1" lang="en-US" altLang="ja-JP" b="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New</a:t>
            </a:r>
            <a:r>
              <a:rPr kumimoji="1" lang="en-US" altLang="ja-JP" b="1"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Attachment </a:t>
            </a: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B</a:t>
            </a: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racket</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Fixable in 3 position (-5, 0 and , +5 degree)</a:t>
            </a:r>
            <a:endParaRPr lang="en-US" altLang="ja-JP" sz="11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430363" y="1491630"/>
            <a:ext cx="2667718" cy="638636"/>
          </a:xfrm>
          <a:prstGeom prst="rect">
            <a:avLst/>
          </a:prstGeom>
          <a:noFill/>
        </p:spPr>
        <p:txBody>
          <a:bodyPr wrap="none" rtlCol="0">
            <a:spAutoFit/>
          </a:bodyPr>
          <a:lstStyle/>
          <a:p>
            <a:pPr algn="l"/>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Adjustable </a:t>
            </a:r>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up and down, left and right</a:t>
            </a:r>
          </a:p>
          <a:p>
            <a:pPr algn="l"/>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(Preset position setting</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7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726" y="2225661"/>
            <a:ext cx="2360418" cy="173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113"/>
          <p:cNvSpPr>
            <a:spLocks noChangeArrowheads="1"/>
          </p:cNvSpPr>
          <p:nvPr/>
        </p:nvSpPr>
        <p:spPr bwMode="auto">
          <a:xfrm>
            <a:off x="3419872" y="1189080"/>
            <a:ext cx="3600400"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285750" indent="-285750" algn="l" eaLnBrk="1" hangingPunct="1">
              <a:spcBef>
                <a:spcPct val="50000"/>
              </a:spcBef>
              <a:buFont typeface="Wingdings" panose="05000000000000000000" pitchFamily="2" charset="2"/>
              <a:buChar char="n"/>
            </a:pPr>
            <a:r>
              <a:rPr lang="en-US" altLang="ja-JP" sz="1600" b="1" u="sng" dirty="0" smtClean="0">
                <a:solidFill>
                  <a:srgbClr val="A50021"/>
                </a:solidFill>
                <a:effectLst/>
                <a:latin typeface="Calibri" panose="020F0502020204030204" pitchFamily="34" charset="0"/>
                <a:ea typeface="Meiryo UI" panose="020B0604030504040204" pitchFamily="50" charset="-128"/>
                <a:cs typeface="Meiryo UI" panose="020B0604030504040204" pitchFamily="50" charset="-128"/>
              </a:rPr>
              <a:t>Angular Field of View Adjustment</a:t>
            </a:r>
            <a:endParaRPr lang="en-US" altLang="ja-JP" sz="1600" b="1" u="sng" dirty="0">
              <a:solidFill>
                <a:srgbClr val="A5002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159" y="2219647"/>
            <a:ext cx="2366020" cy="175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866"/>
          <a:stretch/>
        </p:blipFill>
        <p:spPr bwMode="auto">
          <a:xfrm>
            <a:off x="6387630" y="3539680"/>
            <a:ext cx="2360418" cy="43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27"/>
          <p:cNvSpPr txBox="1"/>
          <p:nvPr/>
        </p:nvSpPr>
        <p:spPr>
          <a:xfrm>
            <a:off x="3507313" y="3993326"/>
            <a:ext cx="2864887" cy="615553"/>
          </a:xfrm>
          <a:prstGeom prst="rect">
            <a:avLst/>
          </a:prstGeom>
          <a:noFill/>
        </p:spPr>
        <p:txBody>
          <a:bodyPr wrap="none" rtlCol="0">
            <a:spAutoFit/>
          </a:bodyPr>
          <a:lstStyle/>
          <a:p>
            <a:pPr algn="l"/>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Single PTZ/Quad PTZ</a:t>
            </a:r>
          </a:p>
          <a:p>
            <a:pPr marL="171450" indent="-171450" algn="l">
              <a:buFont typeface="Wingdings" panose="05000000000000000000" pitchFamily="2" charset="2"/>
              <a:buChar char="l"/>
            </a:pPr>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Click &amp; centering on live screen</a:t>
            </a:r>
          </a:p>
          <a:p>
            <a:pPr marL="171450" indent="-171450" algn="l">
              <a:buFont typeface="Wingdings" panose="05000000000000000000" pitchFamily="2" charset="2"/>
              <a:buChar char="l"/>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Position </a:t>
            </a:r>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selection on fish eye control screen</a:t>
            </a:r>
            <a:endPar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6421345" y="3993326"/>
            <a:ext cx="1895071" cy="446276"/>
          </a:xfrm>
          <a:prstGeom prst="rect">
            <a:avLst/>
          </a:prstGeom>
          <a:noFill/>
        </p:spPr>
        <p:txBody>
          <a:bodyPr wrap="none" rtlCol="0">
            <a:spAutoFit/>
          </a:bodyPr>
          <a:lstStyle/>
          <a:p>
            <a:pPr algn="l"/>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marL="171450" indent="-171450" algn="l">
              <a:buFont typeface="Wingdings" panose="05000000000000000000" pitchFamily="2" charset="2"/>
              <a:buChar char="l"/>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Adjustment is not required</a:t>
            </a:r>
            <a:endPar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01957" y="4407954"/>
            <a:ext cx="2969663" cy="338554"/>
          </a:xfrm>
          <a:prstGeom prst="rect">
            <a:avLst/>
          </a:prstGeom>
          <a:noFill/>
        </p:spPr>
        <p:txBody>
          <a:bodyPr wrap="square" rtlCol="0">
            <a:spAutoFit/>
          </a:bodyPr>
          <a:lstStyle/>
          <a:p>
            <a:pPr algn="l"/>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 It </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is possible to attach the main body also to the conventional attachment metal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fittings</a:t>
            </a:r>
            <a:endParaRPr lang="en-US" altLang="ja-JP"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382922" y="1491630"/>
            <a:ext cx="1907895" cy="630942"/>
          </a:xfrm>
          <a:prstGeom prst="rect">
            <a:avLst/>
          </a:prstGeom>
          <a:noFill/>
        </p:spPr>
        <p:txBody>
          <a:bodyPr wrap="none" rtlCol="0">
            <a:spAutoFit/>
          </a:bodyPr>
          <a:lstStyle/>
          <a:p>
            <a:pPr algn="l"/>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Panorama</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Adjustable </a:t>
            </a:r>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up and </a:t>
            </a:r>
            <a:r>
              <a:rPr lang="en-US" altLang="ja-JP" sz="1100" dirty="0" smtClean="0">
                <a:effectLst/>
                <a:latin typeface="Calibri" panose="020F0502020204030204" pitchFamily="34" charset="0"/>
                <a:ea typeface="Meiryo UI" panose="020B0604030504040204" pitchFamily="50" charset="-128"/>
                <a:cs typeface="Meiryo UI" panose="020B0604030504040204" pitchFamily="50" charset="-128"/>
              </a:rPr>
              <a:t>down</a:t>
            </a:r>
            <a:endParaRPr lang="en-US" altLang="ja-JP" sz="1100" dirty="0">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(Preset position setting</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7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正方形/長方形 31"/>
          <p:cNvSpPr/>
          <p:nvPr/>
        </p:nvSpPr>
        <p:spPr>
          <a:xfrm>
            <a:off x="7020272" y="3577773"/>
            <a:ext cx="348608" cy="218113"/>
          </a:xfrm>
          <a:prstGeom prst="rect">
            <a:avLst/>
          </a:prstGeom>
          <a:solidFill>
            <a:schemeClr val="tx2">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7715780" y="3579862"/>
            <a:ext cx="348608" cy="218113"/>
          </a:xfrm>
          <a:prstGeom prst="rect">
            <a:avLst/>
          </a:prstGeom>
          <a:solidFill>
            <a:schemeClr val="tx2">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557" t="13829" r="8324" b="11559"/>
          <a:stretch/>
        </p:blipFill>
        <p:spPr bwMode="auto">
          <a:xfrm rot="5400000">
            <a:off x="679396" y="2036570"/>
            <a:ext cx="2324108" cy="241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直線コネクタ 34"/>
          <p:cNvCxnSpPr/>
          <p:nvPr/>
        </p:nvCxnSpPr>
        <p:spPr>
          <a:xfrm>
            <a:off x="1822398" y="3245900"/>
            <a:ext cx="0" cy="1055202"/>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1822398" y="3245900"/>
            <a:ext cx="104775" cy="1055202"/>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a:off x="1641425" y="3584798"/>
            <a:ext cx="400050" cy="0"/>
          </a:xfrm>
          <a:prstGeom prst="straightConnector1">
            <a:avLst/>
          </a:prstGeom>
          <a:ln w="12700">
            <a:solidFill>
              <a:srgbClr val="FF0000"/>
            </a:solidFill>
            <a:headEnd type="arrow" w="sm" len="med"/>
            <a:tailEnd type="arrow" w="sm" len="med"/>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1960514" y="3469382"/>
            <a:ext cx="468660" cy="230832"/>
          </a:xfrm>
          <a:prstGeom prst="rect">
            <a:avLst/>
          </a:prstGeom>
          <a:noFill/>
        </p:spPr>
        <p:txBody>
          <a:bodyPr wrap="square" rtlCol="0">
            <a:spAutoFit/>
          </a:bodyPr>
          <a:lstStyle/>
          <a:p>
            <a:pPr algn="l"/>
            <a:r>
              <a:rPr lang="en-US" altLang="ja-JP"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9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9" name="直線矢印コネクタ 38"/>
          <p:cNvCxnSpPr/>
          <p:nvPr/>
        </p:nvCxnSpPr>
        <p:spPr>
          <a:xfrm>
            <a:off x="1686763" y="2314798"/>
            <a:ext cx="400050" cy="0"/>
          </a:xfrm>
          <a:prstGeom prst="straightConnector1">
            <a:avLst/>
          </a:prstGeom>
          <a:ln w="12700">
            <a:solidFill>
              <a:srgbClr val="FF0000"/>
            </a:solidFill>
            <a:headEnd type="arrow" w="sm" len="med"/>
            <a:tailEnd type="arrow" w="sm" len="med"/>
          </a:ln>
          <a:effectLst/>
        </p:spPr>
        <p:style>
          <a:lnRef idx="2">
            <a:schemeClr val="accent1"/>
          </a:lnRef>
          <a:fillRef idx="0">
            <a:schemeClr val="accent1"/>
          </a:fillRef>
          <a:effectRef idx="1">
            <a:schemeClr val="accent1"/>
          </a:effectRef>
          <a:fontRef idx="minor">
            <a:schemeClr val="tx1"/>
          </a:fontRef>
        </p:style>
      </p:cxnSp>
      <p:sp>
        <p:nvSpPr>
          <p:cNvPr id="40" name="Rectangle 3"/>
          <p:cNvSpPr>
            <a:spLocks noChangeArrowheads="1"/>
          </p:cNvSpPr>
          <p:nvPr/>
        </p:nvSpPr>
        <p:spPr bwMode="auto">
          <a:xfrm>
            <a:off x="323528" y="777383"/>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Newly applied “Rotation Adjustment” by changing rotation position of bracket</a:t>
            </a:r>
          </a:p>
        </p:txBody>
      </p:sp>
      <p:sp>
        <p:nvSpPr>
          <p:cNvPr id="41" name="角丸四角形 40"/>
          <p:cNvSpPr/>
          <p:nvPr/>
        </p:nvSpPr>
        <p:spPr>
          <a:xfrm>
            <a:off x="725710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Simplicity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7347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36</a:t>
            </a:fld>
            <a:endParaRPr lang="en-US" sz="1000" dirty="0">
              <a:latin typeface="Calibri" panose="020F0502020204030204" pitchFamily="34" charset="0"/>
            </a:endParaRPr>
          </a:p>
        </p:txBody>
      </p:sp>
      <p:sp>
        <p:nvSpPr>
          <p:cNvPr id="34"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Key Features</a:t>
            </a:r>
            <a:endParaRPr kumimoji="1" lang="ja-JP" altLang="en-US" dirty="0">
              <a:latin typeface="Calibri" panose="020F0502020204030204" pitchFamily="34" charset="0"/>
            </a:endParaRPr>
          </a:p>
        </p:txBody>
      </p:sp>
      <p:sp>
        <p:nvSpPr>
          <p:cNvPr id="13" name="テキスト ボックス 12"/>
          <p:cNvSpPr txBox="1"/>
          <p:nvPr/>
        </p:nvSpPr>
        <p:spPr>
          <a:xfrm>
            <a:off x="251520" y="843558"/>
            <a:ext cx="4234275" cy="3847207"/>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Visibility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Peripheral Resolution by Stereo projection lens</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Super Dynamic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108dB</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IR-LED supports 10m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(only WV-X4571L)</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iA </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(intelligent Auto</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p>
          <a:p>
            <a:pPr marL="800100" lvl="1" indent="-342900" algn="l">
              <a:buFont typeface="Wingdings" panose="05000000000000000000" pitchFamily="2" charset="2"/>
              <a:buChar char="Ø"/>
            </a:pPr>
            <a:r>
              <a:rPr kumimoji="0" lang="en-US" altLang="ja-JP" sz="12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(as same as </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current 9M 360 </a:t>
            </a:r>
            <a:r>
              <a:rPr kumimoji="0" lang="en-US" altLang="ja-JP" sz="1000" b="1" kern="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deg. Camera</a:t>
            </a:r>
            <a:r>
              <a:rPr kumimoji="0" lang="en-US" altLang="ja-JP" sz="1000" b="1" kern="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Compression</a:t>
            </a:r>
          </a:p>
          <a:p>
            <a:pPr marL="800100" lvl="1" indent="-342900" algn="l">
              <a:lnSpc>
                <a:spcPct val="150000"/>
              </a:lnSpc>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H.265 + Smart Coding</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Data Security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Secure communication</a:t>
            </a:r>
            <a:r>
              <a:rPr lang="ja-JP" altLang="en-US"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by Symantec certificate</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FIPS 140-2 Level 1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compliant</a:t>
            </a: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Analytics</a:t>
            </a:r>
            <a:endPar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New People Counting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ASE303W</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People Counting, Heat-map and MOR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SAE200</a:t>
            </a:r>
            <a:endParaRPr lang="en-US" altLang="ja-JP" sz="10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359803" y="3015317"/>
            <a:ext cx="4678289" cy="1246495"/>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Other Features</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IP66</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 IK10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WV-X4571L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(Vandal Resistant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Outdoor model) </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Anti-corrosion screw</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SD card error display</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Built in Dehumidifier</a:t>
            </a:r>
          </a:p>
        </p:txBody>
      </p:sp>
      <p:sp>
        <p:nvSpPr>
          <p:cNvPr id="17" name="正方形/長方形 16"/>
          <p:cNvSpPr/>
          <p:nvPr/>
        </p:nvSpPr>
        <p:spPr>
          <a:xfrm>
            <a:off x="5318984" y="909112"/>
            <a:ext cx="2922348" cy="369332"/>
          </a:xfrm>
          <a:prstGeom prst="rect">
            <a:avLst/>
          </a:prstGeom>
        </p:spPr>
        <p:txBody>
          <a:bodyPr wrap="square">
            <a:spAutoFit/>
          </a:bodyPr>
          <a:lstStyle/>
          <a:p>
            <a:r>
              <a:rPr lang="en-US" altLang="ja-JP" sz="18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8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4910144" y="2296305"/>
            <a:ext cx="1326005"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p:nvPr/>
        </p:nvSpPr>
        <p:spPr>
          <a:xfrm>
            <a:off x="6520349" y="2286003"/>
            <a:ext cx="20724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WV-X4571L/X4171LM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858" y="1483128"/>
            <a:ext cx="1199155" cy="813177"/>
          </a:xfrm>
          <a:prstGeom prst="rect">
            <a:avLst/>
          </a:prstGeom>
          <a:solidFill>
            <a:schemeClr val="bg1"/>
          </a:solidFill>
        </p:spPr>
      </p:pic>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8650" y="1472826"/>
            <a:ext cx="1329049" cy="807813"/>
          </a:xfrm>
          <a:prstGeom prst="rect">
            <a:avLst/>
          </a:prstGeom>
          <a:solidFill>
            <a:schemeClr val="bg1"/>
          </a:solidFill>
        </p:spPr>
      </p:pic>
    </p:spTree>
    <p:extLst>
      <p:ext uri="{BB962C8B-B14F-4D97-AF65-F5344CB8AC3E}">
        <p14:creationId xmlns:p14="http://schemas.microsoft.com/office/powerpoint/2010/main" val="2420199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 Box 6"/>
          <p:cNvSpPr txBox="1">
            <a:spLocks noChangeArrowheads="1"/>
          </p:cNvSpPr>
          <p:nvPr/>
        </p:nvSpPr>
        <p:spPr bwMode="auto">
          <a:xfrm>
            <a:off x="404407" y="1676936"/>
            <a:ext cx="203041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171450" indent="-171450" algn="l" eaLnBrk="1" hangingPunct="1">
              <a:buFont typeface="Wingdings" panose="05000000000000000000" pitchFamily="2" charset="2"/>
              <a:buChar char="Ø"/>
            </a:pPr>
            <a:r>
              <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Impact resistance </a:t>
            </a: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50J/IK10 </a:t>
            </a:r>
            <a:r>
              <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compatible</a:t>
            </a:r>
            <a:endPar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5" name="Rectangle 113"/>
          <p:cNvSpPr>
            <a:spLocks noChangeArrowheads="1"/>
          </p:cNvSpPr>
          <p:nvPr/>
        </p:nvSpPr>
        <p:spPr bwMode="auto">
          <a:xfrm>
            <a:off x="404407" y="1147556"/>
            <a:ext cx="220662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l" eaLnBrk="1" hangingPunct="1">
              <a:spcBef>
                <a:spcPct val="50000"/>
              </a:spcBef>
            </a:pPr>
            <a:r>
              <a:rPr lang="en-US" altLang="ja-JP" sz="1600" b="1" dirty="0" smtClean="0">
                <a:solidFill>
                  <a:srgbClr val="A50021"/>
                </a:solidFill>
                <a:latin typeface="Calibri" panose="020F0502020204030204" pitchFamily="34" charset="0"/>
                <a:ea typeface="Meiryo UI" panose="020B0604030504040204" pitchFamily="50" charset="-128"/>
                <a:cs typeface="Meiryo UI" panose="020B0604030504040204" pitchFamily="50" charset="-128"/>
              </a:rPr>
              <a:t>Vandal Roof *</a:t>
            </a:r>
            <a:endPar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20" name="Rectangle 113"/>
          <p:cNvSpPr>
            <a:spLocks noChangeArrowheads="1"/>
          </p:cNvSpPr>
          <p:nvPr/>
        </p:nvSpPr>
        <p:spPr bwMode="auto">
          <a:xfrm>
            <a:off x="5424410" y="1143680"/>
            <a:ext cx="3001962"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l" eaLnBrk="1" hangingPunct="1">
              <a:spcBef>
                <a:spcPct val="50000"/>
              </a:spcBef>
            </a:pPr>
            <a:r>
              <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rPr>
              <a:t>Anti-corrosion </a:t>
            </a:r>
            <a:r>
              <a:rPr lang="en-US" altLang="ja-JP" sz="1600" b="1" dirty="0" smtClean="0">
                <a:solidFill>
                  <a:srgbClr val="A50021"/>
                </a:solidFill>
                <a:latin typeface="Calibri" panose="020F0502020204030204" pitchFamily="34" charset="0"/>
                <a:ea typeface="Meiryo UI" panose="020B0604030504040204" pitchFamily="50" charset="-128"/>
                <a:cs typeface="Meiryo UI" panose="020B0604030504040204" pitchFamily="50" charset="-128"/>
              </a:rPr>
              <a:t>screw *</a:t>
            </a:r>
            <a:endPar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23" name="Text Box 6"/>
          <p:cNvSpPr txBox="1">
            <a:spLocks noChangeArrowheads="1"/>
          </p:cNvSpPr>
          <p:nvPr/>
        </p:nvSpPr>
        <p:spPr bwMode="auto">
          <a:xfrm>
            <a:off x="5423267" y="1636229"/>
            <a:ext cx="368556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171450" indent="-171450" algn="l" eaLnBrk="1" hangingPunct="1">
              <a:buFont typeface="Wingdings" panose="05000000000000000000" pitchFamily="2" charset="2"/>
              <a:buChar char="Ø"/>
            </a:pPr>
            <a:r>
              <a:rPr lang="en-US" altLang="ja-JP" sz="1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Adoption of </a:t>
            </a:r>
            <a:r>
              <a:rPr lang="en-US" altLang="ja-JP" sz="11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Anti-corrosion </a:t>
            </a:r>
            <a:r>
              <a:rPr lang="en-US" altLang="ja-JP" sz="1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screws prevents sticking due to corrosion and improves maintainability</a:t>
            </a:r>
          </a:p>
        </p:txBody>
      </p:sp>
      <p:grpSp>
        <p:nvGrpSpPr>
          <p:cNvPr id="2" name="グループ化 1"/>
          <p:cNvGrpSpPr/>
          <p:nvPr/>
        </p:nvGrpSpPr>
        <p:grpSpPr>
          <a:xfrm>
            <a:off x="1804485" y="3820954"/>
            <a:ext cx="1024271" cy="875032"/>
            <a:chOff x="1115616" y="3336666"/>
            <a:chExt cx="1517842" cy="1352902"/>
          </a:xfrm>
        </p:grpSpPr>
        <p:pic>
          <p:nvPicPr>
            <p:cNvPr id="3074" name="B6296274-EC03-4595-965D-C67817286012" descr="B6296274-EC03-4595-965D-C67817286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336666"/>
              <a:ext cx="1517842" cy="135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57843" t="48836" r="39151" b="48500"/>
            <a:stretch/>
          </p:blipFill>
          <p:spPr bwMode="auto">
            <a:xfrm>
              <a:off x="1437691" y="4091414"/>
              <a:ext cx="74612" cy="69091"/>
            </a:xfrm>
            <a:prstGeom prst="rect">
              <a:avLst/>
            </a:prstGeom>
            <a:noFill/>
            <a:ln>
              <a:noFill/>
            </a:ln>
            <a:effectLst>
              <a:glow rad="63500">
                <a:schemeClr val="accent6">
                  <a:lumMod val="20000"/>
                  <a:lumOff val="80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円/楕円 90"/>
          <p:cNvSpPr>
            <a:spLocks noChangeArrowheads="1"/>
          </p:cNvSpPr>
          <p:nvPr/>
        </p:nvSpPr>
        <p:spPr bwMode="auto">
          <a:xfrm>
            <a:off x="1862284" y="4195905"/>
            <a:ext cx="319088" cy="27622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l" eaLnBrk="1" hangingPunct="1"/>
            <a:endParaRPr lang="ja-JP" altLang="en-US" dirty="0">
              <a:solidFill>
                <a:srgbClr val="000000"/>
              </a:solidFill>
              <a:effectLst/>
              <a:latin typeface="Calibri" panose="020F0502020204030204" pitchFamily="34" charset="0"/>
              <a:ea typeface="HGP創英角ｺﾞｼｯｸUB" pitchFamily="50" charset="-128"/>
            </a:endParaRPr>
          </a:p>
        </p:txBody>
      </p:sp>
      <p:sp>
        <p:nvSpPr>
          <p:cNvPr id="32" name="Rectangle 113"/>
          <p:cNvSpPr>
            <a:spLocks noChangeArrowheads="1"/>
          </p:cNvSpPr>
          <p:nvPr/>
        </p:nvSpPr>
        <p:spPr bwMode="auto">
          <a:xfrm>
            <a:off x="416488" y="3061288"/>
            <a:ext cx="3001962"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l" eaLnBrk="1" hangingPunct="1">
              <a:spcBef>
                <a:spcPct val="50000"/>
              </a:spcBef>
            </a:pPr>
            <a:r>
              <a:rPr lang="en-US" altLang="ja-JP" sz="1600" b="1" dirty="0" smtClean="0">
                <a:solidFill>
                  <a:srgbClr val="A50021"/>
                </a:solidFill>
                <a:latin typeface="Calibri" panose="020F0502020204030204" pitchFamily="34" charset="0"/>
                <a:ea typeface="Meiryo UI" panose="020B0604030504040204" pitchFamily="50" charset="-128"/>
                <a:cs typeface="Meiryo UI" panose="020B0604030504040204" pitchFamily="50" charset="-128"/>
              </a:rPr>
              <a:t>SD Card Error Display *</a:t>
            </a:r>
            <a:endPar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5" name="テキスト ボックス 221"/>
          <p:cNvSpPr txBox="1">
            <a:spLocks noChangeArrowheads="1"/>
          </p:cNvSpPr>
          <p:nvPr/>
        </p:nvSpPr>
        <p:spPr bwMode="auto">
          <a:xfrm>
            <a:off x="510870" y="3365579"/>
            <a:ext cx="390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171450" indent="-171450" algn="l" eaLnBrk="1" hangingPunct="1">
              <a:buFont typeface="Wingdings" panose="05000000000000000000" pitchFamily="2" charset="2"/>
              <a:buChar char="Ø"/>
            </a:pPr>
            <a:r>
              <a:rPr lang="en-US" altLang="ja-JP" sz="1200" dirty="0">
                <a:solidFill>
                  <a:srgbClr val="000000"/>
                </a:solidFill>
                <a:effectLst/>
                <a:latin typeface="Calibri" panose="020F0502020204030204" pitchFamily="34" charset="0"/>
                <a:ea typeface="Meiryo UI" pitchFamily="50" charset="-128"/>
                <a:cs typeface="Meiryo UI" pitchFamily="50" charset="-128"/>
              </a:rPr>
              <a:t>SD card error display LED</a:t>
            </a:r>
          </a:p>
          <a:p>
            <a:pPr marL="171450" indent="-171450" algn="l" eaLnBrk="1" hangingPunct="1">
              <a:buFont typeface="Wingdings" panose="05000000000000000000" pitchFamily="2" charset="2"/>
              <a:buChar char="Ø"/>
            </a:pPr>
            <a:r>
              <a:rPr lang="en-US" altLang="ja-JP" sz="1200" dirty="0">
                <a:solidFill>
                  <a:srgbClr val="000000"/>
                </a:solidFill>
                <a:effectLst/>
                <a:latin typeface="Calibri" panose="020F0502020204030204" pitchFamily="34" charset="0"/>
                <a:ea typeface="Meiryo UI" pitchFamily="50" charset="-128"/>
                <a:cs typeface="Meiryo UI" pitchFamily="50" charset="-128"/>
              </a:rPr>
              <a:t>Installed in LED lighting unit seen from the </a:t>
            </a:r>
            <a:r>
              <a:rPr lang="en-US" altLang="ja-JP" sz="1200" dirty="0" smtClean="0">
                <a:solidFill>
                  <a:srgbClr val="000000"/>
                </a:solidFill>
                <a:effectLst/>
                <a:latin typeface="Calibri" panose="020F0502020204030204" pitchFamily="34" charset="0"/>
                <a:ea typeface="Meiryo UI" pitchFamily="50" charset="-128"/>
                <a:cs typeface="Meiryo UI" pitchFamily="50" charset="-128"/>
              </a:rPr>
              <a:t>outside</a:t>
            </a:r>
            <a:endParaRPr lang="en-US" altLang="ja-JP" sz="1200" dirty="0">
              <a:solidFill>
                <a:srgbClr val="000000"/>
              </a:solidFill>
              <a:effectLst/>
              <a:latin typeface="Calibri" panose="020F0502020204030204" pitchFamily="34" charset="0"/>
              <a:ea typeface="Meiryo UI" pitchFamily="50" charset="-128"/>
              <a:cs typeface="Meiryo UI" pitchFamily="50" charset="-128"/>
            </a:endParaRPr>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429" t="26203" r="30952" b="11768"/>
          <a:stretch/>
        </p:blipFill>
        <p:spPr bwMode="auto">
          <a:xfrm>
            <a:off x="1562154" y="1995748"/>
            <a:ext cx="762120" cy="89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図 3" descr="WV-S4550L_H265-FISHEYE_OUTDOOR_APPEARANCE_20170905.pdf - Adobe Acrobat Reader DC"/>
          <p:cNvPicPr>
            <a:picLocks noChangeAspect="1"/>
          </p:cNvPicPr>
          <p:nvPr/>
        </p:nvPicPr>
        <p:blipFill rotWithShape="1">
          <a:blip r:embed="rId6" cstate="print">
            <a:extLst>
              <a:ext uri="{28A0092B-C50C-407E-A947-70E740481C1C}">
                <a14:useLocalDpi xmlns:a14="http://schemas.microsoft.com/office/drawing/2010/main" val="0"/>
              </a:ext>
            </a:extLst>
          </a:blip>
          <a:srcRect l="9474" t="24560" r="55263" b="9484"/>
          <a:stretch/>
        </p:blipFill>
        <p:spPr>
          <a:xfrm>
            <a:off x="6568399" y="2050671"/>
            <a:ext cx="868477" cy="880541"/>
          </a:xfrm>
          <a:prstGeom prst="rect">
            <a:avLst/>
          </a:prstGeom>
        </p:spPr>
      </p:pic>
      <p:sp>
        <p:nvSpPr>
          <p:cNvPr id="27" name="Rectangle 113"/>
          <p:cNvSpPr>
            <a:spLocks noChangeArrowheads="1"/>
          </p:cNvSpPr>
          <p:nvPr/>
        </p:nvSpPr>
        <p:spPr bwMode="auto">
          <a:xfrm>
            <a:off x="3031403" y="1161741"/>
            <a:ext cx="2127607"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l" eaLnBrk="1" hangingPunct="1">
              <a:spcBef>
                <a:spcPct val="50000"/>
              </a:spcBef>
            </a:pPr>
            <a:r>
              <a:rPr lang="en-US" altLang="ja-JP" sz="1600" b="1" dirty="0" smtClean="0">
                <a:solidFill>
                  <a:srgbClr val="A50021"/>
                </a:solidFill>
                <a:latin typeface="Calibri" panose="020F0502020204030204" pitchFamily="34" charset="0"/>
                <a:ea typeface="Meiryo UI" panose="020B0604030504040204" pitchFamily="50" charset="-128"/>
                <a:cs typeface="Meiryo UI" panose="020B0604030504040204" pitchFamily="50" charset="-128"/>
              </a:rPr>
              <a:t>Dehumidifier *</a:t>
            </a:r>
            <a:endPar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 name="円/楕円 2"/>
          <p:cNvSpPr/>
          <p:nvPr/>
        </p:nvSpPr>
        <p:spPr>
          <a:xfrm>
            <a:off x="6881559" y="2704130"/>
            <a:ext cx="216024" cy="201903"/>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pic>
        <p:nvPicPr>
          <p:cNvPr id="54" name="図 53" descr="WV-S4550L_H265-FISHEYE_OUTDOOR_APPEARANCE_20170905.pdf - Adobe Acrobat Reader DC"/>
          <p:cNvPicPr>
            <a:picLocks noChangeAspect="1"/>
          </p:cNvPicPr>
          <p:nvPr/>
        </p:nvPicPr>
        <p:blipFill rotWithShape="1">
          <a:blip r:embed="rId7" cstate="print">
            <a:extLst>
              <a:ext uri="{28A0092B-C50C-407E-A947-70E740481C1C}">
                <a14:useLocalDpi xmlns:a14="http://schemas.microsoft.com/office/drawing/2010/main" val="0"/>
              </a:ext>
            </a:extLst>
          </a:blip>
          <a:srcRect l="32544" t="19944" r="35088" b="19342"/>
          <a:stretch/>
        </p:blipFill>
        <p:spPr>
          <a:xfrm>
            <a:off x="7556720" y="2035188"/>
            <a:ext cx="857542" cy="871939"/>
          </a:xfrm>
          <a:prstGeom prst="rect">
            <a:avLst/>
          </a:prstGeom>
        </p:spPr>
      </p:pic>
      <p:sp>
        <p:nvSpPr>
          <p:cNvPr id="55" name="円/楕円 54"/>
          <p:cNvSpPr/>
          <p:nvPr/>
        </p:nvSpPr>
        <p:spPr>
          <a:xfrm>
            <a:off x="7769467" y="2101122"/>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57" name="円/楕円 56"/>
          <p:cNvSpPr/>
          <p:nvPr/>
        </p:nvSpPr>
        <p:spPr>
          <a:xfrm>
            <a:off x="7933651" y="2035188"/>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58" name="円/楕円 57"/>
          <p:cNvSpPr/>
          <p:nvPr/>
        </p:nvSpPr>
        <p:spPr>
          <a:xfrm>
            <a:off x="8212010" y="2620186"/>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59" name="円/楕円 58"/>
          <p:cNvSpPr/>
          <p:nvPr/>
        </p:nvSpPr>
        <p:spPr>
          <a:xfrm>
            <a:off x="8148431" y="2512682"/>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0" name="円/楕円 59"/>
          <p:cNvSpPr/>
          <p:nvPr/>
        </p:nvSpPr>
        <p:spPr>
          <a:xfrm>
            <a:off x="7553443" y="2603888"/>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1" name="円/楕円 60"/>
          <p:cNvSpPr/>
          <p:nvPr/>
        </p:nvSpPr>
        <p:spPr>
          <a:xfrm>
            <a:off x="7611115" y="2635577"/>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2" name="円/楕円 61"/>
          <p:cNvSpPr/>
          <p:nvPr/>
        </p:nvSpPr>
        <p:spPr>
          <a:xfrm>
            <a:off x="7877479" y="2585101"/>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3" name="円/楕円 62"/>
          <p:cNvSpPr/>
          <p:nvPr/>
        </p:nvSpPr>
        <p:spPr>
          <a:xfrm>
            <a:off x="7889671" y="2704648"/>
            <a:ext cx="216024" cy="100951"/>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4" name="Text Box 6"/>
          <p:cNvSpPr txBox="1">
            <a:spLocks noChangeArrowheads="1"/>
          </p:cNvSpPr>
          <p:nvPr/>
        </p:nvSpPr>
        <p:spPr bwMode="auto">
          <a:xfrm>
            <a:off x="3045240" y="1669582"/>
            <a:ext cx="203041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171450" indent="-171450" algn="l" eaLnBrk="1" hangingPunct="1">
              <a:buFont typeface="Wingdings" panose="05000000000000000000" pitchFamily="2" charset="2"/>
              <a:buChar char="Ø"/>
            </a:pPr>
            <a:r>
              <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Dehumidifying element mounted</a:t>
            </a:r>
            <a:endPar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7" name="タイトル 1"/>
          <p:cNvSpPr>
            <a:spLocks noGrp="1"/>
          </p:cNvSpPr>
          <p:nvPr>
            <p:ph type="title"/>
          </p:nvPr>
        </p:nvSpPr>
        <p:spPr>
          <a:xfrm>
            <a:off x="575556" y="159482"/>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Other Features</a:t>
            </a:r>
            <a:r>
              <a:rPr kumimoji="1" lang="ja-JP" altLang="en-US"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WV-X4571L </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only)</a:t>
            </a:r>
            <a:endParaRPr kumimoji="1" lang="ja-JP" altLang="en-US" sz="20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37"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37</a:t>
            </a:fld>
            <a:endParaRPr lang="en-US" sz="1000" dirty="0">
              <a:solidFill>
                <a:prstClr val="white"/>
              </a:solidFill>
              <a:latin typeface="Calibri" panose="020F0502020204030204" pitchFamily="34" charset="0"/>
            </a:endParaRPr>
          </a:p>
        </p:txBody>
      </p:sp>
      <p:pic>
        <p:nvPicPr>
          <p:cNvPr id="38" name="Picture 2" descr="C:\Users\3930041\AppData\Local\Temp\_AZTMP21_\i-PRO_Extreme_logo_White\i-PRO_Extreme_logo_Whit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113"/>
          <p:cNvSpPr>
            <a:spLocks noChangeArrowheads="1"/>
          </p:cNvSpPr>
          <p:nvPr/>
        </p:nvSpPr>
        <p:spPr bwMode="auto">
          <a:xfrm>
            <a:off x="3657179" y="1404373"/>
            <a:ext cx="1351717" cy="2154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800" b="1" i="1" u="sng" dirty="0" smtClean="0">
                <a:solidFill>
                  <a:srgbClr val="A50021"/>
                </a:solidFill>
                <a:effectLst/>
                <a:latin typeface="Calibri" panose="020F0502020204030204" pitchFamily="34" charset="0"/>
                <a:ea typeface="Meiryo UI" panose="020B0604030504040204" pitchFamily="50" charset="-128"/>
                <a:cs typeface="Meiryo UI" panose="020B0604030504040204" pitchFamily="50" charset="-128"/>
              </a:rPr>
              <a:t>* Support WV-X4571L only</a:t>
            </a:r>
            <a:endParaRPr lang="en-US" altLang="ja-JP" sz="800" b="1" i="1" u="sng" dirty="0">
              <a:solidFill>
                <a:srgbClr val="A5002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7" name="AutoShape 13"/>
          <p:cNvSpPr>
            <a:spLocks noChangeArrowheads="1"/>
          </p:cNvSpPr>
          <p:nvPr/>
        </p:nvSpPr>
        <p:spPr bwMode="auto">
          <a:xfrm>
            <a:off x="2978304"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46" name="Rectangle 113"/>
          <p:cNvSpPr>
            <a:spLocks noChangeArrowheads="1"/>
          </p:cNvSpPr>
          <p:nvPr/>
        </p:nvSpPr>
        <p:spPr bwMode="auto">
          <a:xfrm>
            <a:off x="6683786" y="1426606"/>
            <a:ext cx="1351717" cy="2154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800" b="1" i="1" u="sng" dirty="0" smtClean="0">
                <a:solidFill>
                  <a:srgbClr val="A50021"/>
                </a:solidFill>
                <a:effectLst/>
                <a:latin typeface="Calibri" panose="020F0502020204030204" pitchFamily="34" charset="0"/>
                <a:ea typeface="Meiryo UI" panose="020B0604030504040204" pitchFamily="50" charset="-128"/>
                <a:cs typeface="Meiryo UI" panose="020B0604030504040204" pitchFamily="50" charset="-128"/>
              </a:rPr>
              <a:t>* Support WV-X4571L only</a:t>
            </a:r>
            <a:endParaRPr lang="en-US" altLang="ja-JP" sz="800" b="1" i="1" u="sng" dirty="0">
              <a:solidFill>
                <a:srgbClr val="A5002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0" name="Rectangle 113"/>
          <p:cNvSpPr>
            <a:spLocks noChangeArrowheads="1"/>
          </p:cNvSpPr>
          <p:nvPr/>
        </p:nvSpPr>
        <p:spPr bwMode="auto">
          <a:xfrm>
            <a:off x="939793" y="1390112"/>
            <a:ext cx="1351717" cy="2154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800" b="1" i="1" u="sng" dirty="0" smtClean="0">
                <a:solidFill>
                  <a:srgbClr val="A50021"/>
                </a:solidFill>
                <a:effectLst/>
                <a:latin typeface="Calibri" panose="020F0502020204030204" pitchFamily="34" charset="0"/>
                <a:ea typeface="Meiryo UI" panose="020B0604030504040204" pitchFamily="50" charset="-128"/>
                <a:cs typeface="Meiryo UI" panose="020B0604030504040204" pitchFamily="50" charset="-128"/>
              </a:rPr>
              <a:t>* Support WV-X4571L only</a:t>
            </a:r>
            <a:endParaRPr lang="en-US" altLang="ja-JP" sz="800" b="1" i="1" u="sng" dirty="0">
              <a:solidFill>
                <a:srgbClr val="A50021"/>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7" name="直線コネクタ 6"/>
          <p:cNvCxnSpPr/>
          <p:nvPr/>
        </p:nvCxnSpPr>
        <p:spPr>
          <a:xfrm>
            <a:off x="404407" y="3020254"/>
            <a:ext cx="834100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utoShape 13"/>
          <p:cNvSpPr>
            <a:spLocks noChangeArrowheads="1"/>
          </p:cNvSpPr>
          <p:nvPr/>
        </p:nvSpPr>
        <p:spPr bwMode="auto">
          <a:xfrm>
            <a:off x="2411760" y="4876006"/>
            <a:ext cx="549580" cy="158703"/>
          </a:xfrm>
          <a:prstGeom prst="roundRect">
            <a:avLst>
              <a:gd name="adj" fmla="val 16667"/>
            </a:avLst>
          </a:prstGeom>
          <a:noFill/>
          <a:ln w="28575">
            <a:no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51" name="Rectangle 113"/>
          <p:cNvSpPr>
            <a:spLocks noChangeArrowheads="1"/>
          </p:cNvSpPr>
          <p:nvPr/>
        </p:nvSpPr>
        <p:spPr bwMode="auto">
          <a:xfrm>
            <a:off x="2737725" y="3140617"/>
            <a:ext cx="1351717" cy="2154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800" b="1" i="1" u="sng" dirty="0" smtClean="0">
                <a:solidFill>
                  <a:srgbClr val="A50021"/>
                </a:solidFill>
                <a:effectLst/>
                <a:latin typeface="Calibri" panose="020F0502020204030204" pitchFamily="34" charset="0"/>
                <a:ea typeface="Meiryo UI" panose="020B0604030504040204" pitchFamily="50" charset="-128"/>
                <a:cs typeface="Meiryo UI" panose="020B0604030504040204" pitchFamily="50" charset="-128"/>
              </a:rPr>
              <a:t>* Support WV-X4571L only</a:t>
            </a:r>
            <a:endParaRPr lang="en-US" altLang="ja-JP" sz="800" b="1" i="1" u="sng" dirty="0">
              <a:solidFill>
                <a:srgbClr val="A5002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0" name="正方形/長方形 39"/>
          <p:cNvSpPr/>
          <p:nvPr/>
        </p:nvSpPr>
        <p:spPr>
          <a:xfrm>
            <a:off x="4112792" y="3605299"/>
            <a:ext cx="4790897" cy="1061829"/>
          </a:xfrm>
          <a:prstGeom prst="rect">
            <a:avLst/>
          </a:prstGeom>
        </p:spPr>
        <p:txBody>
          <a:bodyPr wrap="square">
            <a:spAutoFit/>
          </a:bodyPr>
          <a:lstStyle/>
          <a:p>
            <a:pPr marL="171450" indent="-171450" algn="l">
              <a:buFont typeface="Wingdings" panose="05000000000000000000" pitchFamily="2" charset="2"/>
              <a:buChar char="l"/>
            </a:pPr>
            <a:r>
              <a:rPr lang="en-US" altLang="ja-JP" sz="1050" dirty="0" smtClean="0">
                <a:effectLst/>
                <a:latin typeface="Calibri" panose="020F0502020204030204" pitchFamily="34" charset="0"/>
              </a:rPr>
              <a:t>When </a:t>
            </a:r>
            <a:r>
              <a:rPr lang="en-US" altLang="ja-JP" sz="1050" dirty="0">
                <a:effectLst/>
                <a:latin typeface="Calibri" panose="020F0502020204030204" pitchFamily="34" charset="0"/>
              </a:rPr>
              <a:t>a warning status is detected Lights red</a:t>
            </a:r>
          </a:p>
          <a:p>
            <a:pPr marL="628650" lvl="1" indent="-171450" algn="l">
              <a:buFont typeface="Wingdings" panose="05000000000000000000" pitchFamily="2" charset="2"/>
              <a:buChar char="Ø"/>
            </a:pPr>
            <a:r>
              <a:rPr lang="en-US" altLang="ja-JP" sz="1050" dirty="0" smtClean="0">
                <a:effectLst/>
                <a:latin typeface="Calibri" panose="020F0502020204030204" pitchFamily="34" charset="0"/>
              </a:rPr>
              <a:t>SD </a:t>
            </a:r>
            <a:r>
              <a:rPr lang="en-US" altLang="ja-JP" sz="1050" dirty="0">
                <a:effectLst/>
                <a:latin typeface="Calibri" panose="020F0502020204030204" pitchFamily="34" charset="0"/>
              </a:rPr>
              <a:t>memory card warning detection conditions: </a:t>
            </a:r>
            <a:endParaRPr lang="en-US" altLang="ja-JP" sz="1050" dirty="0" smtClean="0">
              <a:effectLst/>
              <a:latin typeface="Calibri" panose="020F0502020204030204" pitchFamily="34" charset="0"/>
            </a:endParaRPr>
          </a:p>
          <a:p>
            <a:pPr lvl="1" algn="l"/>
            <a:r>
              <a:rPr lang="en-US" altLang="ja-JP" sz="1050" dirty="0" smtClean="0">
                <a:effectLst/>
                <a:latin typeface="Calibri" panose="020F0502020204030204" pitchFamily="34" charset="0"/>
              </a:rPr>
              <a:t>After the total use time has exceeded 6 years and the number of overwrite times has exceeded 2000.</a:t>
            </a:r>
            <a:endParaRPr lang="en-US" altLang="ja-JP" sz="1050" dirty="0">
              <a:effectLst/>
              <a:latin typeface="Calibri" panose="020F0502020204030204" pitchFamily="34" charset="0"/>
            </a:endParaRPr>
          </a:p>
          <a:p>
            <a:pPr marL="171450" indent="-171450" algn="l">
              <a:buFont typeface="Wingdings" panose="05000000000000000000" pitchFamily="2" charset="2"/>
              <a:buChar char="l"/>
            </a:pPr>
            <a:r>
              <a:rPr lang="en-US" altLang="ja-JP" sz="1050" dirty="0" smtClean="0">
                <a:effectLst/>
                <a:latin typeface="Calibri" panose="020F0502020204030204" pitchFamily="34" charset="0"/>
              </a:rPr>
              <a:t>When </a:t>
            </a:r>
            <a:r>
              <a:rPr lang="en-US" altLang="ja-JP" sz="1050" dirty="0">
                <a:effectLst/>
                <a:latin typeface="Calibri" panose="020F0502020204030204" pitchFamily="34" charset="0"/>
              </a:rPr>
              <a:t>an error status is detected Blinks red</a:t>
            </a:r>
          </a:p>
          <a:p>
            <a:pPr marL="628650" lvl="1" indent="-171450" algn="l">
              <a:buFont typeface="Wingdings" panose="05000000000000000000" pitchFamily="2" charset="2"/>
              <a:buChar char="Ø"/>
            </a:pPr>
            <a:r>
              <a:rPr lang="en-US" altLang="ja-JP" sz="1050" dirty="0" smtClean="0">
                <a:effectLst/>
                <a:latin typeface="Calibri" panose="020F0502020204030204" pitchFamily="34" charset="0"/>
              </a:rPr>
              <a:t>SD </a:t>
            </a:r>
            <a:r>
              <a:rPr lang="en-US" altLang="ja-JP" sz="1050" dirty="0">
                <a:effectLst/>
                <a:latin typeface="Calibri" panose="020F0502020204030204" pitchFamily="34" charset="0"/>
              </a:rPr>
              <a:t>memory card error detection conditions: Write error, read error, etc.</a:t>
            </a:r>
            <a:endParaRPr lang="ja-JP" altLang="en-US" sz="1050" dirty="0">
              <a:effectLst/>
              <a:latin typeface="Calibri" panose="020F0502020204030204" pitchFamily="34" charset="0"/>
            </a:endParaRPr>
          </a:p>
        </p:txBody>
      </p:sp>
      <p:sp>
        <p:nvSpPr>
          <p:cNvPr id="41" name="Rectangle 3"/>
          <p:cNvSpPr>
            <a:spLocks noChangeArrowheads="1"/>
          </p:cNvSpPr>
          <p:nvPr/>
        </p:nvSpPr>
        <p:spPr bwMode="auto">
          <a:xfrm>
            <a:off x="323528" y="777383"/>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Following Features of Conventional model and Extreme series</a:t>
            </a:r>
          </a:p>
        </p:txBody>
      </p:sp>
    </p:spTree>
    <p:extLst>
      <p:ext uri="{BB962C8B-B14F-4D97-AF65-F5344CB8AC3E}">
        <p14:creationId xmlns:p14="http://schemas.microsoft.com/office/powerpoint/2010/main" val="3941091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283" y="3659516"/>
            <a:ext cx="1740451" cy="90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477" y="3721543"/>
            <a:ext cx="1464252" cy="91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1476" y="2592251"/>
            <a:ext cx="1686403" cy="101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1476" y="1572825"/>
            <a:ext cx="1602156" cy="102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7645" y="1711664"/>
            <a:ext cx="1531322" cy="93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57"/>
          <p:cNvSpPr>
            <a:spLocks noChangeArrowheads="1"/>
          </p:cNvSpPr>
          <p:nvPr/>
        </p:nvSpPr>
        <p:spPr bwMode="auto">
          <a:xfrm>
            <a:off x="308764" y="1196864"/>
            <a:ext cx="300037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rPr>
              <a:t>i-VMD covering 360° wide area</a:t>
            </a:r>
          </a:p>
        </p:txBody>
      </p:sp>
      <p:sp>
        <p:nvSpPr>
          <p:cNvPr id="34" name="正方形/長方形 3"/>
          <p:cNvSpPr>
            <a:spLocks noChangeArrowheads="1"/>
          </p:cNvSpPr>
          <p:nvPr/>
        </p:nvSpPr>
        <p:spPr bwMode="auto">
          <a:xfrm>
            <a:off x="144879" y="1748144"/>
            <a:ext cx="2729403"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b="1" dirty="0">
                <a:solidFill>
                  <a:srgbClr val="000000"/>
                </a:solidFill>
                <a:effectLst/>
                <a:latin typeface="Calibri" panose="020F0502020204030204" pitchFamily="34" charset="0"/>
                <a:ea typeface="HGPｺﾞｼｯｸE" pitchFamily="50" charset="-128"/>
                <a:cs typeface="Tahoma" pitchFamily="34" charset="0"/>
                <a:sym typeface="Lucida Grande"/>
              </a:rPr>
              <a:t>Intruder detection </a:t>
            </a:r>
          </a:p>
          <a:p>
            <a:pPr eaLnBrk="1" hangingPunct="1">
              <a:spcBef>
                <a:spcPct val="0"/>
              </a:spcBef>
              <a:buFontTx/>
              <a:buNone/>
            </a:pP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D</a:t>
            </a:r>
            <a:r>
              <a:rPr kumimoji="0" lang="en-US" altLang="ja-JP" sz="1200" dirty="0" smtClean="0">
                <a:solidFill>
                  <a:srgbClr val="000000"/>
                </a:solidFill>
                <a:effectLst/>
                <a:latin typeface="Calibri" panose="020F0502020204030204" pitchFamily="34" charset="0"/>
                <a:ea typeface="HGPｺﾞｼｯｸE" pitchFamily="50" charset="-128"/>
                <a:cs typeface="Tahoma" pitchFamily="34" charset="0"/>
                <a:sym typeface="Lucida Grande"/>
              </a:rPr>
              <a:t>etects </a:t>
            </a: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people or cars trespassing in restricted areas. </a:t>
            </a:r>
          </a:p>
        </p:txBody>
      </p:sp>
      <p:sp>
        <p:nvSpPr>
          <p:cNvPr id="32" name="正方形/長方形 3"/>
          <p:cNvSpPr>
            <a:spLocks noChangeArrowheads="1"/>
          </p:cNvSpPr>
          <p:nvPr/>
        </p:nvSpPr>
        <p:spPr bwMode="auto">
          <a:xfrm>
            <a:off x="144879" y="2771169"/>
            <a:ext cx="2729404"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b="1" dirty="0">
                <a:solidFill>
                  <a:srgbClr val="000000"/>
                </a:solidFill>
                <a:effectLst/>
                <a:latin typeface="Calibri" panose="020F0502020204030204" pitchFamily="34" charset="0"/>
                <a:ea typeface="HGPｺﾞｼｯｸE" pitchFamily="50" charset="-128"/>
                <a:cs typeface="Tahoma" pitchFamily="34" charset="0"/>
                <a:sym typeface="Lucida Grande"/>
              </a:rPr>
              <a:t>Loitering detection</a:t>
            </a:r>
          </a:p>
          <a:p>
            <a:pPr eaLnBrk="1" hangingPunct="1">
              <a:spcBef>
                <a:spcPct val="0"/>
              </a:spcBef>
              <a:buFontTx/>
              <a:buNone/>
            </a:pP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D</a:t>
            </a:r>
            <a:r>
              <a:rPr kumimoji="0" lang="en-US" altLang="ja-JP" sz="1200" dirty="0" smtClean="0">
                <a:solidFill>
                  <a:srgbClr val="000000"/>
                </a:solidFill>
                <a:effectLst/>
                <a:latin typeface="Calibri" panose="020F0502020204030204" pitchFamily="34" charset="0"/>
                <a:ea typeface="HGPｺﾞｼｯｸE" pitchFamily="50" charset="-128"/>
                <a:cs typeface="Tahoma" pitchFamily="34" charset="0"/>
                <a:sym typeface="Lucida Grande"/>
              </a:rPr>
              <a:t>etects </a:t>
            </a: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people who has loitered for too long in the area. </a:t>
            </a:r>
          </a:p>
        </p:txBody>
      </p:sp>
      <p:pic>
        <p:nvPicPr>
          <p:cNvPr id="33" name="Picture 4"/>
          <p:cNvPicPr>
            <a:picLocks noChangeAspect="1" noChangeArrowheads="1"/>
          </p:cNvPicPr>
          <p:nvPr/>
        </p:nvPicPr>
        <p:blipFill>
          <a:blip r:embed="rId8" cstate="print">
            <a:lum bright="6000"/>
            <a:extLst>
              <a:ext uri="{28A0092B-C50C-407E-A947-70E740481C1C}">
                <a14:useLocalDpi xmlns:a14="http://schemas.microsoft.com/office/drawing/2010/main" val="0"/>
              </a:ext>
            </a:extLst>
          </a:blip>
          <a:srcRect/>
          <a:stretch>
            <a:fillRect/>
          </a:stretch>
        </p:blipFill>
        <p:spPr bwMode="auto">
          <a:xfrm>
            <a:off x="2874283" y="2771169"/>
            <a:ext cx="1464252" cy="822788"/>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3"/>
          <p:cNvSpPr>
            <a:spLocks noChangeArrowheads="1"/>
          </p:cNvSpPr>
          <p:nvPr/>
        </p:nvSpPr>
        <p:spPr bwMode="auto">
          <a:xfrm>
            <a:off x="144880" y="3722947"/>
            <a:ext cx="272940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b="1" dirty="0">
                <a:solidFill>
                  <a:srgbClr val="000000"/>
                </a:solidFill>
                <a:effectLst/>
                <a:latin typeface="Calibri" panose="020F0502020204030204" pitchFamily="34" charset="0"/>
                <a:ea typeface="HGPｺﾞｼｯｸE" pitchFamily="50" charset="-128"/>
                <a:cs typeface="Tahoma" pitchFamily="34" charset="0"/>
                <a:sym typeface="Lucida Grande"/>
              </a:rPr>
              <a:t>Scene change detection </a:t>
            </a:r>
            <a:endParaRPr kumimoji="0" lang="en-US" altLang="ja-JP" sz="1600" b="1" dirty="0" smtClean="0">
              <a:solidFill>
                <a:srgbClr val="000000"/>
              </a:solidFill>
              <a:effectLst/>
              <a:latin typeface="Calibri" panose="020F0502020204030204" pitchFamily="34" charset="0"/>
              <a:ea typeface="HGPｺﾞｼｯｸE" pitchFamily="50" charset="-128"/>
              <a:cs typeface="Tahoma" pitchFamily="34" charset="0"/>
              <a:sym typeface="Lucida Grande"/>
            </a:endParaRPr>
          </a:p>
          <a:p>
            <a:pPr eaLnBrk="1" hangingPunct="1">
              <a:spcBef>
                <a:spcPct val="0"/>
              </a:spcBef>
              <a:buFontTx/>
              <a:buNone/>
            </a:pPr>
            <a:r>
              <a:rPr lang="en-US" altLang="ja-JP" sz="1200" dirty="0" smtClean="0">
                <a:solidFill>
                  <a:srgbClr val="000000"/>
                </a:solidFill>
                <a:effectLst/>
                <a:latin typeface="Calibri" panose="020F0502020204030204" pitchFamily="34" charset="0"/>
                <a:ea typeface="HGPｺﾞｼｯｸE" pitchFamily="50" charset="-128"/>
                <a:cs typeface="Tahoma" pitchFamily="34" charset="0"/>
                <a:sym typeface="Lucida Grande"/>
              </a:rPr>
              <a:t>D</a:t>
            </a:r>
            <a:r>
              <a:rPr lang="en-US" altLang="ja-JP" sz="1200" dirty="0" smtClean="0">
                <a:solidFill>
                  <a:srgbClr val="000000"/>
                </a:solidFill>
                <a:effectLst/>
                <a:latin typeface="Calibri" panose="020F0502020204030204" pitchFamily="34" charset="0"/>
                <a:ea typeface="HGPｺﾞｼｯｸE" pitchFamily="50" charset="-128"/>
                <a:cs typeface="Tahoma" pitchFamily="34" charset="0"/>
              </a:rPr>
              <a:t>etects </a:t>
            </a:r>
            <a:r>
              <a:rPr lang="en-US" altLang="ja-JP" sz="1200" dirty="0">
                <a:solidFill>
                  <a:srgbClr val="000000"/>
                </a:solidFill>
                <a:effectLst/>
                <a:latin typeface="Calibri" panose="020F0502020204030204" pitchFamily="34" charset="0"/>
                <a:ea typeface="HGPｺﾞｼｯｸE" pitchFamily="50" charset="-128"/>
                <a:cs typeface="Tahoma" pitchFamily="34" charset="0"/>
              </a:rPr>
              <a:t>tampering with the camera view. </a:t>
            </a:r>
            <a:endParaRPr kumimoji="0" lang="en-US" altLang="ja-JP" sz="1400" b="1" dirty="0">
              <a:solidFill>
                <a:srgbClr val="000000"/>
              </a:solidFill>
              <a:effectLst/>
              <a:latin typeface="Calibri" panose="020F0502020204030204" pitchFamily="34" charset="0"/>
              <a:ea typeface="HGPｺﾞｼｯｸE" pitchFamily="50" charset="-128"/>
              <a:cs typeface="Tahoma" pitchFamily="34" charset="0"/>
              <a:sym typeface="Lucida Grande"/>
            </a:endParaRPr>
          </a:p>
        </p:txBody>
      </p:sp>
      <p:sp>
        <p:nvSpPr>
          <p:cNvPr id="12" name="正方形/長方形 3"/>
          <p:cNvSpPr>
            <a:spLocks noChangeArrowheads="1"/>
          </p:cNvSpPr>
          <p:nvPr/>
        </p:nvSpPr>
        <p:spPr bwMode="auto">
          <a:xfrm>
            <a:off x="4609879" y="2775512"/>
            <a:ext cx="26459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b="1" dirty="0">
                <a:solidFill>
                  <a:srgbClr val="000000"/>
                </a:solidFill>
                <a:effectLst/>
                <a:latin typeface="Calibri" panose="020F0502020204030204" pitchFamily="34" charset="0"/>
                <a:ea typeface="HGPｺﾞｼｯｸE" pitchFamily="50" charset="-128"/>
                <a:cs typeface="Tahoma" pitchFamily="34" charset="0"/>
                <a:sym typeface="Lucida Grande"/>
              </a:rPr>
              <a:t>Object detection (removed) </a:t>
            </a: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D</a:t>
            </a:r>
            <a:r>
              <a:rPr kumimoji="0" lang="en-US" altLang="ja-JP" sz="1200" dirty="0" smtClean="0">
                <a:solidFill>
                  <a:srgbClr val="000000"/>
                </a:solidFill>
                <a:effectLst/>
                <a:latin typeface="Calibri" panose="020F0502020204030204" pitchFamily="34" charset="0"/>
                <a:ea typeface="HGPｺﾞｼｯｸE" pitchFamily="50" charset="-128"/>
                <a:cs typeface="Tahoma" pitchFamily="34" charset="0"/>
                <a:sym typeface="Lucida Grande"/>
              </a:rPr>
              <a:t>etects </a:t>
            </a: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objects disappearing that should be present. </a:t>
            </a:r>
            <a:endParaRPr kumimoji="0" lang="en-US" altLang="ja-JP" sz="1400" dirty="0">
              <a:solidFill>
                <a:srgbClr val="000000"/>
              </a:solidFill>
              <a:effectLst/>
              <a:latin typeface="Calibri" panose="020F0502020204030204" pitchFamily="34" charset="0"/>
              <a:ea typeface="HGPｺﾞｼｯｸE" pitchFamily="50" charset="-128"/>
              <a:cs typeface="Tahoma" pitchFamily="34" charset="0"/>
              <a:sym typeface="Lucida Grande"/>
            </a:endParaRPr>
          </a:p>
        </p:txBody>
      </p:sp>
      <p:sp>
        <p:nvSpPr>
          <p:cNvPr id="13" name="正方形/長方形 3"/>
          <p:cNvSpPr>
            <a:spLocks noChangeArrowheads="1"/>
          </p:cNvSpPr>
          <p:nvPr/>
        </p:nvSpPr>
        <p:spPr bwMode="auto">
          <a:xfrm>
            <a:off x="4609879" y="3717047"/>
            <a:ext cx="2645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b="1" dirty="0">
                <a:solidFill>
                  <a:srgbClr val="000000"/>
                </a:solidFill>
                <a:effectLst/>
                <a:latin typeface="Calibri" panose="020F0502020204030204" pitchFamily="34" charset="0"/>
                <a:ea typeface="HGPｺﾞｼｯｸE" pitchFamily="50" charset="-128"/>
                <a:cs typeface="Tahoma" pitchFamily="34" charset="0"/>
                <a:sym typeface="Lucida Grande"/>
              </a:rPr>
              <a:t>Cross line detection</a:t>
            </a:r>
          </a:p>
          <a:p>
            <a:pPr eaLnBrk="1" hangingPunct="1">
              <a:spcBef>
                <a:spcPct val="0"/>
              </a:spcBef>
              <a:buFontTx/>
              <a:buNone/>
            </a:pP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D</a:t>
            </a:r>
            <a:r>
              <a:rPr kumimoji="0" lang="en-US" altLang="ja-JP" sz="1200" dirty="0" smtClean="0">
                <a:solidFill>
                  <a:srgbClr val="000000"/>
                </a:solidFill>
                <a:effectLst/>
                <a:latin typeface="Calibri" panose="020F0502020204030204" pitchFamily="34" charset="0"/>
                <a:ea typeface="HGPｺﾞｼｯｸE" pitchFamily="50" charset="-128"/>
                <a:cs typeface="Tahoma" pitchFamily="34" charset="0"/>
                <a:sym typeface="Lucida Grande"/>
              </a:rPr>
              <a:t>etects </a:t>
            </a: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people or objects crossing the imaginary lines. </a:t>
            </a:r>
          </a:p>
        </p:txBody>
      </p:sp>
      <p:sp>
        <p:nvSpPr>
          <p:cNvPr id="17" name="正方形/長方形 3"/>
          <p:cNvSpPr>
            <a:spLocks noChangeArrowheads="1"/>
          </p:cNvSpPr>
          <p:nvPr/>
        </p:nvSpPr>
        <p:spPr bwMode="auto">
          <a:xfrm>
            <a:off x="4609879" y="1752833"/>
            <a:ext cx="26459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b="1" dirty="0">
                <a:solidFill>
                  <a:srgbClr val="000000"/>
                </a:solidFill>
                <a:effectLst/>
                <a:latin typeface="Calibri" panose="020F0502020204030204" pitchFamily="34" charset="0"/>
                <a:ea typeface="HGPｺﾞｼｯｸE" pitchFamily="50" charset="-128"/>
                <a:cs typeface="Tahoma" pitchFamily="34" charset="0"/>
                <a:sym typeface="Lucida Grande"/>
              </a:rPr>
              <a:t>Object detection (left)</a:t>
            </a:r>
          </a:p>
          <a:p>
            <a:pPr eaLnBrk="1" hangingPunct="1">
              <a:spcBef>
                <a:spcPct val="0"/>
              </a:spcBef>
              <a:buFontTx/>
              <a:buNone/>
            </a:pP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D</a:t>
            </a:r>
            <a:r>
              <a:rPr kumimoji="0" lang="en-US" altLang="ja-JP" sz="1200" dirty="0" smtClean="0">
                <a:solidFill>
                  <a:srgbClr val="000000"/>
                </a:solidFill>
                <a:effectLst/>
                <a:latin typeface="Calibri" panose="020F0502020204030204" pitchFamily="34" charset="0"/>
                <a:ea typeface="HGPｺﾞｼｯｸE" pitchFamily="50" charset="-128"/>
                <a:cs typeface="Tahoma" pitchFamily="34" charset="0"/>
                <a:sym typeface="Lucida Grande"/>
              </a:rPr>
              <a:t>etects </a:t>
            </a:r>
            <a:r>
              <a:rPr kumimoji="0" lang="en-US" altLang="ja-JP" sz="1200" dirty="0">
                <a:solidFill>
                  <a:srgbClr val="000000"/>
                </a:solidFill>
                <a:effectLst/>
                <a:latin typeface="Calibri" panose="020F0502020204030204" pitchFamily="34" charset="0"/>
                <a:ea typeface="HGPｺﾞｼｯｸE" pitchFamily="50" charset="-128"/>
                <a:cs typeface="Tahoma" pitchFamily="34" charset="0"/>
                <a:sym typeface="Lucida Grande"/>
              </a:rPr>
              <a:t>something left behind that shouldn’t be there.</a:t>
            </a:r>
          </a:p>
        </p:txBody>
      </p:sp>
      <p:pic>
        <p:nvPicPr>
          <p:cNvPr id="19" name="Picture 2"/>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1476" y="575727"/>
            <a:ext cx="1027594" cy="102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タイトル 1"/>
          <p:cNvSpPr txBox="1">
            <a:spLocks/>
          </p:cNvSpPr>
          <p:nvPr/>
        </p:nvSpPr>
        <p:spPr>
          <a:xfrm>
            <a:off x="575556" y="159482"/>
            <a:ext cx="7674860" cy="5253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Other Features</a:t>
            </a:r>
            <a:endParaRPr kumimoji="1" lang="ja-JP" altLang="en-US" b="1"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2" name="Picture 2" descr="C:\Users\3930041\AppData\Local\Temp\_AZTMP21_\i-PRO_Extreme_logo_White\i-PRO_Extreme_logo_Whit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3"/>
          <p:cNvSpPr>
            <a:spLocks noChangeArrowheads="1"/>
          </p:cNvSpPr>
          <p:nvPr/>
        </p:nvSpPr>
        <p:spPr bwMode="auto">
          <a:xfrm>
            <a:off x="2411760"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978304"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27" name="Rectangle 3"/>
          <p:cNvSpPr>
            <a:spLocks noChangeArrowheads="1"/>
          </p:cNvSpPr>
          <p:nvPr/>
        </p:nvSpPr>
        <p:spPr bwMode="auto">
          <a:xfrm>
            <a:off x="323528" y="777383"/>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Intelligent Motion detection is supported</a:t>
            </a:r>
          </a:p>
        </p:txBody>
      </p:sp>
    </p:spTree>
    <p:extLst>
      <p:ext uri="{BB962C8B-B14F-4D97-AF65-F5344CB8AC3E}">
        <p14:creationId xmlns:p14="http://schemas.microsoft.com/office/powerpoint/2010/main" val="448839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8354" y="3543152"/>
            <a:ext cx="2077096" cy="99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821" y="2159394"/>
            <a:ext cx="1847520" cy="176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60" y="1445087"/>
            <a:ext cx="1833590" cy="173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57"/>
          <p:cNvSpPr>
            <a:spLocks noChangeArrowheads="1"/>
          </p:cNvSpPr>
          <p:nvPr/>
        </p:nvSpPr>
        <p:spPr bwMode="auto">
          <a:xfrm>
            <a:off x="240342" y="1164385"/>
            <a:ext cx="330517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rPr>
              <a:t>Business Intelligence in </a:t>
            </a:r>
            <a:r>
              <a:rPr lang="en-US" altLang="ja-JP" sz="1600" b="1" dirty="0" smtClean="0">
                <a:solidFill>
                  <a:srgbClr val="A50021"/>
                </a:solidFill>
                <a:latin typeface="Calibri" panose="020F0502020204030204" pitchFamily="34" charset="0"/>
                <a:ea typeface="Meiryo UI" panose="020B0604030504040204" pitchFamily="50" charset="-128"/>
                <a:cs typeface="Meiryo UI" panose="020B0604030504040204" pitchFamily="50" charset="-128"/>
              </a:rPr>
              <a:t>camera</a:t>
            </a:r>
            <a:endParaRPr lang="en-US" altLang="ja-JP" sz="1600" b="1" dirty="0">
              <a:solidFill>
                <a:srgbClr val="A5002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3535296" y="2568526"/>
            <a:ext cx="3515300" cy="974626"/>
          </a:xfrm>
          <a:prstGeom prst="rect">
            <a:avLst/>
          </a:prstGeom>
          <a:noFill/>
        </p:spPr>
        <p:txBody>
          <a:bodyPr wrap="square" rtlCol="0">
            <a:spAutoFit/>
          </a:bodyPr>
          <a:lstStyle/>
          <a:p>
            <a:pPr lvl="0" algn="l"/>
            <a:r>
              <a:rPr lang="en-US" altLang="ja-JP" sz="1800" b="1" dirty="0">
                <a:effectLst/>
                <a:latin typeface="Calibri" panose="020F0502020204030204" pitchFamily="34" charset="0"/>
              </a:rPr>
              <a:t>Heat </a:t>
            </a:r>
            <a:r>
              <a:rPr lang="en-US" altLang="ja-JP" sz="1800" b="1" dirty="0" smtClean="0">
                <a:effectLst/>
                <a:latin typeface="Calibri" panose="020F0502020204030204" pitchFamily="34" charset="0"/>
              </a:rPr>
              <a:t>map</a:t>
            </a:r>
            <a:endParaRPr lang="en-US" altLang="ja-JP" sz="1800" b="1" dirty="0">
              <a:effectLst/>
              <a:latin typeface="Calibri" panose="020F0502020204030204" pitchFamily="34" charset="0"/>
            </a:endParaRPr>
          </a:p>
          <a:p>
            <a:pPr algn="l">
              <a:spcBef>
                <a:spcPts val="400"/>
              </a:spcBef>
            </a:pPr>
            <a:r>
              <a:rPr lang="en-US" altLang="ja-JP" sz="1200" dirty="0" smtClean="0">
                <a:solidFill>
                  <a:srgbClr val="000000"/>
                </a:solidFill>
                <a:effectLst/>
                <a:latin typeface="Calibri" panose="020F0502020204030204" pitchFamily="34" charset="0"/>
              </a:rPr>
              <a:t>By overlaying the traffic volume of people and staying time, the 360 degree cameras visualize the movement of people in the area. </a:t>
            </a:r>
          </a:p>
        </p:txBody>
      </p:sp>
      <p:sp>
        <p:nvSpPr>
          <p:cNvPr id="6" name="テキスト ボックス 5"/>
          <p:cNvSpPr txBox="1"/>
          <p:nvPr/>
        </p:nvSpPr>
        <p:spPr>
          <a:xfrm>
            <a:off x="2764810" y="3690837"/>
            <a:ext cx="3940790" cy="974626"/>
          </a:xfrm>
          <a:prstGeom prst="rect">
            <a:avLst/>
          </a:prstGeom>
          <a:noFill/>
        </p:spPr>
        <p:txBody>
          <a:bodyPr wrap="square" rtlCol="0">
            <a:spAutoFit/>
          </a:bodyPr>
          <a:lstStyle/>
          <a:p>
            <a:pPr algn="l"/>
            <a:r>
              <a:rPr lang="en-US" altLang="ja-JP" sz="1800" b="1" dirty="0" smtClean="0">
                <a:effectLst/>
                <a:latin typeface="Calibri" panose="020F0502020204030204" pitchFamily="34" charset="0"/>
              </a:rPr>
              <a:t>Moving Object Remover (MOR)</a:t>
            </a:r>
          </a:p>
          <a:p>
            <a:pPr algn="l">
              <a:spcBef>
                <a:spcPts val="400"/>
              </a:spcBef>
            </a:pPr>
            <a:r>
              <a:rPr lang="en-US" altLang="ja-JP" sz="1200" dirty="0" smtClean="0">
                <a:solidFill>
                  <a:srgbClr val="000000"/>
                </a:solidFill>
                <a:effectLst/>
                <a:latin typeface="Calibri" panose="020F0502020204030204" pitchFamily="34" charset="0"/>
              </a:rPr>
              <a:t>The 360 degree cameras enable customer behavior analysis, keeping their privacy. Moving Object Remover (MOR) makes moving </a:t>
            </a:r>
            <a:r>
              <a:rPr lang="en-US" altLang="ja-JP" sz="1200" dirty="0">
                <a:solidFill>
                  <a:srgbClr val="000000"/>
                </a:solidFill>
                <a:effectLst/>
                <a:latin typeface="Calibri" panose="020F0502020204030204" pitchFamily="34" charset="0"/>
              </a:rPr>
              <a:t>objects  </a:t>
            </a:r>
            <a:r>
              <a:rPr lang="en-US" altLang="ja-JP" sz="1200" dirty="0" smtClean="0">
                <a:solidFill>
                  <a:srgbClr val="000000"/>
                </a:solidFill>
                <a:effectLst/>
                <a:latin typeface="Calibri" panose="020F0502020204030204" pitchFamily="34" charset="0"/>
              </a:rPr>
              <a:t>translucent. </a:t>
            </a:r>
            <a:endParaRPr kumimoji="1" lang="en-US" altLang="ja-JP" b="1" dirty="0">
              <a:effectLst/>
              <a:latin typeface="Calibri" panose="020F0502020204030204" pitchFamily="34" charset="0"/>
            </a:endParaRPr>
          </a:p>
        </p:txBody>
      </p:sp>
      <p:sp>
        <p:nvSpPr>
          <p:cNvPr id="9" name="テキスト ボックス 8"/>
          <p:cNvSpPr txBox="1"/>
          <p:nvPr/>
        </p:nvSpPr>
        <p:spPr>
          <a:xfrm>
            <a:off x="2509250" y="1445087"/>
            <a:ext cx="3940789" cy="974626"/>
          </a:xfrm>
          <a:prstGeom prst="rect">
            <a:avLst/>
          </a:prstGeom>
          <a:noFill/>
        </p:spPr>
        <p:txBody>
          <a:bodyPr wrap="square" rtlCol="0">
            <a:spAutoFit/>
          </a:bodyPr>
          <a:lstStyle/>
          <a:p>
            <a:pPr algn="l"/>
            <a:r>
              <a:rPr lang="en-US" altLang="ja-JP" sz="1800" b="1" dirty="0" smtClean="0">
                <a:effectLst/>
                <a:latin typeface="Calibri" panose="020F0502020204030204" pitchFamily="34" charset="0"/>
              </a:rPr>
              <a:t>People count </a:t>
            </a:r>
            <a:r>
              <a:rPr lang="en-US" altLang="ja-JP" sz="1800" b="1" kern="0" dirty="0" smtClean="0">
                <a:effectLst/>
                <a:latin typeface="Calibri" panose="020F0502020204030204" pitchFamily="34" charset="0"/>
                <a:ea typeface="Tahoma" panose="020B0604030504040204" pitchFamily="34" charset="0"/>
                <a:cs typeface="Tahoma" panose="020B0604030504040204" pitchFamily="34" charset="0"/>
              </a:rPr>
              <a:t> </a:t>
            </a:r>
          </a:p>
          <a:p>
            <a:pPr algn="l">
              <a:spcBef>
                <a:spcPts val="400"/>
              </a:spcBef>
            </a:pPr>
            <a:r>
              <a:rPr lang="en-US" altLang="ja-JP" sz="1200" dirty="0" smtClean="0">
                <a:solidFill>
                  <a:schemeClr val="tx2"/>
                </a:solidFill>
                <a:effectLst/>
                <a:latin typeface="Calibri" panose="020F0502020204030204" pitchFamily="34" charset="0"/>
              </a:rPr>
              <a:t>By counting people who cross up to 12 imaginary lines in the 360</a:t>
            </a:r>
            <a:r>
              <a:rPr lang="en-US" altLang="ja-JP" sz="1200" kern="0" dirty="0" smtClean="0">
                <a:solidFill>
                  <a:schemeClr val="tx2"/>
                </a:solidFill>
                <a:effectLst/>
                <a:latin typeface="Calibri" panose="020F0502020204030204" pitchFamily="34" charset="0"/>
                <a:ea typeface="Tahoma" panose="020B0604030504040204" pitchFamily="34" charset="0"/>
                <a:cs typeface="Tahoma" panose="020B0604030504040204" pitchFamily="34" charset="0"/>
              </a:rPr>
              <a:t>°</a:t>
            </a:r>
            <a:r>
              <a:rPr lang="en-US" altLang="ja-JP" sz="1200" dirty="0">
                <a:solidFill>
                  <a:schemeClr val="tx2"/>
                </a:solidFill>
                <a:effectLst/>
                <a:latin typeface="Calibri" panose="020F0502020204030204" pitchFamily="34" charset="0"/>
              </a:rPr>
              <a:t> </a:t>
            </a:r>
            <a:r>
              <a:rPr lang="en-US" altLang="ja-JP" sz="1200" dirty="0" smtClean="0">
                <a:solidFill>
                  <a:schemeClr val="tx2"/>
                </a:solidFill>
                <a:effectLst/>
                <a:latin typeface="Calibri" panose="020F0502020204030204" pitchFamily="34" charset="0"/>
              </a:rPr>
              <a:t>wide view, the 360-degree </a:t>
            </a:r>
            <a:r>
              <a:rPr lang="en-US" altLang="ja-JP" sz="1200" dirty="0">
                <a:solidFill>
                  <a:schemeClr val="tx2"/>
                </a:solidFill>
                <a:effectLst/>
                <a:latin typeface="Calibri" panose="020F0502020204030204" pitchFamily="34" charset="0"/>
              </a:rPr>
              <a:t>cameras help </a:t>
            </a:r>
            <a:r>
              <a:rPr lang="en-US" altLang="ja-JP" sz="1200" dirty="0" smtClean="0">
                <a:solidFill>
                  <a:schemeClr val="tx2"/>
                </a:solidFill>
                <a:effectLst/>
                <a:latin typeface="Calibri" panose="020F0502020204030204" pitchFamily="34" charset="0"/>
              </a:rPr>
              <a:t>business improve the </a:t>
            </a:r>
            <a:r>
              <a:rPr lang="en-US" altLang="ja-JP" sz="1200" dirty="0">
                <a:solidFill>
                  <a:schemeClr val="tx2"/>
                </a:solidFill>
                <a:effectLst/>
                <a:latin typeface="Calibri" panose="020F0502020204030204" pitchFamily="34" charset="0"/>
              </a:rPr>
              <a:t>physical layout and operational </a:t>
            </a:r>
            <a:r>
              <a:rPr lang="en-US" altLang="ja-JP" sz="1200" dirty="0" smtClean="0">
                <a:solidFill>
                  <a:schemeClr val="tx2"/>
                </a:solidFill>
                <a:effectLst/>
                <a:latin typeface="Calibri" panose="020F0502020204030204" pitchFamily="34" charset="0"/>
              </a:rPr>
              <a:t>efficiency. </a:t>
            </a:r>
            <a:endParaRPr lang="en-US" altLang="ja-JP" dirty="0">
              <a:solidFill>
                <a:schemeClr val="tx2"/>
              </a:solidFill>
              <a:effectLst/>
              <a:latin typeface="Calibri" panose="020F0502020204030204" pitchFamily="34" charset="0"/>
            </a:endParaRPr>
          </a:p>
        </p:txBody>
      </p:sp>
      <p:pic>
        <p:nvPicPr>
          <p:cNvPr id="10" name="Picture 2" descr="C:\Users\3930041\AppData\Local\Temp\_AZTMP21_\i-PRO_Extreme_logo_White\i-PRO_Extreme_logo_Whit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1"/>
          <p:cNvSpPr txBox="1">
            <a:spLocks/>
          </p:cNvSpPr>
          <p:nvPr/>
        </p:nvSpPr>
        <p:spPr>
          <a:xfrm>
            <a:off x="575556" y="159482"/>
            <a:ext cx="7674860" cy="5253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Other Features</a:t>
            </a:r>
            <a:endParaRPr kumimoji="1" lang="ja-JP" altLang="en-US"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AutoShape 13"/>
          <p:cNvSpPr>
            <a:spLocks noChangeArrowheads="1"/>
          </p:cNvSpPr>
          <p:nvPr/>
        </p:nvSpPr>
        <p:spPr bwMode="auto">
          <a:xfrm>
            <a:off x="2411760"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2978304" y="4876006"/>
            <a:ext cx="54958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Rectangle 3"/>
          <p:cNvSpPr>
            <a:spLocks noChangeArrowheads="1"/>
          </p:cNvSpPr>
          <p:nvPr/>
        </p:nvSpPr>
        <p:spPr bwMode="auto">
          <a:xfrm>
            <a:off x="323528" y="777383"/>
            <a:ext cx="8662210" cy="432043"/>
          </a:xfrm>
          <a:prstGeom prst="rect">
            <a:avLst/>
          </a:prstGeom>
          <a:noFill/>
          <a:ln>
            <a:noFill/>
          </a:ln>
          <a:effectLst/>
          <a:extLst/>
        </p:spPr>
        <p:txBody>
          <a:bodyPr wrap="non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Business intelligent function is supported</a:t>
            </a:r>
          </a:p>
        </p:txBody>
      </p:sp>
    </p:spTree>
    <p:extLst>
      <p:ext uri="{BB962C8B-B14F-4D97-AF65-F5344CB8AC3E}">
        <p14:creationId xmlns:p14="http://schemas.microsoft.com/office/powerpoint/2010/main" val="2814738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3"/>
          <p:cNvSpPr>
            <a:spLocks noGrp="1"/>
          </p:cNvSpPr>
          <p:nvPr>
            <p:ph idx="1"/>
          </p:nvPr>
        </p:nvSpPr>
        <p:spPr>
          <a:xfrm>
            <a:off x="457200" y="877067"/>
            <a:ext cx="8229600" cy="3800449"/>
          </a:xfrm>
        </p:spPr>
        <p:txBody>
          <a:bodyPr>
            <a:normAutofit lnSpcReduction="10000"/>
          </a:bodyPr>
          <a:lstStyle/>
          <a:p>
            <a:pPr marL="457200" lvl="0" indent="-457200" defTabSz="914400" fontAlgn="base">
              <a:spcBef>
                <a:spcPct val="0"/>
              </a:spcBef>
              <a:spcAft>
                <a:spcPct val="0"/>
              </a:spcAft>
              <a:buFont typeface="+mj-lt"/>
              <a:buAutoNum type="arabicPeriod"/>
            </a:pPr>
            <a:r>
              <a:rPr kumimoji="1" lang="en-US" altLang="ja-JP" sz="2400" b="1" dirty="0" smtClean="0">
                <a:latin typeface="Calibri" panose="020F0502020204030204" pitchFamily="34" charset="0"/>
                <a:ea typeface="Meiryo UI" panose="020B0604030504040204" pitchFamily="50" charset="-128"/>
                <a:cs typeface="Meiryo UI" panose="020B0604030504040204" pitchFamily="50" charset="-128"/>
              </a:rPr>
              <a:t>Concept</a:t>
            </a:r>
          </a:p>
          <a:p>
            <a:pPr marL="457200" lvl="0" indent="-457200" defTabSz="914400" fontAlgn="base">
              <a:spcBef>
                <a:spcPct val="0"/>
              </a:spcBef>
              <a:spcAft>
                <a:spcPct val="0"/>
              </a:spcAft>
              <a:buFont typeface="+mj-lt"/>
              <a:buAutoNum type="arabicPeriod"/>
            </a:pPr>
            <a:r>
              <a:rPr kumimoji="1" lang="en-US" altLang="ja-JP" sz="2400" b="1" dirty="0" smtClean="0">
                <a:latin typeface="Calibri" panose="020F0502020204030204" pitchFamily="34" charset="0"/>
                <a:ea typeface="Meiryo UI" panose="020B0604030504040204" pitchFamily="50" charset="-128"/>
                <a:cs typeface="Meiryo UI" panose="020B0604030504040204" pitchFamily="50" charset="-128"/>
              </a:rPr>
              <a:t>Key features</a:t>
            </a:r>
          </a:p>
          <a:p>
            <a:pPr marL="728663" lvl="3" indent="-457200" defTabSz="914400" fontAlgn="base">
              <a:spcBef>
                <a:spcPct val="0"/>
              </a:spcBef>
              <a:spcAft>
                <a:spcPct val="0"/>
              </a:spcAft>
              <a:buFont typeface="Wingdings" panose="05000000000000000000" pitchFamily="2" charset="2"/>
              <a:buChar char="l"/>
            </a:pPr>
            <a:r>
              <a:rPr kumimoji="1" lang="en-US" altLang="ja-JP" sz="1600" dirty="0" smtClean="0">
                <a:latin typeface="Calibri" panose="020F0502020204030204" pitchFamily="34" charset="0"/>
                <a:ea typeface="Meiryo UI" panose="020B0604030504040204" pitchFamily="50" charset="-128"/>
                <a:cs typeface="Meiryo UI" panose="020B0604030504040204" pitchFamily="50" charset="-128"/>
              </a:rPr>
              <a:t>Extreme Visibility</a:t>
            </a:r>
          </a:p>
          <a:p>
            <a:pPr marL="728663" lvl="3" indent="-457200" defTabSz="914400" fontAlgn="base">
              <a:spcBef>
                <a:spcPct val="0"/>
              </a:spcBef>
              <a:spcAft>
                <a:spcPct val="0"/>
              </a:spcAft>
              <a:buFont typeface="Wingdings" panose="05000000000000000000" pitchFamily="2" charset="2"/>
              <a:buChar char="l"/>
            </a:pPr>
            <a:r>
              <a:rPr kumimoji="1" lang="en-US" altLang="ja-JP" sz="1600" dirty="0" smtClean="0">
                <a:latin typeface="Calibri" panose="020F0502020204030204" pitchFamily="34" charset="0"/>
                <a:ea typeface="Meiryo UI" panose="020B0604030504040204" pitchFamily="50" charset="-128"/>
                <a:cs typeface="Meiryo UI" panose="020B0604030504040204" pitchFamily="50" charset="-128"/>
              </a:rPr>
              <a:t>Extreme Compression</a:t>
            </a:r>
          </a:p>
          <a:p>
            <a:pPr marL="728663" lvl="3" indent="-457200" defTabSz="914400" fontAlgn="base">
              <a:spcBef>
                <a:spcPct val="0"/>
              </a:spcBef>
              <a:spcAft>
                <a:spcPct val="0"/>
              </a:spcAft>
              <a:buFont typeface="Wingdings" panose="05000000000000000000" pitchFamily="2" charset="2"/>
              <a:buChar char="l"/>
            </a:pPr>
            <a:endParaRPr kumimoji="1" lang="en-US" altLang="ja-JP" sz="1600" dirty="0" smtClean="0">
              <a:latin typeface="Calibri" panose="020F0502020204030204" pitchFamily="34" charset="0"/>
              <a:ea typeface="Meiryo UI" panose="020B0604030504040204" pitchFamily="50" charset="-128"/>
              <a:cs typeface="Meiryo UI" panose="020B0604030504040204" pitchFamily="50" charset="-128"/>
            </a:endParaRP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Image Capture mode</a:t>
            </a: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Supported Resolution</a:t>
            </a: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System Configuration</a:t>
            </a: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Specification Comparison</a:t>
            </a: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Bundled Items and Options</a:t>
            </a: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Model Number</a:t>
            </a:r>
          </a:p>
          <a:p>
            <a:pPr marL="457200" lvl="0" indent="-457200" defTabSz="914400" fontAlgn="base">
              <a:spcBef>
                <a:spcPct val="0"/>
              </a:spcBef>
              <a:spcAft>
                <a:spcPct val="0"/>
              </a:spcAft>
              <a:buFont typeface="+mj-lt"/>
              <a:buAutoNum type="arabicPeriod"/>
            </a:pPr>
            <a:r>
              <a:rPr kumimoji="1" lang="en-US" altLang="ja-JP" sz="2400"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Appearance</a:t>
            </a:r>
          </a:p>
        </p:txBody>
      </p:sp>
      <p:sp>
        <p:nvSpPr>
          <p:cNvPr id="7" name="タイトル 1"/>
          <p:cNvSpPr>
            <a:spLocks noGrp="1"/>
          </p:cNvSpPr>
          <p:nvPr>
            <p:ph type="title"/>
          </p:nvPr>
        </p:nvSpPr>
        <p:spPr>
          <a:xfrm>
            <a:off x="575556" y="157771"/>
            <a:ext cx="7674860" cy="525309"/>
          </a:xfrm>
        </p:spPr>
        <p:txBody>
          <a:bodyPr vert="horz" lIns="91440" tIns="45720" rIns="91440" bIns="45720" rtlCol="0" anchor="ctr">
            <a:normAutofit/>
          </a:bodyPr>
          <a:lstStyle/>
          <a:p>
            <a:r>
              <a:rPr kumimoji="1" lang="en-US" altLang="ja-JP"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Contents</a:t>
            </a:r>
            <a:endParaRPr kumimoji="1" lang="ja-JP" altLang="en-US"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4</a:t>
            </a:fld>
            <a:endParaRPr lang="en-US" sz="1000" dirty="0">
              <a:latin typeface="Calibri" panose="020F0502020204030204" pitchFamily="34" charset="0"/>
            </a:endParaRPr>
          </a:p>
        </p:txBody>
      </p:sp>
      <p:sp>
        <p:nvSpPr>
          <p:cNvPr id="2" name="テキスト ボックス 1"/>
          <p:cNvSpPr txBox="1"/>
          <p:nvPr/>
        </p:nvSpPr>
        <p:spPr>
          <a:xfrm>
            <a:off x="3395974" y="1328861"/>
            <a:ext cx="3204356" cy="830997"/>
          </a:xfrm>
          <a:prstGeom prst="rect">
            <a:avLst/>
          </a:prstGeom>
          <a:noFill/>
        </p:spPr>
        <p:txBody>
          <a:bodyPr wrap="square" rtlCol="0">
            <a:spAutoFit/>
          </a:bodyPr>
          <a:lstStyle/>
          <a:p>
            <a:pPr marL="728663" lvl="3" indent="-457200" algn="l">
              <a:buFont typeface="Arial" panose="020B0604020202020204" pitchFamily="34" charset="0"/>
              <a:buChar char="•"/>
            </a:pPr>
            <a:r>
              <a:rPr lang="en-US" altLang="ja-JP" sz="16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Extreme Data </a:t>
            </a:r>
            <a:r>
              <a:rPr lang="en-US" altLang="ja-JP" sz="16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Security</a:t>
            </a:r>
          </a:p>
          <a:p>
            <a:pPr marL="728663" lvl="3" indent="-457200" algn="l">
              <a:buFont typeface="Arial" panose="020B0604020202020204" pitchFamily="34" charset="0"/>
              <a:buChar char="•"/>
            </a:pPr>
            <a:r>
              <a:rPr lang="en-US" altLang="ja-JP" sz="16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Extreme Simplicity</a:t>
            </a:r>
            <a:endParaRPr lang="en-US" altLang="ja-JP" sz="16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p>
            <a:pPr marL="728663" lvl="3" indent="-457200" algn="l">
              <a:buFont typeface="Arial" panose="020B0604020202020204" pitchFamily="34" charset="0"/>
              <a:buChar char="•"/>
            </a:pPr>
            <a:r>
              <a:rPr lang="en-US" altLang="ja-JP" sz="16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Other Features</a:t>
            </a:r>
          </a:p>
        </p:txBody>
      </p:sp>
    </p:spTree>
    <p:extLst>
      <p:ext uri="{BB962C8B-B14F-4D97-AF65-F5344CB8AC3E}">
        <p14:creationId xmlns:p14="http://schemas.microsoft.com/office/powerpoint/2010/main" val="2352537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3"/>
          <p:cNvSpPr>
            <a:spLocks noGrp="1"/>
          </p:cNvSpPr>
          <p:nvPr>
            <p:ph idx="1"/>
          </p:nvPr>
        </p:nvSpPr>
        <p:spPr>
          <a:xfrm>
            <a:off x="457200" y="771551"/>
            <a:ext cx="8229600" cy="4095724"/>
          </a:xfrm>
        </p:spPr>
        <p:txBody>
          <a:bodyPr>
            <a:normAutofit/>
          </a:bodyPr>
          <a:lstStyle/>
          <a:p>
            <a:pPr marL="457200" lvl="0" indent="-457200" defTabSz="914400" fontAlgn="base">
              <a:spcBef>
                <a:spcPct val="0"/>
              </a:spcBef>
              <a:spcAft>
                <a:spcPct val="0"/>
              </a:spcAft>
              <a:buFont typeface="+mj-lt"/>
              <a:buAutoNum type="arabicPeriod"/>
            </a:pPr>
            <a:r>
              <a:rPr kumimoji="1" lang="en-US" altLang="ja-JP"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Concept</a:t>
            </a:r>
          </a:p>
          <a:p>
            <a:pPr marL="457200" lvl="0" indent="-457200" defTabSz="914400" fontAlgn="base">
              <a:spcBef>
                <a:spcPct val="0"/>
              </a:spcBef>
              <a:spcAft>
                <a:spcPct val="0"/>
              </a:spcAft>
              <a:buFont typeface="+mj-lt"/>
              <a:buAutoNum type="arabicPeriod"/>
            </a:pPr>
            <a:r>
              <a:rPr kumimoji="1" lang="en-US" altLang="ja-JP" b="1"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Key features</a:t>
            </a:r>
          </a:p>
          <a:p>
            <a:pPr marL="728663" lvl="3" indent="-457200" defTabSz="914400" fontAlgn="base">
              <a:spcBef>
                <a:spcPct val="0"/>
              </a:spcBef>
              <a:spcAft>
                <a:spcPct val="0"/>
              </a:spcAft>
              <a:buFont typeface="Wingdings" panose="05000000000000000000" pitchFamily="2" charset="2"/>
              <a:buChar char="l"/>
            </a:pPr>
            <a:r>
              <a:rPr kumimoji="1" lang="en-US" altLang="ja-JP" sz="1600"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Extreme Visibility</a:t>
            </a:r>
          </a:p>
          <a:p>
            <a:pPr marL="728663" lvl="3" indent="-457200" defTabSz="914400" fontAlgn="base">
              <a:spcBef>
                <a:spcPct val="0"/>
              </a:spcBef>
              <a:spcAft>
                <a:spcPct val="0"/>
              </a:spcAft>
              <a:buFont typeface="Wingdings" panose="05000000000000000000" pitchFamily="2" charset="2"/>
              <a:buChar char="l"/>
            </a:pPr>
            <a:r>
              <a:rPr kumimoji="1" lang="en-US" altLang="ja-JP" sz="1600" dirty="0" smtClean="0">
                <a:solidFill>
                  <a:schemeClr val="bg1">
                    <a:lumMod val="65000"/>
                  </a:schemeClr>
                </a:solidFill>
                <a:latin typeface="Calibri" panose="020F0502020204030204" pitchFamily="34" charset="0"/>
                <a:ea typeface="Meiryo UI" panose="020B0604030504040204" pitchFamily="50" charset="-128"/>
                <a:cs typeface="Meiryo UI" panose="020B0604030504040204" pitchFamily="50" charset="-128"/>
              </a:rPr>
              <a:t>Extreme Compression</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Image Capture mode</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Supported Resolution</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System Configuration</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Specification Comparison</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Bundled Items and Options</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Model Number</a:t>
            </a:r>
          </a:p>
          <a:p>
            <a:pPr marL="457200" lvl="0" indent="-457200" defTabSz="914400" fontAlgn="base">
              <a:spcBef>
                <a:spcPct val="0"/>
              </a:spcBef>
              <a:spcAft>
                <a:spcPct val="0"/>
              </a:spcAft>
              <a:buFont typeface="+mj-lt"/>
              <a:buAutoNum type="arabicPeriod"/>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Appearance</a:t>
            </a:r>
          </a:p>
        </p:txBody>
      </p:sp>
      <p:sp>
        <p:nvSpPr>
          <p:cNvPr id="7" name="タイトル 1"/>
          <p:cNvSpPr>
            <a:spLocks noGrp="1"/>
          </p:cNvSpPr>
          <p:nvPr>
            <p:ph type="title"/>
          </p:nvPr>
        </p:nvSpPr>
        <p:spPr>
          <a:xfrm>
            <a:off x="575556" y="157771"/>
            <a:ext cx="7674860" cy="525309"/>
          </a:xfrm>
        </p:spPr>
        <p:txBody>
          <a:bodyPr vert="horz" lIns="91440" tIns="45720" rIns="91440" bIns="45720" rtlCol="0" anchor="ctr">
            <a:normAutofit/>
          </a:bodyPr>
          <a:lstStyle/>
          <a:p>
            <a:r>
              <a:rPr kumimoji="1" lang="en-US" altLang="ja-JP"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Contents</a:t>
            </a:r>
            <a:endParaRPr kumimoji="1" lang="ja-JP" altLang="en-US"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40</a:t>
            </a:fld>
            <a:endParaRPr lang="en-US" sz="1000" dirty="0">
              <a:latin typeface="Calibri" panose="020F0502020204030204" pitchFamily="34" charset="0"/>
            </a:endParaRPr>
          </a:p>
        </p:txBody>
      </p:sp>
      <p:sp>
        <p:nvSpPr>
          <p:cNvPr id="2" name="テキスト ボックス 1"/>
          <p:cNvSpPr txBox="1"/>
          <p:nvPr/>
        </p:nvSpPr>
        <p:spPr>
          <a:xfrm>
            <a:off x="3026668" y="1076795"/>
            <a:ext cx="3204356" cy="830997"/>
          </a:xfrm>
          <a:prstGeom prst="rect">
            <a:avLst/>
          </a:prstGeom>
          <a:noFill/>
        </p:spPr>
        <p:txBody>
          <a:bodyPr wrap="square" rtlCol="0">
            <a:spAutoFit/>
          </a:bodyPr>
          <a:lstStyle/>
          <a:p>
            <a:pPr marL="728663" lvl="3" indent="-457200" algn="l">
              <a:buFont typeface="Arial" panose="020B0604020202020204" pitchFamily="34" charset="0"/>
              <a:buChar char="•"/>
            </a:pPr>
            <a:r>
              <a:rPr lang="en-US" altLang="ja-JP" sz="160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Data </a:t>
            </a:r>
            <a:r>
              <a:rPr lang="en-US" altLang="ja-JP" sz="160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Security</a:t>
            </a:r>
          </a:p>
          <a:p>
            <a:pPr marL="728663" lvl="3" indent="-457200" algn="l">
              <a:buFont typeface="Arial" panose="020B0604020202020204" pitchFamily="34" charset="0"/>
              <a:buChar char="•"/>
            </a:pPr>
            <a:r>
              <a:rPr lang="en-US" altLang="ja-JP" sz="1600"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Simplicity</a:t>
            </a:r>
            <a:endParaRPr lang="en-US" altLang="ja-JP" sz="160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728663" lvl="3" indent="-457200" algn="l">
              <a:buFont typeface="Arial" panose="020B0604020202020204" pitchFamily="34" charset="0"/>
              <a:buChar char="•"/>
            </a:pPr>
            <a:r>
              <a:rPr lang="en-US" altLang="ja-JP" sz="1600"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Other Features</a:t>
            </a:r>
          </a:p>
        </p:txBody>
      </p:sp>
    </p:spTree>
    <p:extLst>
      <p:ext uri="{BB962C8B-B14F-4D97-AF65-F5344CB8AC3E}">
        <p14:creationId xmlns:p14="http://schemas.microsoft.com/office/powerpoint/2010/main" val="1258342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4194" y="141605"/>
            <a:ext cx="8483604" cy="482204"/>
          </a:xfrm>
        </p:spPr>
        <p:txBody>
          <a:bodyPr>
            <a:normAutofit/>
          </a:bodyPr>
          <a:lstStyle/>
          <a:p>
            <a:pPr algn="l"/>
            <a:r>
              <a:rPr lang="en-US" altLang="ja-JP" b="1" dirty="0" smtClean="0">
                <a:latin typeface="Calibri" panose="020F0502020204030204" pitchFamily="34" charset="0"/>
                <a:ea typeface="Meiryo UI" panose="020B0604030504040204" pitchFamily="50" charset="-128"/>
                <a:cs typeface="Meiryo UI" panose="020B0604030504040204" pitchFamily="50" charset="-128"/>
              </a:rPr>
              <a:t>Restriction of Super Dynamic</a:t>
            </a:r>
            <a:endParaRPr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41</a:t>
            </a:fld>
            <a:endParaRPr lang="en-US" sz="1000" dirty="0">
              <a:solidFill>
                <a:prstClr val="white"/>
              </a:solidFill>
              <a:latin typeface="Calibri" panose="020F0502020204030204" pitchFamily="34" charset="0"/>
            </a:endParaRPr>
          </a:p>
        </p:txBody>
      </p:sp>
      <p:pic>
        <p:nvPicPr>
          <p:cNvPr id="16"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308907" y="846966"/>
            <a:ext cx="8547894" cy="3847207"/>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u="sng" dirty="0" smtClean="0">
                <a:solidFill>
                  <a:srgbClr val="FF0000"/>
                </a:solidFill>
                <a:effectLst/>
                <a:latin typeface="Calibri" panose="020F0502020204030204" pitchFamily="34" charset="0"/>
                <a:ea typeface="Meiryo UI" pitchFamily="50" charset="-128"/>
                <a:cs typeface="Meiryo UI" pitchFamily="50" charset="-128"/>
              </a:rPr>
              <a:t>When “On” is set </a:t>
            </a:r>
            <a:r>
              <a:rPr lang="en-US" altLang="ja-JP" sz="1800" b="1" dirty="0" smtClean="0">
                <a:effectLst/>
                <a:latin typeface="Calibri" panose="020F0502020204030204" pitchFamily="34" charset="0"/>
                <a:ea typeface="Meiryo UI" pitchFamily="50" charset="-128"/>
                <a:cs typeface="Meiryo UI" pitchFamily="50" charset="-128"/>
              </a:rPr>
              <a:t>for Super Dynamic, </a:t>
            </a:r>
            <a:r>
              <a:rPr lang="en-US" altLang="ja-JP" sz="1800" b="1" u="sng" dirty="0" smtClean="0">
                <a:solidFill>
                  <a:srgbClr val="FF0000"/>
                </a:solidFill>
                <a:effectLst/>
                <a:latin typeface="Calibri" panose="020F0502020204030204" pitchFamily="34" charset="0"/>
                <a:ea typeface="Meiryo UI" pitchFamily="50" charset="-128"/>
                <a:cs typeface="Meiryo UI" pitchFamily="50" charset="-128"/>
              </a:rPr>
              <a:t>maximum frame rate becomes 15 fps</a:t>
            </a:r>
            <a:r>
              <a:rPr lang="en-US" altLang="ja-JP" sz="1800" b="1" dirty="0" smtClean="0">
                <a:effectLst/>
                <a:latin typeface="Calibri" panose="020F0502020204030204" pitchFamily="34" charset="0"/>
                <a:ea typeface="Meiryo UI" pitchFamily="50" charset="-128"/>
                <a:cs typeface="Meiryo UI" pitchFamily="50" charset="-128"/>
              </a:rPr>
              <a:t> because of the sensor capability.</a:t>
            </a:r>
          </a:p>
          <a:p>
            <a:pPr algn="l" eaLnBrk="1" hangingPunct="1"/>
            <a:endParaRPr lang="en-US" altLang="ja-JP" sz="1800" b="1" dirty="0" smtClean="0">
              <a:effectLst/>
              <a:latin typeface="Calibri" panose="020F0502020204030204" pitchFamily="34" charset="0"/>
              <a:ea typeface="Meiryo UI" pitchFamily="50" charset="-128"/>
              <a:cs typeface="Meiryo UI" pitchFamily="50" charset="-128"/>
            </a:endParaRPr>
          </a:p>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GUI alert</a:t>
            </a:r>
          </a:p>
          <a:p>
            <a:pPr algn="l" eaLnBrk="1" hangingPunct="1"/>
            <a:r>
              <a:rPr lang="en-US" altLang="ja-JP" sz="1600" b="1" dirty="0" smtClean="0">
                <a:effectLst/>
                <a:latin typeface="Calibri" panose="020F0502020204030204" pitchFamily="34" charset="0"/>
                <a:ea typeface="Meiryo UI" pitchFamily="50" charset="-128"/>
                <a:cs typeface="Meiryo UI" pitchFamily="50" charset="-128"/>
              </a:rPr>
              <a:t>1. Image Adjust window</a:t>
            </a:r>
          </a:p>
          <a:p>
            <a:pPr algn="l" eaLnBrk="1" hangingPunct="1"/>
            <a:endParaRPr lang="en-US" altLang="ja-JP" sz="1600" dirty="0">
              <a:effectLst/>
              <a:latin typeface="Calibri" panose="020F0502020204030204" pitchFamily="34" charset="0"/>
              <a:ea typeface="Meiryo UI" pitchFamily="50" charset="-128"/>
              <a:cs typeface="Meiryo UI" pitchFamily="50" charset="-128"/>
            </a:endParaRPr>
          </a:p>
          <a:p>
            <a:pPr algn="l" eaLnBrk="1" hangingPunct="1"/>
            <a:endParaRPr lang="en-US" altLang="ja-JP" sz="1600" dirty="0" smtClean="0">
              <a:effectLst/>
              <a:latin typeface="Calibri" panose="020F0502020204030204" pitchFamily="34" charset="0"/>
              <a:ea typeface="Meiryo UI" pitchFamily="50" charset="-128"/>
              <a:cs typeface="Meiryo UI" pitchFamily="50" charset="-128"/>
            </a:endParaRPr>
          </a:p>
          <a:p>
            <a:pPr algn="l" eaLnBrk="1" hangingPunct="1"/>
            <a:endParaRPr lang="en-US" altLang="ja-JP" sz="1600" dirty="0">
              <a:effectLst/>
              <a:latin typeface="Calibri" panose="020F0502020204030204" pitchFamily="34" charset="0"/>
              <a:ea typeface="Meiryo UI" pitchFamily="50" charset="-128"/>
              <a:cs typeface="Meiryo UI" pitchFamily="50" charset="-128"/>
            </a:endParaRPr>
          </a:p>
          <a:p>
            <a:pPr algn="l" eaLnBrk="1" hangingPunct="1"/>
            <a:endParaRPr lang="en-US" altLang="ja-JP" sz="1600" dirty="0" smtClean="0">
              <a:effectLst/>
              <a:latin typeface="Calibri" panose="020F0502020204030204" pitchFamily="34" charset="0"/>
              <a:ea typeface="Meiryo UI" pitchFamily="50" charset="-128"/>
              <a:cs typeface="Meiryo UI" pitchFamily="50" charset="-128"/>
            </a:endParaRPr>
          </a:p>
          <a:p>
            <a:pPr algn="l" eaLnBrk="1" hangingPunct="1"/>
            <a:endParaRPr lang="en-US" altLang="ja-JP" sz="1600" dirty="0" smtClean="0">
              <a:effectLst/>
              <a:latin typeface="Calibri" panose="020F0502020204030204" pitchFamily="34" charset="0"/>
              <a:ea typeface="Meiryo UI" pitchFamily="50" charset="-128"/>
              <a:cs typeface="Meiryo UI" pitchFamily="50" charset="-128"/>
            </a:endParaRPr>
          </a:p>
          <a:p>
            <a:pPr algn="l" eaLnBrk="1" hangingPunct="1"/>
            <a:endParaRPr lang="en-US" altLang="ja-JP" sz="1600" dirty="0" smtClean="0">
              <a:effectLst/>
              <a:latin typeface="Calibri" panose="020F0502020204030204" pitchFamily="34" charset="0"/>
              <a:ea typeface="Meiryo UI" pitchFamily="50" charset="-128"/>
              <a:cs typeface="Meiryo UI" pitchFamily="50" charset="-128"/>
            </a:endParaRPr>
          </a:p>
          <a:p>
            <a:pPr algn="l" eaLnBrk="1" hangingPunct="1"/>
            <a:endParaRPr lang="en-US" altLang="ja-JP" sz="1600" dirty="0">
              <a:effectLst/>
              <a:latin typeface="Calibri" panose="020F0502020204030204" pitchFamily="34" charset="0"/>
              <a:ea typeface="Meiryo UI" pitchFamily="50" charset="-128"/>
              <a:cs typeface="Meiryo UI" pitchFamily="50" charset="-128"/>
            </a:endParaRPr>
          </a:p>
          <a:p>
            <a:pPr algn="l"/>
            <a:r>
              <a:rPr lang="en-US" altLang="ja-JP" sz="1600" b="1" dirty="0" smtClean="0">
                <a:effectLst/>
                <a:latin typeface="Calibri" panose="020F0502020204030204" pitchFamily="34" charset="0"/>
                <a:ea typeface="Meiryo UI" pitchFamily="50" charset="-128"/>
                <a:cs typeface="Meiryo UI" pitchFamily="50" charset="-128"/>
              </a:rPr>
              <a:t>2. Stream </a:t>
            </a:r>
            <a:r>
              <a:rPr lang="en-US" altLang="ja-JP" sz="1600" b="1" dirty="0">
                <a:effectLst/>
                <a:latin typeface="Calibri" panose="020F0502020204030204" pitchFamily="34" charset="0"/>
                <a:ea typeface="Meiryo UI" pitchFamily="50" charset="-128"/>
                <a:cs typeface="Meiryo UI" pitchFamily="50" charset="-128"/>
              </a:rPr>
              <a:t>setup window</a:t>
            </a:r>
          </a:p>
          <a:p>
            <a:pPr algn="l" eaLnBrk="1" hangingPunct="1"/>
            <a:r>
              <a:rPr lang="en-US" altLang="ja-JP" dirty="0" smtClean="0">
                <a:effectLst/>
                <a:latin typeface="Calibri" panose="020F0502020204030204" pitchFamily="34" charset="0"/>
                <a:ea typeface="Meiryo UI" pitchFamily="50" charset="-128"/>
                <a:cs typeface="Meiryo UI" pitchFamily="50" charset="-128"/>
              </a:rPr>
              <a:t>When “Set” is clicked on the specified condition, pop-up alert will be shown</a:t>
            </a:r>
          </a:p>
          <a:p>
            <a:pPr algn="l" eaLnBrk="1" hangingPunct="1"/>
            <a:r>
              <a:rPr lang="en-US" altLang="ja-JP" b="1" i="1" u="sng" dirty="0">
                <a:effectLst/>
                <a:latin typeface="Calibri" panose="020F0502020204030204" pitchFamily="34" charset="0"/>
                <a:ea typeface="Meiryo UI" pitchFamily="50" charset="-128"/>
                <a:cs typeface="Meiryo UI" pitchFamily="50" charset="-128"/>
              </a:rPr>
              <a:t>"Frame rate" will become "15fps" at a maximum since "On" is set for "Super Dynamic".</a:t>
            </a:r>
          </a:p>
        </p:txBody>
      </p:sp>
      <p:sp>
        <p:nvSpPr>
          <p:cNvPr id="1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5" y="1436077"/>
            <a:ext cx="3579315" cy="2716113"/>
          </a:xfrm>
          <a:prstGeom prst="rect">
            <a:avLst/>
          </a:prstGeom>
        </p:spPr>
      </p:pic>
      <p:sp>
        <p:nvSpPr>
          <p:cNvPr id="3" name="角丸四角形吹き出し 2"/>
          <p:cNvSpPr/>
          <p:nvPr/>
        </p:nvSpPr>
        <p:spPr>
          <a:xfrm>
            <a:off x="7084678" y="1738638"/>
            <a:ext cx="1983120" cy="610539"/>
          </a:xfrm>
          <a:prstGeom prst="wedgeRoundRectCallout">
            <a:avLst>
              <a:gd name="adj1" fmla="val -59330"/>
              <a:gd name="adj2" fmla="val -906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100" dirty="0" smtClean="0">
                <a:solidFill>
                  <a:schemeClr val="tx1"/>
                </a:solidFill>
                <a:effectLst/>
                <a:latin typeface="Calibri" panose="020F0502020204030204" pitchFamily="34" charset="0"/>
              </a:rPr>
              <a:t>This message will be displayed to notice as restriction.</a:t>
            </a:r>
            <a:endParaRPr lang="en-US" altLang="ja-JP" sz="1100" dirty="0">
              <a:solidFill>
                <a:schemeClr val="tx1"/>
              </a:solidFill>
              <a:effectLst/>
              <a:latin typeface="Calibri" panose="020F0502020204030204" pitchFamily="34" charset="0"/>
            </a:endParaRPr>
          </a:p>
        </p:txBody>
      </p:sp>
      <p:sp>
        <p:nvSpPr>
          <p:cNvPr id="6" name="角丸四角形 5"/>
          <p:cNvSpPr/>
          <p:nvPr/>
        </p:nvSpPr>
        <p:spPr>
          <a:xfrm>
            <a:off x="4942103" y="1904998"/>
            <a:ext cx="1929058" cy="27782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0725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42</a:t>
            </a:fld>
            <a:endParaRPr lang="en-US" sz="1000" dirty="0">
              <a:solidFill>
                <a:prstClr val="white"/>
              </a:solidFill>
              <a:latin typeface="Calibri" panose="020F0502020204030204" pitchFamily="34" charset="0"/>
            </a:endParaRPr>
          </a:p>
        </p:txBody>
      </p:sp>
      <p:pic>
        <p:nvPicPr>
          <p:cNvPr id="16"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1"/>
          <p:cNvSpPr>
            <a:spLocks noGrp="1"/>
          </p:cNvSpPr>
          <p:nvPr>
            <p:ph type="title"/>
          </p:nvPr>
        </p:nvSpPr>
        <p:spPr>
          <a:xfrm>
            <a:off x="584194" y="141605"/>
            <a:ext cx="8483604" cy="482204"/>
          </a:xfrm>
        </p:spPr>
        <p:txBody>
          <a:bodyPr>
            <a:normAutofit/>
          </a:bodyPr>
          <a:lstStyle/>
          <a:p>
            <a:pPr algn="l"/>
            <a:r>
              <a:rPr lang="en-US" altLang="ja-JP" b="1" dirty="0" smtClean="0">
                <a:latin typeface="Calibri" panose="020F0502020204030204" pitchFamily="34" charset="0"/>
                <a:ea typeface="Meiryo UI" panose="020B0604030504040204" pitchFamily="50" charset="-128"/>
                <a:cs typeface="Meiryo UI" panose="020B0604030504040204" pitchFamily="50" charset="-128"/>
              </a:rPr>
              <a:t>Restriction of Super Dynamic</a:t>
            </a:r>
            <a:endParaRPr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08907" y="846966"/>
            <a:ext cx="8547894" cy="646331"/>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Manual (Operating Instruction)</a:t>
            </a:r>
          </a:p>
          <a:p>
            <a:pPr algn="l" eaLnBrk="1" hangingPunct="1"/>
            <a:r>
              <a:rPr lang="en-US" altLang="ja-JP" sz="1800" dirty="0">
                <a:effectLst/>
                <a:latin typeface="Calibri" panose="020F0502020204030204" pitchFamily="34" charset="0"/>
                <a:ea typeface="Meiryo UI" pitchFamily="50" charset="-128"/>
                <a:cs typeface="Meiryo UI" pitchFamily="50" charset="-128"/>
              </a:rPr>
              <a:t>(2.5.5.1  Configure the settings relating to image quality (“</a:t>
            </a:r>
            <a:r>
              <a:rPr lang="en-US" altLang="ja-JP" sz="1800" dirty="0" smtClean="0">
                <a:effectLst/>
                <a:latin typeface="Calibri" panose="020F0502020204030204" pitchFamily="34" charset="0"/>
                <a:ea typeface="Meiryo UI" pitchFamily="50" charset="-128"/>
                <a:cs typeface="Meiryo UI" pitchFamily="50" charset="-128"/>
              </a:rPr>
              <a:t>Image adjust</a:t>
            </a:r>
            <a:r>
              <a:rPr lang="en-US" altLang="ja-JP" sz="1800" dirty="0">
                <a:effectLst/>
                <a:latin typeface="Calibri" panose="020F0502020204030204" pitchFamily="34" charset="0"/>
                <a:ea typeface="Meiryo UI" pitchFamily="50" charset="-128"/>
                <a:cs typeface="Meiryo UI" pitchFamily="50" charset="-128"/>
              </a:rPr>
              <a:t>” setup menu))</a:t>
            </a:r>
          </a:p>
        </p:txBody>
      </p:sp>
      <p:sp>
        <p:nvSpPr>
          <p:cNvPr id="1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35" y="1617928"/>
            <a:ext cx="6665815" cy="303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角丸四角形 1"/>
          <p:cNvSpPr/>
          <p:nvPr/>
        </p:nvSpPr>
        <p:spPr>
          <a:xfrm>
            <a:off x="1202635" y="3134606"/>
            <a:ext cx="6665815" cy="40576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角丸四角形吹き出し 18"/>
          <p:cNvSpPr/>
          <p:nvPr/>
        </p:nvSpPr>
        <p:spPr>
          <a:xfrm>
            <a:off x="6834553" y="2597588"/>
            <a:ext cx="2245003" cy="356439"/>
          </a:xfrm>
          <a:prstGeom prst="wedgeRoundRectCallout">
            <a:avLst>
              <a:gd name="adj1" fmla="val -34914"/>
              <a:gd name="adj2" fmla="val 10195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100" dirty="0" smtClean="0">
                <a:solidFill>
                  <a:schemeClr val="tx1"/>
                </a:solidFill>
                <a:effectLst/>
                <a:latin typeface="Calibri" panose="020F0502020204030204" pitchFamily="34" charset="0"/>
              </a:rPr>
              <a:t>Please make a note this restriction.</a:t>
            </a:r>
            <a:endParaRPr lang="en-US" altLang="ja-JP" sz="110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1323160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43</a:t>
            </a:fld>
            <a:endParaRPr lang="en-US" sz="1000" dirty="0">
              <a:solidFill>
                <a:prstClr val="white"/>
              </a:solidFill>
              <a:latin typeface="Calibri" panose="020F0502020204030204" pitchFamily="34" charset="0"/>
            </a:endParaRPr>
          </a:p>
        </p:txBody>
      </p:sp>
      <p:sp>
        <p:nvSpPr>
          <p:cNvPr id="14"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Back Focus Setting</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24" y="771579"/>
            <a:ext cx="3276776" cy="3924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4640320" y="879740"/>
            <a:ext cx="3782667" cy="984885"/>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Focus area setting</a:t>
            </a: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When </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performing back focus, you can use this frame to specify the subject on the screen for which the </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focus should </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be adjusted. Unless specified otherwise, adjusts the focus to the subject in the central area of </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 screen</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4" name="直線コネクタ 23"/>
          <p:cNvCxnSpPr>
            <a:stCxn id="23" idx="1"/>
            <a:endCxn id="25" idx="3"/>
          </p:cNvCxnSpPr>
          <p:nvPr/>
        </p:nvCxnSpPr>
        <p:spPr>
          <a:xfrm flipH="1">
            <a:off x="3527884" y="1372183"/>
            <a:ext cx="1112436" cy="2850581"/>
          </a:xfrm>
          <a:prstGeom prst="line">
            <a:avLst/>
          </a:prstGeom>
          <a:noFill/>
          <a:ln w="25400" cap="flat" cmpd="sng" algn="ctr">
            <a:solidFill>
              <a:srgbClr val="FF66FF"/>
            </a:solidFill>
            <a:prstDash val="solid"/>
          </a:ln>
          <a:effectLst/>
        </p:spPr>
      </p:cxnSp>
      <p:sp>
        <p:nvSpPr>
          <p:cNvPr id="25" name="正方形/長方形 24"/>
          <p:cNvSpPr/>
          <p:nvPr/>
        </p:nvSpPr>
        <p:spPr>
          <a:xfrm>
            <a:off x="761413" y="4160520"/>
            <a:ext cx="2766471" cy="124488"/>
          </a:xfrm>
          <a:prstGeom prst="rect">
            <a:avLst/>
          </a:prstGeom>
          <a:noFill/>
          <a:ln w="19050" cap="flat" cmpd="sng" algn="ctr">
            <a:solidFill>
              <a:srgbClr val="F55DCA"/>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26" name="正方形/長方形 25"/>
          <p:cNvSpPr/>
          <p:nvPr/>
        </p:nvSpPr>
        <p:spPr>
          <a:xfrm>
            <a:off x="769033" y="4466391"/>
            <a:ext cx="2758851" cy="170994"/>
          </a:xfrm>
          <a:prstGeom prst="rect">
            <a:avLst/>
          </a:prstGeom>
          <a:noFill/>
          <a:ln w="19050" cap="flat" cmpd="sng" algn="ctr">
            <a:solidFill>
              <a:srgbClr val="F55DCA"/>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30" name="テキスト ボックス 29"/>
          <p:cNvSpPr txBox="1"/>
          <p:nvPr/>
        </p:nvSpPr>
        <p:spPr>
          <a:xfrm>
            <a:off x="4640319" y="1988790"/>
            <a:ext cx="3782667" cy="2508379"/>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Adjusting method </a:t>
            </a:r>
            <a:r>
              <a:rPr lang="en-US" altLang="ja-JP" sz="12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(X4571L)</a:t>
            </a: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Auto/</a:t>
            </a:r>
            <a:r>
              <a:rPr lang="en-US" altLang="ja-JP" sz="1100" b="1" i="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Preset</a:t>
            </a:r>
            <a:r>
              <a:rPr lang="en-US" altLang="ja-JP" sz="1100" i="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Fix</a:t>
            </a:r>
          </a:p>
          <a:p>
            <a:pPr algn="l" fontAlgn="auto">
              <a:spcBef>
                <a:spcPts val="0"/>
              </a:spcBef>
              <a:spcAft>
                <a:spcPts val="0"/>
              </a:spcAft>
            </a:pPr>
            <a:endParaRPr lang="en-US" altLang="ja-JP" sz="1100" i="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Auto: Adjusts the back focus function automatically and corrects the focus when switching between color</a:t>
            </a:r>
          </a:p>
          <a:p>
            <a:pPr algn="l" fontAlgn="auto">
              <a:spcBef>
                <a:spcPts val="0"/>
              </a:spcBef>
              <a:spcAft>
                <a:spcPts val="0"/>
              </a:spcAft>
            </a:pP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and black &amp; white images. </a:t>
            </a: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endPar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Preset</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Performs the preset movement to each specified back focus position when switching </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between color </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and black &amp; white images</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p>
          <a:p>
            <a:pPr algn="l" fontAlgn="auto">
              <a:spcBef>
                <a:spcPts val="0"/>
              </a:spcBef>
              <a:spcAft>
                <a:spcPts val="0"/>
              </a:spcAft>
            </a:pP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Fix</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Fixes the position after adjusting the back focus either automatically or manually</a:t>
            </a: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31" name="直線コネクタ 30"/>
          <p:cNvCxnSpPr>
            <a:stCxn id="30" idx="1"/>
            <a:endCxn id="26" idx="3"/>
          </p:cNvCxnSpPr>
          <p:nvPr/>
        </p:nvCxnSpPr>
        <p:spPr>
          <a:xfrm flipH="1">
            <a:off x="3527884" y="3242980"/>
            <a:ext cx="1112435" cy="1308908"/>
          </a:xfrm>
          <a:prstGeom prst="line">
            <a:avLst/>
          </a:prstGeom>
          <a:noFill/>
          <a:ln w="25400" cap="flat" cmpd="sng" algn="ctr">
            <a:solidFill>
              <a:srgbClr val="FF66FF"/>
            </a:solidFill>
            <a:prstDash val="solid"/>
          </a:ln>
          <a:effectLst/>
        </p:spPr>
      </p:cxnSp>
      <p:grpSp>
        <p:nvGrpSpPr>
          <p:cNvPr id="32" name="グループ化 31"/>
          <p:cNvGrpSpPr/>
          <p:nvPr/>
        </p:nvGrpSpPr>
        <p:grpSpPr>
          <a:xfrm>
            <a:off x="6257207" y="903188"/>
            <a:ext cx="640070" cy="276999"/>
            <a:chOff x="7967009" y="5290975"/>
            <a:chExt cx="915052" cy="276999"/>
          </a:xfrm>
        </p:grpSpPr>
        <p:sp>
          <p:nvSpPr>
            <p:cNvPr id="33" name="円/楕円 32"/>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34"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sp>
        <p:nvSpPr>
          <p:cNvPr id="17"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8428603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5556" y="159482"/>
            <a:ext cx="7674860" cy="525309"/>
          </a:xfrm>
        </p:spPr>
        <p:txBody>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Image Capture Mode</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44</a:t>
            </a:fld>
            <a:endParaRPr lang="en-US" sz="1000" dirty="0">
              <a:solidFill>
                <a:prstClr val="white"/>
              </a:solidFill>
              <a:latin typeface="Calibri" panose="020F0502020204030204" pitchFamily="34" charset="0"/>
            </a:endParaRPr>
          </a:p>
        </p:txBody>
      </p:sp>
      <p:pic>
        <p:nvPicPr>
          <p:cNvPr id="15"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00" y="1359871"/>
            <a:ext cx="3562672" cy="3332228"/>
          </a:xfrm>
          <a:prstGeom prst="rect">
            <a:avLst/>
          </a:prstGeom>
        </p:spPr>
      </p:pic>
      <p:sp>
        <p:nvSpPr>
          <p:cNvPr id="16" name="角丸四角形 15"/>
          <p:cNvSpPr/>
          <p:nvPr/>
        </p:nvSpPr>
        <p:spPr>
          <a:xfrm>
            <a:off x="439898" y="1626342"/>
            <a:ext cx="2338471" cy="24348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四角形吹き出し 16"/>
          <p:cNvSpPr/>
          <p:nvPr/>
        </p:nvSpPr>
        <p:spPr>
          <a:xfrm>
            <a:off x="4644008" y="1493610"/>
            <a:ext cx="4320479" cy="1651734"/>
          </a:xfrm>
          <a:prstGeom prst="wedgeRectCallout">
            <a:avLst>
              <a:gd name="adj1" fmla="val -94028"/>
              <a:gd name="adj2" fmla="val -36750"/>
            </a:avLst>
          </a:prstGeom>
        </p:spPr>
        <p:style>
          <a:lnRef idx="1">
            <a:schemeClr val="accent1"/>
          </a:lnRef>
          <a:fillRef idx="3">
            <a:schemeClr val="accent1"/>
          </a:fillRef>
          <a:effectRef idx="2">
            <a:schemeClr val="accent1"/>
          </a:effectRef>
          <a:fontRef idx="minor">
            <a:schemeClr val="lt1"/>
          </a:fontRef>
        </p:style>
        <p:txBody>
          <a:bodyPr lIns="36000" rIns="36000" rtlCol="0" anchor="t" anchorCtr="0"/>
          <a:lstStyle/>
          <a:p>
            <a:pPr algn="l"/>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Ceiling ] [ Wall ]</a:t>
            </a:r>
          </a:p>
          <a:p>
            <a:pPr marL="171450" indent="-171450" algn="l">
              <a:buFont typeface="Wingdings" panose="05000000000000000000" pitchFamily="2" charset="2"/>
              <a:buChar char="l"/>
            </a:pPr>
            <a:r>
              <a:rPr lang="en-US" altLang="ja-JP" sz="1050" u="sng"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Fisheye</a:t>
            </a:r>
          </a:p>
          <a:p>
            <a:pPr algn="l"/>
            <a:endParaRPr lang="en-US" altLang="ja-JP" sz="105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Ceiling ]</a:t>
            </a:r>
          </a:p>
          <a:p>
            <a:pPr marL="171450" indent="-171450" algn="l">
              <a:buFont typeface="Wingdings" panose="05000000000000000000" pitchFamily="2" charset="2"/>
              <a:buChar char="l"/>
            </a:pPr>
            <a:r>
              <a:rPr lang="en-US" altLang="ja-JP" sz="105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Double Panorama / Quad PTZ / Single PTZ / Fisheye + Double Panorama / Fisheye + Quad PTZ / Quad Stream</a:t>
            </a:r>
          </a:p>
          <a:p>
            <a:pPr algn="l"/>
            <a:endParaRPr lang="en-US" altLang="ja-JP" sz="105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Wall ]</a:t>
            </a:r>
          </a:p>
          <a:p>
            <a:pPr marL="171450" indent="-171450" algn="l">
              <a:buFont typeface="Wingdings" panose="05000000000000000000" pitchFamily="2" charset="2"/>
              <a:buChar char="l"/>
            </a:pPr>
            <a:r>
              <a:rPr lang="en-US" altLang="ja-JP" sz="105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Panorama / Quad PTZ / Single PTZ / Fisheye + Panorama</a:t>
            </a:r>
          </a:p>
        </p:txBody>
      </p:sp>
      <p:sp>
        <p:nvSpPr>
          <p:cNvPr id="18" name="正方形/長方形 17"/>
          <p:cNvSpPr/>
          <p:nvPr/>
        </p:nvSpPr>
        <p:spPr>
          <a:xfrm>
            <a:off x="4732365" y="3540322"/>
            <a:ext cx="1950534" cy="307777"/>
          </a:xfrm>
          <a:prstGeom prst="rect">
            <a:avLst/>
          </a:prstGeom>
          <a:ln>
            <a:solidFill>
              <a:schemeClr val="tx1"/>
            </a:solidFill>
          </a:ln>
        </p:spPr>
        <p:txBody>
          <a:bodyPr wrap="none">
            <a:spAutoFit/>
          </a:bodyPr>
          <a:lstStyle/>
          <a:p>
            <a:r>
              <a:rPr lang="en-US" altLang="ja-JP" dirty="0" smtClean="0">
                <a:effectLst/>
                <a:latin typeface="Calibri" panose="020F0502020204030204" pitchFamily="34" charset="0"/>
                <a:ea typeface="ＭＳ Ｐ明朝" charset="-128"/>
              </a:rPr>
              <a:t>Equivalent to WV-S4150</a:t>
            </a:r>
            <a:endParaRPr lang="ja-JP" altLang="en-US" dirty="0">
              <a:effectLst/>
              <a:latin typeface="Calibri" panose="020F0502020204030204" pitchFamily="34" charset="0"/>
            </a:endParaRPr>
          </a:p>
        </p:txBody>
      </p:sp>
      <p:sp>
        <p:nvSpPr>
          <p:cNvPr id="1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テキスト ボックス 21"/>
          <p:cNvSpPr txBox="1"/>
          <p:nvPr/>
        </p:nvSpPr>
        <p:spPr>
          <a:xfrm>
            <a:off x="308907" y="846966"/>
            <a:ext cx="8547894" cy="584775"/>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Select image capture mode by setting position (Ceiling / Wall) and type</a:t>
            </a:r>
          </a:p>
          <a:p>
            <a:pPr algn="r" eaLnBrk="1" hangingPunct="1"/>
            <a:r>
              <a:rPr lang="en-US" altLang="ja-JP" i="1" dirty="0" smtClean="0">
                <a:effectLst/>
                <a:latin typeface="Calibri" panose="020F0502020204030204" pitchFamily="34" charset="0"/>
                <a:ea typeface="Meiryo UI" pitchFamily="50" charset="-128"/>
                <a:cs typeface="Meiryo UI" pitchFamily="50" charset="-128"/>
              </a:rPr>
              <a:t>(Follow the specification of conventional camera)</a:t>
            </a:r>
            <a:endParaRPr lang="en-US" altLang="ja-JP" sz="1100" i="1" dirty="0" smtClean="0">
              <a:effectLst/>
              <a:latin typeface="Calibri" panose="020F0502020204030204" pitchFamily="34" charset="0"/>
              <a:ea typeface="Meiryo UI" pitchFamily="50" charset="-128"/>
              <a:cs typeface="Meiryo UI" pitchFamily="50" charset="-128"/>
            </a:endParaRPr>
          </a:p>
        </p:txBody>
      </p:sp>
    </p:spTree>
    <p:extLst>
      <p:ext uri="{BB962C8B-B14F-4D97-AF65-F5344CB8AC3E}">
        <p14:creationId xmlns:p14="http://schemas.microsoft.com/office/powerpoint/2010/main" val="3357248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5556" y="159482"/>
            <a:ext cx="7674860" cy="525309"/>
          </a:xfrm>
        </p:spPr>
        <p:txBody>
          <a:bodyP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Image Capture Mode Comparison</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522352908"/>
              </p:ext>
            </p:extLst>
          </p:nvPr>
        </p:nvGraphicFramePr>
        <p:xfrm>
          <a:off x="107503" y="1176891"/>
          <a:ext cx="8928993" cy="3545100"/>
        </p:xfrm>
        <a:graphic>
          <a:graphicData uri="http://schemas.openxmlformats.org/drawingml/2006/table">
            <a:tbl>
              <a:tblPr firstRow="1" bandRow="1">
                <a:tableStyleId>{5C22544A-7EE6-4342-B048-85BDC9FD1C3A}</a:tableStyleId>
              </a:tblPr>
              <a:tblGrid>
                <a:gridCol w="1353840"/>
                <a:gridCol w="2502181"/>
                <a:gridCol w="2502181"/>
                <a:gridCol w="2570791"/>
              </a:tblGrid>
              <a:tr h="413232">
                <a:tc>
                  <a:txBody>
                    <a:body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Installation</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marL="36000" marR="36000" anchor="ctr"/>
                </a:tc>
                <a:tc>
                  <a:txBody>
                    <a:bodyPr/>
                    <a:lstStyle/>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WV-X4571L/X4171</a:t>
                      </a:r>
                    </a:p>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New 9M 360-deg.</a:t>
                      </a:r>
                      <a:endParaRPr kumimoji="1" lang="ja-JP" altLang="en-US" sz="120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WV-S4550L/S4150</a:t>
                      </a:r>
                    </a:p>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New 5M 360-deg.</a:t>
                      </a:r>
                      <a:endParaRPr kumimoji="1" lang="ja-JP" altLang="en-US" sz="120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WV-SFN480</a:t>
                      </a:r>
                    </a:p>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Existing 9M 360-deg.</a:t>
                      </a:r>
                      <a:endParaRPr kumimoji="1" lang="ja-JP" altLang="en-US" sz="120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054624">
                <a:tc>
                  <a:txBody>
                    <a:bodyPr/>
                    <a:lstStyle/>
                    <a:p>
                      <a:pPr algn="ctr"/>
                      <a:r>
                        <a:rPr kumimoji="1" lang="en-US" altLang="ja-JP" sz="11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Ceiling ] [ Wall ]</a:t>
                      </a:r>
                      <a:endParaRPr kumimoji="1" lang="ja-JP" altLang="en-US"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Fisheye@30fps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Fisheye@30fps</a:t>
                      </a:r>
                    </a:p>
                  </a:txBody>
                  <a:tcPr anchor="ct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9M Fisheys@15fps</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4M Fisheye@30fps</a:t>
                      </a:r>
                      <a:endParaRPr kumimoji="1" lang="ja-JP" altLang="en-US"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140199">
                <a:tc>
                  <a:txBody>
                    <a:bodyPr/>
                    <a:lstStyle/>
                    <a:p>
                      <a:pPr algn="ctr"/>
                      <a:r>
                        <a:rPr kumimoji="1" lang="en-US" altLang="ja-JP" sz="11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[Ceiling ]</a:t>
                      </a:r>
                      <a:endParaRPr kumimoji="1" lang="ja-JP" altLang="en-US"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Double Panorama / Quad PTZ / Single PTZ</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Fisheye + Double Panorama</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Fisheye + Quad PTZ / Quad Stream</a:t>
                      </a:r>
                    </a:p>
                    <a:p>
                      <a:pPr algn="ctr"/>
                      <a:r>
                        <a:rPr kumimoji="1" lang="en-US" altLang="ja-JP" sz="100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@15fps</a:t>
                      </a:r>
                      <a:endParaRPr kumimoji="1" lang="ja-JP" altLang="en-US" sz="1000" baseline="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Double Panorama / Quad PTZ / Single PTZ</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Fisheye + Double Panorama</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Fisheye + Quad PTZ / Quad Stream</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@30fps</a:t>
                      </a:r>
                      <a:endParaRPr kumimoji="1" lang="ja-JP" altLang="en-US" sz="1000" baseline="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Double Panorama@15fps</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Quad PTZ / Single PTZ@15fps</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8M Fisheye + Double Panorama@7.5fps</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4M Fisheye + Double Panorama@15fps</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8M Fisheye + Quad PTZ@7.5fps</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4M Fisheye + Quad PTZ@15fps</a:t>
                      </a:r>
                    </a:p>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Quad Stream@15fps</a:t>
                      </a:r>
                      <a:endParaRPr kumimoji="1" lang="ja-JP" altLang="en-US" sz="1000" baseline="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875036">
                <a:tc>
                  <a:txBody>
                    <a:bodyPr/>
                    <a:lstStyle/>
                    <a:p>
                      <a:pPr algn="ctr"/>
                      <a:r>
                        <a:rPr kumimoji="1" lang="en-US" altLang="ja-JP" sz="11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Wall ]</a:t>
                      </a:r>
                      <a:endParaRPr kumimoji="1" lang="ja-JP" altLang="en-US" sz="11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Panorama</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 Quad PTZ / Single PTZ</a:t>
                      </a:r>
                    </a:p>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Fisheye + Panorama</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@15fps</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Panorama</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 Quad PTZ / Single PTZ</a:t>
                      </a:r>
                    </a:p>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Fisheye + Panorama</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@30fps</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Panorama@15fps</a:t>
                      </a:r>
                    </a:p>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Quad PTZ / Single PTZ@15fps</a:t>
                      </a:r>
                    </a:p>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8M Fisheye + Panorama@7.5fps</a:t>
                      </a:r>
                    </a:p>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4M Fisheye + Panorama@15fps</a:t>
                      </a:r>
                    </a:p>
                  </a:txBody>
                  <a:tcPr anchor="ctr"/>
                </a:tc>
              </a:tr>
            </a:tbl>
          </a:graphicData>
        </a:graphic>
      </p:graphicFrame>
      <p:sp>
        <p:nvSpPr>
          <p:cNvPr id="9"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45</a:t>
            </a:fld>
            <a:endParaRPr lang="en-US" sz="1000" dirty="0">
              <a:solidFill>
                <a:prstClr val="white"/>
              </a:solidFill>
              <a:latin typeface="Calibri" panose="020F0502020204030204" pitchFamily="34" charset="0"/>
            </a:endParaRPr>
          </a:p>
        </p:txBody>
      </p:sp>
      <p:pic>
        <p:nvPicPr>
          <p:cNvPr id="1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 3"/>
          <p:cNvSpPr/>
          <p:nvPr/>
        </p:nvSpPr>
        <p:spPr>
          <a:xfrm>
            <a:off x="1463932" y="1182753"/>
            <a:ext cx="2484276" cy="3539238"/>
          </a:xfrm>
          <a:prstGeom prst="roundRect">
            <a:avLst>
              <a:gd name="adj" fmla="val 858"/>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6215445" y="4690550"/>
            <a:ext cx="2839239" cy="215444"/>
          </a:xfrm>
          <a:prstGeom prst="rect">
            <a:avLst/>
          </a:prstGeom>
        </p:spPr>
        <p:txBody>
          <a:bodyPr wrap="none">
            <a:spAutoFit/>
          </a:bodyPr>
          <a:lstStyle/>
          <a:p>
            <a:r>
              <a:rPr lang="en-US" altLang="ja-JP" sz="8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1"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Stream(2) of Quad </a:t>
            </a:r>
            <a:r>
              <a:rPr lang="en-US" altLang="ja-JP" sz="8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a:t>
            </a:r>
            <a:r>
              <a:rPr lang="en-US" altLang="ja-JP" sz="800" b="1"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tream mode is 5fps (Same as 9M camera)</a:t>
            </a:r>
            <a:endParaRPr lang="ja-JP" altLang="en-US" sz="800" dirty="0">
              <a:solidFill>
                <a:prstClr val="white"/>
              </a:solidFill>
              <a:latin typeface="Calibri" panose="020F0502020204030204" pitchFamily="34" charset="0"/>
            </a:endParaRPr>
          </a:p>
        </p:txBody>
      </p:sp>
      <p:sp>
        <p:nvSpPr>
          <p:cNvPr id="1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テキスト ボックス 12"/>
          <p:cNvSpPr txBox="1"/>
          <p:nvPr/>
        </p:nvSpPr>
        <p:spPr>
          <a:xfrm>
            <a:off x="308907" y="764898"/>
            <a:ext cx="8547894" cy="369332"/>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Support 30fps output in Fisheye, 15fps output in High Resolution De-warp mode.</a:t>
            </a:r>
            <a:endParaRPr lang="en-US" altLang="ja-JP" sz="1100" i="1" dirty="0" smtClean="0">
              <a:effectLst/>
              <a:latin typeface="Calibri" panose="020F0502020204030204" pitchFamily="34" charset="0"/>
              <a:ea typeface="Meiryo UI" pitchFamily="50" charset="-128"/>
              <a:cs typeface="Meiryo UI" pitchFamily="50" charset="-128"/>
            </a:endParaRPr>
          </a:p>
        </p:txBody>
      </p:sp>
    </p:spTree>
    <p:extLst>
      <p:ext uri="{BB962C8B-B14F-4D97-AF65-F5344CB8AC3E}">
        <p14:creationId xmlns:p14="http://schemas.microsoft.com/office/powerpoint/2010/main" val="257034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75556" y="144617"/>
            <a:ext cx="7463544"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Max. Resolution Comparison</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424254522"/>
              </p:ext>
            </p:extLst>
          </p:nvPr>
        </p:nvGraphicFramePr>
        <p:xfrm>
          <a:off x="143508" y="1287986"/>
          <a:ext cx="8918211" cy="3371997"/>
        </p:xfrm>
        <a:graphic>
          <a:graphicData uri="http://schemas.openxmlformats.org/drawingml/2006/table">
            <a:tbl>
              <a:tblPr firstRow="1" firstCol="1" bandRow="1">
                <a:tableStyleId>{5C22544A-7EE6-4342-B048-85BDC9FD1C3A}</a:tableStyleId>
              </a:tblPr>
              <a:tblGrid>
                <a:gridCol w="389315"/>
                <a:gridCol w="1148896"/>
                <a:gridCol w="900000"/>
                <a:gridCol w="900000"/>
                <a:gridCol w="900000"/>
                <a:gridCol w="900000"/>
                <a:gridCol w="900000"/>
                <a:gridCol w="900000"/>
                <a:gridCol w="1980000"/>
              </a:tblGrid>
              <a:tr h="438911">
                <a:tc rowSpan="2">
                  <a:txBody>
                    <a:bodyPr/>
                    <a:lstStyle/>
                    <a:p>
                      <a:pPr algn="just">
                        <a:spcAft>
                          <a:spcPts val="0"/>
                        </a:spcAft>
                      </a:pPr>
                      <a:r>
                        <a:rPr lang="en-US" sz="900" i="0" kern="100" dirty="0">
                          <a:effectLst/>
                          <a:latin typeface="Calibri" panose="020F0502020204030204" pitchFamily="34" charset="0"/>
                          <a:ea typeface="Meiryo UI" panose="020B0604030504040204" pitchFamily="50" charset="-128"/>
                          <a:cs typeface="Meiryo UI" panose="020B0604030504040204" pitchFamily="50" charset="-128"/>
                        </a:rPr>
                        <a:t> </a:t>
                      </a:r>
                      <a:endParaRPr lang="ja-JP" sz="9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Image</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WV-X4571L/X4171</a:t>
                      </a:r>
                    </a:p>
                    <a:p>
                      <a:pPr algn="ctr"/>
                      <a:r>
                        <a:rPr kumimoji="1" lang="en-US" altLang="ja-JP" sz="120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New 9M 360-deg.</a:t>
                      </a:r>
                      <a:endParaRPr kumimoji="1" lang="ja-JP" altLang="en-US" sz="120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ja-JP" sz="9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en-US" altLang="ja-JP" sz="1200" i="0"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WV-S4550L/S4150</a:t>
                      </a:r>
                    </a:p>
                    <a:p>
                      <a:pPr algn="ctr">
                        <a:spcAft>
                          <a:spcPts val="0"/>
                        </a:spcAft>
                      </a:pPr>
                      <a:r>
                        <a:rPr lang="en-US" altLang="ja-JP" sz="1200" i="0"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5M 360-deg.</a:t>
                      </a:r>
                      <a:endParaRPr lang="ja-JP" sz="1200" i="0"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ja-JP" sz="9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WV-SFN480 (9M)</a:t>
                      </a:r>
                    </a:p>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Existing 9M 360-deg.</a:t>
                      </a:r>
                      <a:endParaRPr lang="ja-JP"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ja-JP" altLang="ja-JP" sz="900" i="0" kern="10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Remarks</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911">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en-US" altLang="ja-JP" sz="1200" b="1" i="0" u="none" kern="100"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c>
                  <a:txBody>
                    <a:bodyPr/>
                    <a:lstStyle/>
                    <a:p>
                      <a:pPr algn="ctr">
                        <a:spcAft>
                          <a:spcPts val="0"/>
                        </a:spcAft>
                      </a:pPr>
                      <a:r>
                        <a:rPr lang="en-US" altLang="ja-JP" sz="1200" b="1" i="0" u="none" kern="100"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H.265/264</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c>
                  <a:txBody>
                    <a:bodyPr/>
                    <a:lstStyle/>
                    <a:p>
                      <a:pPr algn="ctr">
                        <a:spcAft>
                          <a:spcPts val="0"/>
                        </a:spcAft>
                      </a:pPr>
                      <a:r>
                        <a:rPr lang="en-US" altLang="ja-JP" sz="1200" b="1" i="0" u="none" kern="100"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c>
                  <a:txBody>
                    <a:bodyPr/>
                    <a:lstStyle/>
                    <a:p>
                      <a:pPr algn="ctr">
                        <a:spcAft>
                          <a:spcPts val="0"/>
                        </a:spcAft>
                      </a:pPr>
                      <a:r>
                        <a:rPr lang="en-US" altLang="ja-JP" sz="1200" b="1" i="0" u="none" kern="100"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H.265/264</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c>
                  <a:txBody>
                    <a:bodyPr/>
                    <a:lstStyle/>
                    <a:p>
                      <a:pPr algn="ctr">
                        <a:spcAft>
                          <a:spcPts val="0"/>
                        </a:spcAft>
                      </a:pPr>
                      <a:r>
                        <a:rPr lang="en-US" altLang="ja-JP" sz="1200" b="1" i="0" u="none" kern="100"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JPEG</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c>
                  <a:txBody>
                    <a:bodyPr/>
                    <a:lstStyle/>
                    <a:p>
                      <a:pPr algn="ctr">
                        <a:spcAft>
                          <a:spcPts val="0"/>
                        </a:spcAft>
                      </a:pPr>
                      <a:r>
                        <a:rPr lang="en-US" altLang="ja-JP" sz="1200" b="1" i="0" u="none" kern="100"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H.264</a:t>
                      </a:r>
                      <a:endParaRPr lang="ja-JP" sz="1200" b="1" i="0" u="none" kern="100" baseline="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c vMerge="1">
                  <a:txBody>
                    <a:bodyPr/>
                    <a:lstStyle/>
                    <a:p>
                      <a:pPr algn="ctr">
                        <a:spcAft>
                          <a:spcPts val="0"/>
                        </a:spcAft>
                      </a:pPr>
                      <a:endParaRPr lang="ja-JP" altLang="ja-JP" sz="900" b="0" i="0" u="none" kern="100" baseline="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A6DB"/>
                    </a:solidFill>
                  </a:tcPr>
                </a:tc>
              </a:tr>
              <a:tr h="8356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1</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1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Fisheye</a:t>
                      </a:r>
                      <a:endParaRPr lang="ja-JP" sz="1100" b="0" i="0" u="none" kern="100" baseline="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endParaRPr lang="ja-JP" sz="10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endParaRPr lang="ja-JP" sz="10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spcAft>
                          <a:spcPts val="0"/>
                        </a:spcAft>
                        <a:buFont typeface="Wingdings" panose="05000000000000000000" pitchFamily="2" charset="2"/>
                        <a:buNone/>
                      </a:pPr>
                      <a:endPar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4061">
                <a:tc>
                  <a:txBody>
                    <a:bodyPr/>
                    <a:lstStyle/>
                    <a:p>
                      <a:pPr algn="ctr">
                        <a:spcAft>
                          <a:spcPts val="0"/>
                        </a:spcAft>
                      </a:pPr>
                      <a:r>
                        <a:rPr lang="en-US" sz="1000" i="0" kern="100" dirty="0">
                          <a:effectLst/>
                          <a:latin typeface="Calibri" panose="020F0502020204030204" pitchFamily="34" charset="0"/>
                          <a:ea typeface="Meiryo UI" panose="020B0604030504040204" pitchFamily="50" charset="-128"/>
                          <a:cs typeface="Meiryo UI" panose="020B0604030504040204" pitchFamily="50" charset="-128"/>
                        </a:rPr>
                        <a:t>2</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1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algn="ctr">
                        <a:spcAft>
                          <a:spcPts val="0"/>
                        </a:spcAft>
                      </a:pPr>
                      <a:r>
                        <a:rPr lang="en-US" altLang="ja-JP" sz="11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endParaRPr lang="ja-JP" sz="110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sz="10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ja-JP" altLang="ja-JP" sz="10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4477">
                <a:tc>
                  <a:txBody>
                    <a:bodyPr/>
                    <a:lstStyle/>
                    <a:p>
                      <a:pPr algn="ctr">
                        <a:spcAft>
                          <a:spcPts val="0"/>
                        </a:spcAft>
                      </a:pPr>
                      <a:r>
                        <a:rPr lang="en-US" sz="1000" i="0" kern="100" dirty="0">
                          <a:effectLst/>
                          <a:latin typeface="Calibri" panose="020F0502020204030204" pitchFamily="34" charset="0"/>
                          <a:ea typeface="Meiryo UI" panose="020B0604030504040204" pitchFamily="50" charset="-128"/>
                          <a:cs typeface="Meiryo UI" panose="020B0604030504040204" pitchFamily="50" charset="-128"/>
                        </a:rPr>
                        <a:t>3</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1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Quad PTZ</a:t>
                      </a:r>
                    </a:p>
                    <a:p>
                      <a:pPr algn="ctr">
                        <a:spcAft>
                          <a:spcPts val="0"/>
                        </a:spcAft>
                      </a:pPr>
                      <a:r>
                        <a:rPr lang="en-US" altLang="ja-JP" sz="11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Single PTZ</a:t>
                      </a:r>
                      <a:endParaRPr lang="ja-JP" sz="110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1600x1200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1600x1200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endParaRPr lang="ja-JP" sz="10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5"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46</a:t>
            </a:fld>
            <a:endParaRPr lang="en-US" sz="1000" dirty="0">
              <a:solidFill>
                <a:prstClr val="white"/>
              </a:solidFill>
              <a:latin typeface="Calibri" panose="020F0502020204030204" pitchFamily="34" charset="0"/>
            </a:endParaRPr>
          </a:p>
        </p:txBody>
      </p:sp>
      <p:sp>
        <p:nvSpPr>
          <p:cNvPr id="12" name="角丸四角形 11"/>
          <p:cNvSpPr/>
          <p:nvPr/>
        </p:nvSpPr>
        <p:spPr>
          <a:xfrm>
            <a:off x="1670538" y="1287986"/>
            <a:ext cx="1811216" cy="3377858"/>
          </a:xfrm>
          <a:prstGeom prst="roundRect">
            <a:avLst>
              <a:gd name="adj" fmla="val 858"/>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テキスト ボックス 16"/>
          <p:cNvSpPr txBox="1"/>
          <p:nvPr/>
        </p:nvSpPr>
        <p:spPr>
          <a:xfrm>
            <a:off x="308907" y="846966"/>
            <a:ext cx="8547894" cy="369332"/>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The Max. output resolution is equivalent to the existing model</a:t>
            </a:r>
            <a:endParaRPr lang="en-US" altLang="ja-JP" sz="1100" i="1" dirty="0" smtClean="0">
              <a:effectLst/>
              <a:latin typeface="Calibri" panose="020F0502020204030204" pitchFamily="34" charset="0"/>
              <a:ea typeface="Meiryo UI" pitchFamily="50" charset="-128"/>
              <a:cs typeface="Meiryo UI" pitchFamily="50" charset="-128"/>
            </a:endParaRPr>
          </a:p>
        </p:txBody>
      </p:sp>
    </p:spTree>
    <p:extLst>
      <p:ext uri="{BB962C8B-B14F-4D97-AF65-F5344CB8AC3E}">
        <p14:creationId xmlns:p14="http://schemas.microsoft.com/office/powerpoint/2010/main" val="10970541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75556" y="144617"/>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Supported Resolution (1/2)</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843776731"/>
              </p:ext>
            </p:extLst>
          </p:nvPr>
        </p:nvGraphicFramePr>
        <p:xfrm>
          <a:off x="109436" y="807555"/>
          <a:ext cx="8891057" cy="3871233"/>
        </p:xfrm>
        <a:graphic>
          <a:graphicData uri="http://schemas.openxmlformats.org/drawingml/2006/table">
            <a:tbl>
              <a:tblPr firstRow="1" firstCol="1" bandRow="1">
                <a:tableStyleId>{5C22544A-7EE6-4342-B048-85BDC9FD1C3A}</a:tableStyleId>
              </a:tblPr>
              <a:tblGrid>
                <a:gridCol w="393275"/>
                <a:gridCol w="1554884"/>
                <a:gridCol w="1746153"/>
                <a:gridCol w="1613423"/>
                <a:gridCol w="1424111"/>
                <a:gridCol w="1328817"/>
                <a:gridCol w="830394"/>
              </a:tblGrid>
              <a:tr h="252000">
                <a:tc>
                  <a:txBody>
                    <a:bodyPr/>
                    <a:lstStyle/>
                    <a:p>
                      <a:pPr algn="just">
                        <a:spcAft>
                          <a:spcPts val="0"/>
                        </a:spcAft>
                      </a:pPr>
                      <a:r>
                        <a:rPr lang="en-US" sz="1200" i="0" kern="100" dirty="0">
                          <a:effectLst/>
                          <a:latin typeface="Calibri" panose="020F0502020204030204" pitchFamily="34" charset="0"/>
                          <a:ea typeface="Meiryo UI" panose="020B0604030504040204" pitchFamily="50" charset="-128"/>
                          <a:cs typeface="Meiryo UI" panose="020B0604030504040204" pitchFamily="50" charset="-128"/>
                        </a:rPr>
                        <a:t> </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Capture Image Mode</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Stream (1)</a:t>
                      </a:r>
                      <a:r>
                        <a:rPr lang="en-US" altLang="ja-JP" sz="12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H.265/ H.264)</a:t>
                      </a:r>
                      <a:endParaRPr lang="ja-JP" sz="11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Stream (2) </a:t>
                      </a: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(H.265/ H.264)</a:t>
                      </a:r>
                      <a:endParaRPr lang="ja-JP"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i="0" kern="100" dirty="0" smtClean="0">
                          <a:effectLst/>
                          <a:latin typeface="Calibri" panose="020F0502020204030204" pitchFamily="34" charset="0"/>
                          <a:ea typeface="Meiryo UI" panose="020B0604030504040204" pitchFamily="50" charset="-128"/>
                          <a:cs typeface="Meiryo UI" panose="020B0604030504040204" pitchFamily="50" charset="-128"/>
                        </a:rPr>
                        <a:t>JPEG (1)</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i="0" kern="100" dirty="0" smtClean="0">
                          <a:effectLst/>
                          <a:latin typeface="Calibri" panose="020F0502020204030204" pitchFamily="34" charset="0"/>
                          <a:ea typeface="Meiryo UI" panose="020B0604030504040204" pitchFamily="50" charset="-128"/>
                          <a:cs typeface="Meiryo UI" panose="020B0604030504040204" pitchFamily="50" charset="-128"/>
                        </a:rPr>
                        <a:t>JPEG (2)</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Max. fps</a:t>
                      </a: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04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1</a:t>
                      </a:r>
                      <a:endParaRPr lang="ja-JP"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endParaRPr>
                    </a:p>
                    <a:p>
                      <a:pPr algn="ctr">
                        <a:spcAft>
                          <a:spcPts val="0"/>
                        </a:spcAft>
                      </a:pP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b="0" i="0" u="sng"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105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(Ceiling / Wall)</a:t>
                      </a:r>
                      <a:endParaRPr lang="ja-JP" sz="1050" b="0" i="0" u="none" kern="100" baseline="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sng"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altLang="ja-JP" sz="8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sng"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320x320</a:t>
                      </a:r>
                      <a:endParaRPr lang="ja-JP" altLang="ja-JP"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sng"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altLang="ja-JP" sz="8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sng"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320x320</a:t>
                      </a:r>
                      <a:endParaRPr lang="ja-JP" altLang="ja-JP" sz="800" b="0" i="0" u="none" kern="100"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Stream:30fps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 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0411">
                <a:tc>
                  <a:txBody>
                    <a:bodyPr/>
                    <a:lstStyle/>
                    <a:p>
                      <a:pPr algn="ctr">
                        <a:spcAft>
                          <a:spcPts val="0"/>
                        </a:spcAft>
                      </a:pPr>
                      <a:r>
                        <a:rPr lang="en-US" sz="1000" i="0" kern="100" dirty="0">
                          <a:effectLst/>
                          <a:latin typeface="Calibri" panose="020F0502020204030204" pitchFamily="34" charset="0"/>
                          <a:ea typeface="Meiryo UI" panose="020B0604030504040204" pitchFamily="50" charset="-128"/>
                          <a:cs typeface="Meiryo UI" panose="020B0604030504040204" pitchFamily="50" charset="-128"/>
                        </a:rPr>
                        <a:t>2</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(Ceiling)</a:t>
                      </a:r>
                      <a:endParaRPr lang="ja-JP" sz="105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algn="just">
                        <a:spcAft>
                          <a:spcPts val="0"/>
                        </a:spcAft>
                      </a:pPr>
                      <a:r>
                        <a:rPr lang="en-US"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640x360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640x360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320x180</a:t>
                      </a:r>
                      <a:endParaRPr lang="ja-JP" alt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 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0411">
                <a:tc>
                  <a:txBody>
                    <a:bodyPr/>
                    <a:lstStyle/>
                    <a:p>
                      <a:pPr algn="ctr">
                        <a:spcAft>
                          <a:spcPts val="0"/>
                        </a:spcAft>
                      </a:pPr>
                      <a:r>
                        <a:rPr lang="en-US" sz="1000" i="0" kern="100" dirty="0">
                          <a:effectLst/>
                          <a:latin typeface="Calibri" panose="020F0502020204030204" pitchFamily="34" charset="0"/>
                          <a:ea typeface="Meiryo UI" panose="020B0604030504040204" pitchFamily="50" charset="-128"/>
                          <a:cs typeface="Meiryo UI" panose="020B0604030504040204" pitchFamily="50" charset="-128"/>
                        </a:rPr>
                        <a:t>3</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p>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(Wall)</a:t>
                      </a:r>
                      <a:endParaRPr lang="ja-JP" sz="105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endParaRPr lang="en-US"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640x360</a:t>
                      </a:r>
                    </a:p>
                    <a:p>
                      <a:pPr algn="just">
                        <a:spcAft>
                          <a:spcPts val="0"/>
                        </a:spcAft>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320x180</a:t>
                      </a:r>
                      <a:endParaRPr lang="ja-JP" altLang="ja-JP" sz="800" b="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2560x1440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640x360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320x180</a:t>
                      </a:r>
                      <a:endParaRPr lang="ja-JP" alt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1920x1080</a:t>
                      </a:r>
                      <a:endParaRPr lang="ja-JP"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 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08000">
                <a:tc>
                  <a:txBody>
                    <a:bodyPr/>
                    <a:lstStyle/>
                    <a:p>
                      <a:pPr algn="ctr">
                        <a:spcAft>
                          <a:spcPts val="0"/>
                        </a:spcAft>
                      </a:pP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4</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Quad PTZ</a:t>
                      </a:r>
                    </a:p>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(Ceiling / Wall)</a:t>
                      </a:r>
                      <a:endParaRPr lang="ja-JP" sz="105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800" dirty="0" smtClean="0">
                          <a:latin typeface="Calibri" panose="020F0502020204030204" pitchFamily="34" charset="0"/>
                          <a:cs typeface="Calibri" panose="020F0502020204030204" pitchFamily="34" charset="0"/>
                        </a:rPr>
                        <a:t>■</a:t>
                      </a:r>
                      <a:r>
                        <a:rPr lang="en-US" altLang="ja-JP" sz="800" dirty="0" smtClean="0">
                          <a:latin typeface="Calibri" panose="020F0502020204030204" pitchFamily="34" charset="0"/>
                          <a:cs typeface="Calibri" panose="020F0502020204030204" pitchFamily="34" charset="0"/>
                        </a:rPr>
                        <a:t>Quad</a:t>
                      </a:r>
                      <a:r>
                        <a:rPr lang="en-US" altLang="ja-JP" sz="800" baseline="0" dirty="0" smtClean="0">
                          <a:latin typeface="Calibri" panose="020F0502020204030204" pitchFamily="34" charset="0"/>
                          <a:cs typeface="Calibri" panose="020F0502020204030204" pitchFamily="34" charset="0"/>
                        </a:rPr>
                        <a:t> PTZ</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2048x1536</a:t>
                      </a:r>
                      <a:endParaRPr lang="en-US" sz="800" dirty="0">
                        <a:latin typeface="Calibri" panose="020F0502020204030204" pitchFamily="34" charset="0"/>
                        <a:cs typeface="Calibri" panose="020F0502020204030204" pitchFamily="34" charset="0"/>
                      </a:endParaRPr>
                    </a:p>
                    <a:p>
                      <a:r>
                        <a:rPr lang="en-US" sz="800" u="none" dirty="0" smtClean="0">
                          <a:latin typeface="Calibri" panose="020F0502020204030204" pitchFamily="34" charset="0"/>
                          <a:cs typeface="Calibri" panose="020F0502020204030204" pitchFamily="34" charset="0"/>
                        </a:rPr>
                        <a:t>1600x1200</a:t>
                      </a:r>
                    </a:p>
                    <a:p>
                      <a:r>
                        <a:rPr lang="en-US" sz="800" dirty="0" smtClean="0">
                          <a:latin typeface="Calibri" panose="020F0502020204030204" pitchFamily="34" charset="0"/>
                          <a:cs typeface="Calibri" panose="020F0502020204030204" pitchFamily="34" charset="0"/>
                        </a:rPr>
                        <a:t>1280x960</a:t>
                      </a:r>
                    </a:p>
                    <a:p>
                      <a:r>
                        <a:rPr lang="en-US" sz="800" dirty="0" smtClean="0">
                          <a:latin typeface="Calibri" panose="020F0502020204030204" pitchFamily="34" charset="0"/>
                          <a:cs typeface="Calibri" panose="020F0502020204030204" pitchFamily="34" charset="0"/>
                        </a:rPr>
                        <a:t>800x600</a:t>
                      </a:r>
                    </a:p>
                    <a:p>
                      <a:r>
                        <a:rPr lang="en-US" sz="800" dirty="0" smtClean="0">
                          <a:latin typeface="Calibri" panose="020F0502020204030204" pitchFamily="34" charset="0"/>
                          <a:cs typeface="Calibri" panose="020F0502020204030204" pitchFamily="34" charset="0"/>
                        </a:rPr>
                        <a:t>VGA</a:t>
                      </a:r>
                    </a:p>
                    <a:p>
                      <a:r>
                        <a:rPr lang="en-US" sz="800" dirty="0" smtClean="0">
                          <a:latin typeface="Calibri" panose="020F0502020204030204" pitchFamily="34" charset="0"/>
                          <a:cs typeface="Calibri" panose="020F0502020204030204" pitchFamily="34" charset="0"/>
                        </a:rPr>
                        <a:t>QVGA</a:t>
                      </a:r>
                      <a:endParaRPr lang="en-US" sz="800"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Quad</a:t>
                      </a:r>
                      <a:r>
                        <a:rPr lang="en-US" altLang="ja-JP" sz="800" u="none" baseline="0" dirty="0" smtClean="0">
                          <a:latin typeface="Calibri" panose="020F0502020204030204" pitchFamily="34" charset="0"/>
                          <a:cs typeface="Calibri" panose="020F0502020204030204" pitchFamily="34" charset="0"/>
                        </a:rPr>
                        <a:t> PTZ</a:t>
                      </a:r>
                      <a:endParaRPr lang="en-US" altLang="ja-JP" sz="800" u="none"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Quad</a:t>
                      </a:r>
                      <a:r>
                        <a:rPr lang="en-US" altLang="ja-JP" sz="800" u="none" baseline="0" dirty="0" smtClean="0">
                          <a:latin typeface="Calibri" panose="020F0502020204030204" pitchFamily="34" charset="0"/>
                          <a:cs typeface="Calibri" panose="020F0502020204030204" pitchFamily="34" charset="0"/>
                        </a:rPr>
                        <a:t> PTZ</a:t>
                      </a:r>
                      <a:endParaRPr lang="en-US" sz="800" u="none" dirty="0">
                        <a:latin typeface="Calibri" panose="020F0502020204030204" pitchFamily="34" charset="0"/>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kern="100" baseline="0" dirty="0" smtClean="0">
                          <a:effectLst/>
                          <a:latin typeface="Calibri" panose="020F0502020204030204" pitchFamily="34" charset="0"/>
                          <a:ea typeface="Meiryo UI" panose="020B0604030504040204" pitchFamily="50" charset="-128"/>
                          <a:cs typeface="Meiryo UI" panose="020B0604030504040204" pitchFamily="50" charset="-128"/>
                        </a:rPr>
                        <a:t>2048x1536</a:t>
                      </a:r>
                      <a:endParaRPr lang="en-US" altLang="ja-JP" sz="800"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1600x1200</a:t>
                      </a:r>
                    </a:p>
                    <a:p>
                      <a:r>
                        <a:rPr lang="en-US" altLang="ja-JP" sz="800" dirty="0" smtClean="0">
                          <a:latin typeface="Calibri" panose="020F0502020204030204" pitchFamily="34" charset="0"/>
                          <a:cs typeface="Calibri" panose="020F0502020204030204" pitchFamily="34" charset="0"/>
                        </a:rPr>
                        <a:t>1280x960</a:t>
                      </a:r>
                    </a:p>
                    <a:p>
                      <a:r>
                        <a:rPr lang="en-US" altLang="ja-JP" sz="800" dirty="0" smtClean="0">
                          <a:latin typeface="Calibri" panose="020F0502020204030204" pitchFamily="34" charset="0"/>
                          <a:cs typeface="Calibri" panose="020F0502020204030204" pitchFamily="34" charset="0"/>
                        </a:rPr>
                        <a:t>800x600</a:t>
                      </a:r>
                    </a:p>
                    <a:p>
                      <a:r>
                        <a:rPr lang="en-US" altLang="ja-JP" sz="800" dirty="0" smtClean="0">
                          <a:latin typeface="Calibri" panose="020F0502020204030204" pitchFamily="34" charset="0"/>
                          <a:cs typeface="Calibri" panose="020F0502020204030204" pitchFamily="34" charset="0"/>
                        </a:rPr>
                        <a:t>VGA</a:t>
                      </a:r>
                    </a:p>
                    <a:p>
                      <a:r>
                        <a:rPr lang="en-US" altLang="ja-JP" sz="800" dirty="0" smtClean="0">
                          <a:latin typeface="Calibri" panose="020F0502020204030204" pitchFamily="34" charset="0"/>
                          <a:cs typeface="Calibri" panose="020F0502020204030204" pitchFamily="34" charset="0"/>
                        </a:rPr>
                        <a:t>QVGA</a:t>
                      </a:r>
                      <a:endParaRPr lang="en-US" altLang="ja-JP" sz="800"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Quad</a:t>
                      </a:r>
                      <a:r>
                        <a:rPr lang="en-US" altLang="ja-JP" sz="800" u="none" baseline="0" dirty="0" smtClean="0">
                          <a:latin typeface="Calibri" panose="020F0502020204030204" pitchFamily="34" charset="0"/>
                          <a:cs typeface="Calibri" panose="020F0502020204030204" pitchFamily="34" charset="0"/>
                        </a:rPr>
                        <a:t> PTZ</a:t>
                      </a:r>
                      <a:endParaRPr lang="en-US" altLang="ja-JP" sz="800" u="none"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 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5"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47</a:t>
            </a:fld>
            <a:endParaRPr lang="en-US" sz="1000" dirty="0">
              <a:solidFill>
                <a:prstClr val="white"/>
              </a:solidFill>
              <a:latin typeface="Calibri" panose="020F0502020204030204" pitchFamily="34" charset="0"/>
            </a:endParaRPr>
          </a:p>
        </p:txBody>
      </p:sp>
      <p:sp>
        <p:nvSpPr>
          <p:cNvPr id="8"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9"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6561872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386858654"/>
              </p:ext>
            </p:extLst>
          </p:nvPr>
        </p:nvGraphicFramePr>
        <p:xfrm>
          <a:off x="109436" y="735546"/>
          <a:ext cx="8953779" cy="3974247"/>
        </p:xfrm>
        <a:graphic>
          <a:graphicData uri="http://schemas.openxmlformats.org/drawingml/2006/table">
            <a:tbl>
              <a:tblPr firstRow="1" firstCol="1" bandRow="1">
                <a:tableStyleId>{5C22544A-7EE6-4342-B048-85BDC9FD1C3A}</a:tableStyleId>
              </a:tblPr>
              <a:tblGrid>
                <a:gridCol w="393275"/>
                <a:gridCol w="1620000"/>
                <a:gridCol w="1746153"/>
                <a:gridCol w="1613423"/>
                <a:gridCol w="1424111"/>
                <a:gridCol w="1328817"/>
                <a:gridCol w="828000"/>
              </a:tblGrid>
              <a:tr h="213200">
                <a:tc>
                  <a:txBody>
                    <a:bodyPr/>
                    <a:lstStyle/>
                    <a:p>
                      <a:pPr algn="just">
                        <a:spcAft>
                          <a:spcPts val="0"/>
                        </a:spcAft>
                      </a:pPr>
                      <a:r>
                        <a:rPr lang="en-US" sz="1200" i="0" kern="100" dirty="0">
                          <a:effectLst/>
                          <a:latin typeface="Calibri" panose="020F0502020204030204" pitchFamily="34" charset="0"/>
                          <a:ea typeface="Meiryo UI" panose="020B0604030504040204" pitchFamily="50" charset="-128"/>
                          <a:cs typeface="Meiryo UI" panose="020B0604030504040204" pitchFamily="50" charset="-128"/>
                        </a:rPr>
                        <a:t> </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Capture Image Mode</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Stream (1)</a:t>
                      </a:r>
                      <a:r>
                        <a:rPr lang="en-US" altLang="ja-JP" sz="12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i="0"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H.265/ H.264)</a:t>
                      </a:r>
                      <a:endParaRPr lang="ja-JP" sz="11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Stream (2) </a:t>
                      </a: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(H.265/ H.264)</a:t>
                      </a:r>
                      <a:endParaRPr lang="ja-JP"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i="0" kern="100" dirty="0" smtClean="0">
                          <a:effectLst/>
                          <a:latin typeface="Calibri" panose="020F0502020204030204" pitchFamily="34" charset="0"/>
                          <a:ea typeface="Meiryo UI" panose="020B0604030504040204" pitchFamily="50" charset="-128"/>
                          <a:cs typeface="Meiryo UI" panose="020B0604030504040204" pitchFamily="50" charset="-128"/>
                        </a:rPr>
                        <a:t>JPEG (1)</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i="0" kern="100" dirty="0" smtClean="0">
                          <a:effectLst/>
                          <a:latin typeface="Calibri" panose="020F0502020204030204" pitchFamily="34" charset="0"/>
                          <a:ea typeface="Meiryo UI" panose="020B0604030504040204" pitchFamily="50" charset="-128"/>
                          <a:cs typeface="Meiryo UI" panose="020B0604030504040204" pitchFamily="50" charset="-128"/>
                        </a:rPr>
                        <a:t>JPEG (2)</a:t>
                      </a:r>
                      <a:endParaRPr lang="ja-JP" sz="12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200" i="0" kern="100" dirty="0" smtClean="0">
                          <a:effectLst/>
                          <a:latin typeface="Calibri" panose="020F0502020204030204" pitchFamily="34" charset="0"/>
                          <a:ea typeface="Meiryo UI" panose="020B0604030504040204" pitchFamily="50" charset="-128"/>
                          <a:cs typeface="Meiryo UI" panose="020B0604030504040204" pitchFamily="50" charset="-128"/>
                        </a:rPr>
                        <a:t>Max. fps</a:t>
                      </a: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94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5</a:t>
                      </a:r>
                      <a:endParaRPr lang="ja-JP"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b="0" i="0" u="none" kern="100" baseline="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Single PTZ</a:t>
                      </a:r>
                    </a:p>
                    <a:p>
                      <a:pPr algn="just">
                        <a:spcAft>
                          <a:spcPts val="0"/>
                        </a:spcAft>
                      </a:pPr>
                      <a:r>
                        <a:rPr lang="en-US" altLang="ja-JP" sz="1050" b="0" i="0" u="none" kern="100" baseline="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(Ceiling / Wall)</a:t>
                      </a: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Single</a:t>
                      </a:r>
                      <a:r>
                        <a:rPr lang="en-US" altLang="ja-JP" sz="800" u="none" baseline="0" dirty="0" smtClean="0">
                          <a:latin typeface="Calibri" panose="020F0502020204030204" pitchFamily="34" charset="0"/>
                          <a:cs typeface="Calibri" panose="020F0502020204030204" pitchFamily="34" charset="0"/>
                        </a:rPr>
                        <a:t> PTZ</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2048x1536</a:t>
                      </a:r>
                      <a:endParaRPr lang="en-US" sz="800" u="none" dirty="0">
                        <a:latin typeface="Calibri" panose="020F0502020204030204" pitchFamily="34" charset="0"/>
                        <a:cs typeface="Calibri" panose="020F0502020204030204" pitchFamily="34" charset="0"/>
                      </a:endParaRPr>
                    </a:p>
                    <a:p>
                      <a:r>
                        <a:rPr lang="en-US" sz="800" u="none" dirty="0" smtClean="0">
                          <a:latin typeface="Calibri" panose="020F0502020204030204" pitchFamily="34" charset="0"/>
                          <a:cs typeface="Calibri" panose="020F0502020204030204" pitchFamily="34" charset="0"/>
                        </a:rPr>
                        <a:t>1600x1200</a:t>
                      </a:r>
                    </a:p>
                    <a:p>
                      <a:r>
                        <a:rPr lang="en-US" sz="800" u="none" dirty="0" smtClean="0">
                          <a:latin typeface="Calibri" panose="020F0502020204030204" pitchFamily="34" charset="0"/>
                          <a:cs typeface="Calibri" panose="020F0502020204030204" pitchFamily="34" charset="0"/>
                        </a:rPr>
                        <a:t>1280x960</a:t>
                      </a:r>
                    </a:p>
                    <a:p>
                      <a:r>
                        <a:rPr lang="en-US" sz="800" u="none" dirty="0" smtClean="0">
                          <a:latin typeface="Calibri" panose="020F0502020204030204" pitchFamily="34" charset="0"/>
                          <a:cs typeface="Calibri" panose="020F0502020204030204" pitchFamily="34" charset="0"/>
                        </a:rPr>
                        <a:t>800x600</a:t>
                      </a:r>
                    </a:p>
                    <a:p>
                      <a:r>
                        <a:rPr lang="en-US" sz="800" u="none" dirty="0" smtClean="0">
                          <a:latin typeface="Calibri" panose="020F0502020204030204" pitchFamily="34" charset="0"/>
                          <a:cs typeface="Calibri" panose="020F0502020204030204" pitchFamily="34" charset="0"/>
                        </a:rPr>
                        <a:t>VGA, QVGA</a:t>
                      </a:r>
                      <a:endParaRPr lang="en-US"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Single</a:t>
                      </a:r>
                      <a:r>
                        <a:rPr lang="en-US" altLang="ja-JP" sz="800" u="none" baseline="0" dirty="0" smtClean="0">
                          <a:latin typeface="Calibri" panose="020F0502020204030204" pitchFamily="34" charset="0"/>
                          <a:cs typeface="Calibri" panose="020F0502020204030204" pitchFamily="34" charset="0"/>
                        </a:rPr>
                        <a:t> PTZ</a:t>
                      </a:r>
                      <a:endParaRPr lang="en-US" altLang="ja-JP" sz="800" u="none"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Single</a:t>
                      </a:r>
                      <a:r>
                        <a:rPr lang="en-US" altLang="ja-JP" sz="800" u="none" baseline="0" dirty="0" smtClean="0">
                          <a:latin typeface="Calibri" panose="020F0502020204030204" pitchFamily="34" charset="0"/>
                          <a:cs typeface="Calibri" panose="020F0502020204030204" pitchFamily="34" charset="0"/>
                        </a:rPr>
                        <a:t> PTZ</a:t>
                      </a:r>
                      <a:endParaRPr lang="en-US" sz="800" u="none" dirty="0">
                        <a:latin typeface="Calibri" panose="020F0502020204030204" pitchFamily="34" charset="0"/>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2048x1536</a:t>
                      </a:r>
                      <a:endParaRPr lang="en-US" altLang="ja-JP" sz="800" u="none"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1600x1200</a:t>
                      </a: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 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Single</a:t>
                      </a:r>
                      <a:r>
                        <a:rPr lang="en-US" altLang="ja-JP" sz="800" u="none" baseline="0" dirty="0" smtClean="0">
                          <a:latin typeface="Calibri" panose="020F0502020204030204" pitchFamily="34" charset="0"/>
                          <a:cs typeface="Calibri" panose="020F0502020204030204" pitchFamily="34" charset="0"/>
                        </a:rPr>
                        <a:t> PTZ</a:t>
                      </a:r>
                      <a:endParaRPr lang="en-US" altLang="ja-JP" sz="800" u="none"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 </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0251">
                <a:tc>
                  <a:txBody>
                    <a:bodyPr/>
                    <a:lstStyle/>
                    <a:p>
                      <a:pPr algn="ctr">
                        <a:spcAft>
                          <a:spcPts val="0"/>
                        </a:spcAft>
                      </a:pPr>
                      <a:r>
                        <a:rPr lang="en-US" sz="1000" i="0" kern="100" dirty="0" smtClean="0">
                          <a:effectLst/>
                          <a:latin typeface="Calibri" panose="020F0502020204030204" pitchFamily="34" charset="0"/>
                          <a:ea typeface="Meiryo UI" panose="020B0604030504040204" pitchFamily="50" charset="-128"/>
                          <a:cs typeface="Meiryo UI" panose="020B0604030504040204" pitchFamily="50" charset="-128"/>
                        </a:rPr>
                        <a:t>6</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 + Double Panorama</a:t>
                      </a:r>
                    </a:p>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(Ceiling)</a:t>
                      </a:r>
                      <a:endParaRPr lang="ja-JP" sz="105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 </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endPar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Double Panorama</a:t>
                      </a: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0251">
                <a:tc>
                  <a:txBody>
                    <a:bodyPr/>
                    <a:lstStyle/>
                    <a:p>
                      <a:pPr algn="ctr">
                        <a:spcAft>
                          <a:spcPts val="0"/>
                        </a:spcAft>
                      </a:pPr>
                      <a:r>
                        <a:rPr lang="en-US" sz="1000" i="0" kern="100" dirty="0" smtClean="0">
                          <a:effectLst/>
                          <a:latin typeface="Calibri" panose="020F0502020204030204" pitchFamily="34" charset="0"/>
                          <a:ea typeface="Meiryo UI" panose="020B0604030504040204" pitchFamily="50" charset="-128"/>
                          <a:cs typeface="Meiryo UI" panose="020B0604030504040204" pitchFamily="50" charset="-128"/>
                        </a:rPr>
                        <a:t>7</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 + Panorama</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(Wall)</a:t>
                      </a:r>
                      <a:endParaRPr lang="ja-JP"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endPar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Panorama</a:t>
                      </a:r>
                    </a:p>
                    <a:p>
                      <a:pPr algn="just">
                        <a:spcAft>
                          <a:spcPts val="0"/>
                        </a:spcAft>
                      </a:pPr>
                      <a:r>
                        <a:rPr 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1280x720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640x360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p>
                      <a:pPr algn="just">
                        <a:spcAft>
                          <a:spcPts val="0"/>
                        </a:spcAft>
                      </a:pPr>
                      <a:r>
                        <a:rPr lang="en-US" sz="800" b="0" i="0" u="none" kern="100" baseline="0" dirty="0">
                          <a:effectLst/>
                          <a:latin typeface="Calibri" panose="020F0502020204030204" pitchFamily="34" charset="0"/>
                          <a:ea typeface="Meiryo UI" panose="020B0604030504040204" pitchFamily="50" charset="-128"/>
                          <a:cs typeface="Meiryo UI" panose="020B0604030504040204" pitchFamily="50" charset="-128"/>
                        </a:rPr>
                        <a:t>320x180</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7407">
                <a:tc>
                  <a:txBody>
                    <a:bodyPr/>
                    <a:lstStyle/>
                    <a:p>
                      <a:pPr algn="ctr">
                        <a:spcAft>
                          <a:spcPts val="0"/>
                        </a:spcAft>
                      </a:pP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8</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 + Quad PTZ</a:t>
                      </a:r>
                    </a:p>
                    <a:p>
                      <a:pPr algn="just">
                        <a:spcAft>
                          <a:spcPts val="0"/>
                        </a:spcAft>
                      </a:pPr>
                      <a:r>
                        <a:rPr lang="en-US" altLang="ja-JP" sz="1050" i="0" kern="100" baseline="0" dirty="0" smtClean="0">
                          <a:effectLst/>
                          <a:latin typeface="Calibri" panose="020F0502020204030204" pitchFamily="34" charset="0"/>
                          <a:ea typeface="Meiryo UI" panose="020B0604030504040204" pitchFamily="50" charset="-128"/>
                          <a:cs typeface="Meiryo UI" panose="020B0604030504040204" pitchFamily="50" charset="-128"/>
                        </a:rPr>
                        <a:t>(Ceiling / Wall)</a:t>
                      </a:r>
                      <a:endParaRPr lang="ja-JP" sz="1050" i="0"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alt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Quad PTZ</a:t>
                      </a: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Fisheye</a:t>
                      </a:r>
                    </a:p>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2992x2992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2192x2192</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1280x1280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640x640</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320x320</a:t>
                      </a:r>
                      <a:endParaRPr lang="ja-JP" alt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Quad PTZ</a:t>
                      </a: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JPEG:</a:t>
                      </a:r>
                    </a:p>
                    <a:p>
                      <a:pPr algn="l">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5fps when using stream, and 15fps when not using stream.  </a:t>
                      </a: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7407">
                <a:tc>
                  <a:txBody>
                    <a:bodyPr/>
                    <a:lstStyle/>
                    <a:p>
                      <a:pPr algn="ctr">
                        <a:spcAft>
                          <a:spcPts val="0"/>
                        </a:spcAft>
                      </a:pPr>
                      <a:r>
                        <a:rPr lang="en-US" altLang="ja-JP" sz="1000" i="0" kern="100" dirty="0" smtClean="0">
                          <a:effectLst/>
                          <a:latin typeface="Calibri" panose="020F0502020204030204" pitchFamily="34" charset="0"/>
                          <a:ea typeface="Meiryo UI" panose="020B0604030504040204" pitchFamily="50" charset="-128"/>
                          <a:cs typeface="Meiryo UI" panose="020B0604030504040204" pitchFamily="50" charset="-128"/>
                        </a:rPr>
                        <a:t>9</a:t>
                      </a:r>
                      <a:endParaRPr lang="ja-JP" sz="1000" i="0" kern="100" dirty="0">
                        <a:effectLst/>
                        <a:latin typeface="Calibri" panose="020F0502020204030204" pitchFamily="34" charset="0"/>
                        <a:ea typeface="Meiryo UI" panose="020B0604030504040204" pitchFamily="50" charset="-128"/>
                        <a:cs typeface="Meiryo UI" panose="020B0604030504040204" pitchFamily="50" charset="-128"/>
                      </a:endParaRP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altLang="ja-JP" sz="1050" b="0" i="0" u="none" kern="100" baseline="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Quad Stream</a:t>
                      </a:r>
                    </a:p>
                    <a:p>
                      <a:pPr algn="just">
                        <a:spcAft>
                          <a:spcPts val="0"/>
                        </a:spcAft>
                      </a:pPr>
                      <a:r>
                        <a:rPr lang="en-US" altLang="ja-JP" sz="1050" b="0" i="0" u="none" kern="100" baseline="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(Ceiling)</a:t>
                      </a:r>
                    </a:p>
                  </a:txBody>
                  <a:tcPr marL="55045"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Single PTZ (Ch1-Ch4)</a:t>
                      </a:r>
                    </a:p>
                    <a:p>
                      <a:r>
                        <a:rPr lang="en-US" altLang="ja-JP" sz="800" u="none" dirty="0" smtClean="0">
                          <a:latin typeface="Calibri" panose="020F0502020204030204" pitchFamily="34" charset="0"/>
                          <a:cs typeface="Calibri" panose="020F0502020204030204" pitchFamily="34" charset="0"/>
                        </a:rPr>
                        <a:t>1280x960</a:t>
                      </a:r>
                    </a:p>
                    <a:p>
                      <a:r>
                        <a:rPr lang="en-US" altLang="ja-JP" sz="800" u="none" dirty="0" smtClean="0">
                          <a:latin typeface="Calibri" panose="020F0502020204030204" pitchFamily="34" charset="0"/>
                          <a:cs typeface="Calibri" panose="020F0502020204030204" pitchFamily="34" charset="0"/>
                        </a:rPr>
                        <a:t>800x600</a:t>
                      </a:r>
                    </a:p>
                    <a:p>
                      <a:r>
                        <a:rPr lang="en-US" altLang="ja-JP" sz="800" u="none" dirty="0" smtClean="0">
                          <a:latin typeface="Calibri" panose="020F0502020204030204" pitchFamily="34" charset="0"/>
                          <a:cs typeface="Calibri" panose="020F0502020204030204" pitchFamily="34" charset="0"/>
                        </a:rPr>
                        <a:t>VGA</a:t>
                      </a:r>
                    </a:p>
                    <a:p>
                      <a:r>
                        <a:rPr lang="en-US" altLang="ja-JP" sz="800" u="none" dirty="0" smtClean="0">
                          <a:latin typeface="Calibri" panose="020F0502020204030204" pitchFamily="34" charset="0"/>
                          <a:cs typeface="Calibri" panose="020F0502020204030204" pitchFamily="34" charset="0"/>
                        </a:rPr>
                        <a:t>QVGA</a:t>
                      </a: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800" u="none" dirty="0" smtClean="0">
                          <a:latin typeface="Calibri" panose="020F0502020204030204" pitchFamily="34" charset="0"/>
                          <a:cs typeface="Calibri" panose="020F0502020204030204" pitchFamily="34" charset="0"/>
                        </a:rPr>
                        <a:t>■</a:t>
                      </a:r>
                      <a:r>
                        <a:rPr lang="en-US" altLang="ja-JP" sz="800" u="none" dirty="0" smtClean="0">
                          <a:latin typeface="Calibri" panose="020F0502020204030204" pitchFamily="34" charset="0"/>
                          <a:cs typeface="Calibri" panose="020F0502020204030204" pitchFamily="34" charset="0"/>
                        </a:rPr>
                        <a:t>Quad PTZ</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2560x1920</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2048x1536</a:t>
                      </a:r>
                      <a:endParaRPr lang="en-US" altLang="ja-JP" sz="800" u="none" dirty="0" smtClean="0">
                        <a:latin typeface="Calibri" panose="020F0502020204030204" pitchFamily="34" charset="0"/>
                        <a:cs typeface="Calibri" panose="020F0502020204030204" pitchFamily="34" charset="0"/>
                      </a:endParaRPr>
                    </a:p>
                    <a:p>
                      <a:r>
                        <a:rPr lang="en-US" altLang="ja-JP" sz="800" u="none" dirty="0" smtClean="0">
                          <a:latin typeface="Calibri" panose="020F0502020204030204" pitchFamily="34" charset="0"/>
                          <a:cs typeface="Calibri" panose="020F0502020204030204" pitchFamily="34" charset="0"/>
                        </a:rPr>
                        <a:t>1600x1200</a:t>
                      </a:r>
                    </a:p>
                    <a:p>
                      <a:r>
                        <a:rPr lang="en-US" altLang="ja-JP" sz="800" u="none" dirty="0" smtClean="0">
                          <a:latin typeface="Calibri" panose="020F0502020204030204" pitchFamily="34" charset="0"/>
                          <a:cs typeface="Calibri" panose="020F0502020204030204" pitchFamily="34" charset="0"/>
                        </a:rPr>
                        <a:t>1280x960, 800x600, VGA, QVGA</a:t>
                      </a: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endParaRPr lang="ja-JP" alt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tLang="ja-JP" sz="800" u="none" dirty="0">
                        <a:latin typeface="Calibri" panose="020F0502020204030204" pitchFamily="34" charset="0"/>
                        <a:cs typeface="Calibri" panose="020F0502020204030204" pitchFamily="34" charset="0"/>
                      </a:endParaRPr>
                    </a:p>
                  </a:txBody>
                  <a:tcPr marL="72000" marR="17817" marT="8910" marB="89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 (1)</a:t>
                      </a:r>
                    </a:p>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15fps</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a:t>
                      </a:r>
                    </a:p>
                    <a:p>
                      <a:pPr algn="just">
                        <a:spcAft>
                          <a:spcPts val="0"/>
                        </a:spcAft>
                      </a:pP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Stream (2)</a:t>
                      </a:r>
                    </a:p>
                    <a:p>
                      <a:pPr algn="just">
                        <a:spcAft>
                          <a:spcPts val="0"/>
                        </a:spcAft>
                      </a:pPr>
                      <a:r>
                        <a:rPr lang="ja-JP" altLang="en-US"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800" b="0" i="0" u="none" kern="100" baseline="0" dirty="0" smtClean="0">
                          <a:effectLst/>
                          <a:latin typeface="Calibri" panose="020F0502020204030204" pitchFamily="34" charset="0"/>
                          <a:ea typeface="Meiryo UI" panose="020B0604030504040204" pitchFamily="50" charset="-128"/>
                          <a:cs typeface="Meiryo UI" panose="020B0604030504040204" pitchFamily="50" charset="-128"/>
                        </a:rPr>
                        <a:t>5fps</a:t>
                      </a:r>
                      <a:endParaRPr lang="ja-JP" sz="800" b="0" i="0" u="none" kern="100" baseline="0" dirty="0">
                        <a:effectLst/>
                        <a:latin typeface="Calibri" panose="020F0502020204030204" pitchFamily="34" charset="0"/>
                        <a:ea typeface="Meiryo UI" panose="020B0604030504040204" pitchFamily="50" charset="-128"/>
                        <a:cs typeface="Meiryo UI" panose="020B0604030504040204" pitchFamily="50" charset="-128"/>
                      </a:endParaRPr>
                    </a:p>
                  </a:txBody>
                  <a:tcPr marL="72000" marR="550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5"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48</a:t>
            </a:fld>
            <a:endParaRPr lang="en-US" sz="1000" dirty="0">
              <a:solidFill>
                <a:prstClr val="white"/>
              </a:solidFill>
              <a:latin typeface="Calibri" panose="020F0502020204030204" pitchFamily="34" charset="0"/>
            </a:endParaRPr>
          </a:p>
        </p:txBody>
      </p:sp>
      <p:sp>
        <p:nvSpPr>
          <p:cNvPr id="9" name="タイトル 1"/>
          <p:cNvSpPr>
            <a:spLocks noGrp="1"/>
          </p:cNvSpPr>
          <p:nvPr>
            <p:ph type="title"/>
          </p:nvPr>
        </p:nvSpPr>
        <p:spPr>
          <a:xfrm>
            <a:off x="575556" y="144617"/>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Supported Resolution (2/2)</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8"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0"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889363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49</a:t>
            </a:fld>
            <a:endParaRPr lang="en-US" sz="1000" dirty="0">
              <a:solidFill>
                <a:prstClr val="white"/>
              </a:solidFill>
              <a:latin typeface="Calibri" panose="020F0502020204030204" pitchFamily="34" charset="0"/>
            </a:endParaRPr>
          </a:p>
        </p:txBody>
      </p:sp>
      <p:sp>
        <p:nvSpPr>
          <p:cNvPr id="9" name="タイトル 1"/>
          <p:cNvSpPr>
            <a:spLocks noGrp="1"/>
          </p:cNvSpPr>
          <p:nvPr>
            <p:ph type="title"/>
          </p:nvPr>
        </p:nvSpPr>
        <p:spPr>
          <a:xfrm>
            <a:off x="575556" y="144617"/>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Bitrate Table (H.265)</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8" name="Rectangle 196"/>
          <p:cNvSpPr>
            <a:spLocks noChangeArrowheads="1"/>
          </p:cNvSpPr>
          <p:nvPr/>
        </p:nvSpPr>
        <p:spPr bwMode="auto">
          <a:xfrm>
            <a:off x="4958506" y="4675305"/>
            <a:ext cx="2090108" cy="2607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l" eaLnBrk="1" hangingPunct="1">
              <a:lnSpc>
                <a:spcPct val="120000"/>
              </a:lnSpc>
            </a:pPr>
            <a:r>
              <a:rPr lang="ja-JP" altLang="en-US" sz="900" b="1" dirty="0" smtClean="0">
                <a:solidFill>
                  <a:srgbClr val="FF0000"/>
                </a:solidFill>
                <a:effectLst/>
                <a:latin typeface="Calibri" panose="020F0502020204030204" pitchFamily="34" charset="0"/>
                <a:ea typeface="Osaka" charset="-128"/>
              </a:rPr>
              <a:t>* </a:t>
            </a:r>
            <a:r>
              <a:rPr lang="en-US" altLang="ja-JP" sz="900" b="1" dirty="0" smtClean="0">
                <a:solidFill>
                  <a:srgbClr val="FF0000"/>
                </a:solidFill>
                <a:effectLst/>
                <a:latin typeface="Calibri" panose="020F0502020204030204" pitchFamily="34" charset="0"/>
                <a:ea typeface="Osaka" charset="-128"/>
              </a:rPr>
              <a:t>This </a:t>
            </a:r>
            <a:r>
              <a:rPr lang="en-US" altLang="ja-JP" sz="900" b="1" dirty="0">
                <a:solidFill>
                  <a:srgbClr val="FF0000"/>
                </a:solidFill>
                <a:effectLst/>
                <a:latin typeface="Calibri" panose="020F0502020204030204" pitchFamily="34" charset="0"/>
                <a:ea typeface="Osaka" charset="-128"/>
              </a:rPr>
              <a:t>table is valid only for </a:t>
            </a:r>
            <a:r>
              <a:rPr lang="en-US" altLang="ja-JP" sz="900" b="1" dirty="0" smtClean="0">
                <a:solidFill>
                  <a:srgbClr val="FF0000"/>
                </a:solidFill>
                <a:effectLst/>
                <a:latin typeface="Calibri" panose="020F0502020204030204" pitchFamily="34" charset="0"/>
                <a:ea typeface="Osaka" charset="-128"/>
              </a:rPr>
              <a:t>group-10.</a:t>
            </a:r>
            <a:endParaRPr lang="en-US" altLang="ja-JP" sz="900" b="1" dirty="0">
              <a:solidFill>
                <a:srgbClr val="FF0000"/>
              </a:solidFill>
              <a:effectLst/>
              <a:latin typeface="Calibri" panose="020F0502020204030204" pitchFamily="34" charset="0"/>
              <a:ea typeface="Osaka" charset="-128"/>
            </a:endParaRPr>
          </a:p>
        </p:txBody>
      </p:sp>
      <p:sp>
        <p:nvSpPr>
          <p:cNvPr id="13" name="正方形/長方形 12"/>
          <p:cNvSpPr/>
          <p:nvPr/>
        </p:nvSpPr>
        <p:spPr>
          <a:xfrm>
            <a:off x="7888566" y="4659052"/>
            <a:ext cx="1116013" cy="29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ja-JP" sz="800" b="1" dirty="0" smtClean="0">
                <a:solidFill>
                  <a:schemeClr val="bg1"/>
                </a:solidFill>
                <a:effectLst/>
                <a:latin typeface="Calibri" panose="020F0502020204030204" pitchFamily="34" charset="0"/>
              </a:rPr>
              <a:t>Unit: kbps</a:t>
            </a:r>
            <a:endParaRPr lang="ja-JP" altLang="en-US" sz="800" b="1" dirty="0">
              <a:solidFill>
                <a:schemeClr val="bg1"/>
              </a:solidFill>
              <a:effectLst/>
              <a:latin typeface="Calibri" panose="020F0502020204030204" pitchFamily="34" charset="0"/>
            </a:endParaRPr>
          </a:p>
        </p:txBody>
      </p:sp>
      <p:sp>
        <p:nvSpPr>
          <p:cNvPr id="2" name="正方形/長方形 1"/>
          <p:cNvSpPr/>
          <p:nvPr/>
        </p:nvSpPr>
        <p:spPr>
          <a:xfrm>
            <a:off x="3765361" y="149134"/>
            <a:ext cx="3518912" cy="461665"/>
          </a:xfrm>
          <a:prstGeom prst="rect">
            <a:avLst/>
          </a:prstGeom>
        </p:spPr>
        <p:txBody>
          <a:bodyPr wrap="none">
            <a:spAutoFit/>
          </a:bodyPr>
          <a:lstStyle/>
          <a:p>
            <a:pPr algn="l"/>
            <a:r>
              <a:rPr lang="en-US" altLang="ja-JP" sz="1200" b="1" dirty="0" smtClean="0">
                <a:solidFill>
                  <a:schemeClr val="bg1"/>
                </a:solidFill>
                <a:effectLst/>
                <a:latin typeface="Calibri" panose="020F0502020204030204" pitchFamily="34" charset="0"/>
              </a:rPr>
              <a:t>* Please access to SSBD wiki for more details data.</a:t>
            </a:r>
          </a:p>
          <a:p>
            <a:pPr algn="l"/>
            <a:r>
              <a:rPr lang="en-US" altLang="ja-JP" sz="1200" b="1" dirty="0" smtClean="0">
                <a:solidFill>
                  <a:srgbClr val="FFFF00"/>
                </a:solidFill>
                <a:effectLst/>
                <a:latin typeface="Calibri" panose="020F0502020204030204" pitchFamily="34" charset="0"/>
              </a:rPr>
              <a:t>http</a:t>
            </a:r>
            <a:r>
              <a:rPr lang="en-US" altLang="ja-JP" sz="1200" b="1" dirty="0">
                <a:solidFill>
                  <a:srgbClr val="FFFF00"/>
                </a:solidFill>
                <a:effectLst/>
                <a:latin typeface="Calibri" panose="020F0502020204030204" pitchFamily="34" charset="0"/>
              </a:rPr>
              <a:t>://</a:t>
            </a:r>
            <a:r>
              <a:rPr lang="en-US" altLang="ja-JP" sz="1200" b="1" dirty="0" smtClean="0">
                <a:solidFill>
                  <a:srgbClr val="FFFF00"/>
                </a:solidFill>
                <a:effectLst/>
                <a:latin typeface="Calibri" panose="020F0502020204030204" pitchFamily="34" charset="0"/>
              </a:rPr>
              <a:t>10.75.24.156/en/index.php/h.265bitrate</a:t>
            </a:r>
          </a:p>
        </p:txBody>
      </p:sp>
      <p:sp>
        <p:nvSpPr>
          <p:cNvPr id="16"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graphicFrame>
        <p:nvGraphicFramePr>
          <p:cNvPr id="15" name="表 14"/>
          <p:cNvGraphicFramePr>
            <a:graphicFrameLocks noGrp="1"/>
          </p:cNvGraphicFramePr>
          <p:nvPr>
            <p:extLst>
              <p:ext uri="{D42A27DB-BD31-4B8C-83A1-F6EECF244321}">
                <p14:modId xmlns:p14="http://schemas.microsoft.com/office/powerpoint/2010/main" val="3213777729"/>
              </p:ext>
            </p:extLst>
          </p:nvPr>
        </p:nvGraphicFramePr>
        <p:xfrm>
          <a:off x="179512" y="747762"/>
          <a:ext cx="8749383" cy="3961112"/>
        </p:xfrm>
        <a:graphic>
          <a:graphicData uri="http://schemas.openxmlformats.org/drawingml/2006/table">
            <a:tbl>
              <a:tblPr/>
              <a:tblGrid>
                <a:gridCol w="973151"/>
                <a:gridCol w="744532"/>
                <a:gridCol w="781300"/>
                <a:gridCol w="781300"/>
                <a:gridCol w="781300"/>
                <a:gridCol w="781300"/>
                <a:gridCol w="781300"/>
                <a:gridCol w="781300"/>
                <a:gridCol w="781300"/>
                <a:gridCol w="781300"/>
                <a:gridCol w="781300"/>
              </a:tblGrid>
              <a:tr h="167175">
                <a:tc rowSpan="2">
                  <a:txBody>
                    <a:bodyPr/>
                    <a:lstStyle/>
                    <a:p>
                      <a:pPr algn="ctr" rtl="0" fontAlgn="ctr"/>
                      <a:r>
                        <a:rPr lang="en-US" altLang="ja-JP" sz="1100" b="1"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Resolution</a:t>
                      </a:r>
                      <a:endParaRPr lang="ja-JP" altLang="en-US" sz="1100" b="1" i="0" u="none" strike="noStrike" dirty="0">
                        <a:solidFill>
                          <a:schemeClr val="tx1"/>
                        </a:solidFill>
                        <a:effectLst/>
                        <a:latin typeface="Calibri" panose="020F0502020204030204" pitchFamily="34"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rowSpan="2">
                  <a:txBody>
                    <a:bodyPr/>
                    <a:lstStyle/>
                    <a:p>
                      <a:pPr algn="ctr" rtl="0" fontAlgn="ctr"/>
                      <a:r>
                        <a:rPr lang="en-US" altLang="ja-JP" sz="1100" b="1"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Image Quality</a:t>
                      </a:r>
                      <a:endParaRPr lang="ja-JP" altLang="en-US" sz="1100" b="1" i="0" u="none" strike="noStrike" dirty="0">
                        <a:solidFill>
                          <a:schemeClr val="tx1"/>
                        </a:solidFill>
                        <a:effectLst/>
                        <a:latin typeface="Calibri" panose="020F0502020204030204" pitchFamily="34"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gridSpan="9">
                  <a:txBody>
                    <a:bodyPr/>
                    <a:lstStyle/>
                    <a:p>
                      <a:pPr algn="ctr" rtl="0" fontAlgn="ctr"/>
                      <a:r>
                        <a:rPr lang="en-US" altLang="ja-JP" sz="1200" b="1" i="0" u="none" strike="noStrike" dirty="0" smtClean="0">
                          <a:solidFill>
                            <a:srgbClr val="000000"/>
                          </a:solidFill>
                          <a:effectLst/>
                          <a:latin typeface="Calibri" panose="020F0502020204030204" pitchFamily="34" charset="0"/>
                          <a:ea typeface="MS UI Gothic" panose="020B0600070205080204" pitchFamily="50" charset="-128"/>
                          <a:cs typeface="Arial" panose="020B0604020202020204" pitchFamily="34" charset="0"/>
                        </a:rPr>
                        <a:t>Frame Rate</a:t>
                      </a:r>
                      <a:r>
                        <a:rPr lang="en-US" altLang="ja-JP" sz="1200" b="1" i="0" u="none" strike="noStrike" baseline="0" dirty="0" smtClean="0">
                          <a:solidFill>
                            <a:srgbClr val="000000"/>
                          </a:solidFill>
                          <a:effectLst/>
                          <a:latin typeface="Calibri" panose="020F0502020204030204" pitchFamily="34" charset="0"/>
                          <a:ea typeface="MS UI Gothic" panose="020B0600070205080204" pitchFamily="50" charset="-128"/>
                          <a:cs typeface="Arial" panose="020B0604020202020204" pitchFamily="34" charset="0"/>
                        </a:rPr>
                        <a:t> [fps]</a:t>
                      </a:r>
                      <a:endParaRPr lang="en-US" altLang="ja-JP" sz="1200" b="1" i="0" u="none" strike="noStrike" dirty="0">
                        <a:solidFill>
                          <a:srgbClr val="000000"/>
                        </a:solidFill>
                        <a:effectLst/>
                        <a:latin typeface="Calibri" panose="020F0502020204030204" pitchFamily="34" charset="0"/>
                        <a:ea typeface="MS UI Gothic" panose="020B0600070205080204" pitchFamily="50" charset="-128"/>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53934">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1</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3</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5</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7.5</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10</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12</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15</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20</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altLang="ja-JP" sz="1000" b="1"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30</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195866">
                <a:tc rowSpan="4">
                  <a:txBody>
                    <a:bodyPr/>
                    <a:lstStyle/>
                    <a:p>
                      <a:pPr algn="ctr" rtl="0" fontAlgn="ct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640x640</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XF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384</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512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512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512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512</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640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640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endParaRPr kumimoji="1" lang="ja-JP" altLang="en-US"/>
                    </a:p>
                  </a:txBody>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SF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256</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384</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384</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384</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384</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448</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448</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640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640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endParaRPr kumimoji="1" lang="ja-JP" altLang="en-US"/>
                    </a:p>
                  </a:txBody>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FQ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224</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320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320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320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320</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352</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352</a:t>
                      </a:r>
                      <a:endParaRPr lang="en-US" altLang="ja-JP" sz="900" b="0" i="0" u="none" strike="noStrike" dirty="0">
                        <a:solidFill>
                          <a:schemeClr val="tx1"/>
                        </a:solidFill>
                        <a:effectLst/>
                        <a:latin typeface="Calibri" panose="020F0502020204030204" pitchFamily="34" charset="0"/>
                      </a:endParaRP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448</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448</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endParaRPr kumimoji="1" lang="ja-JP" altLang="en-US"/>
                    </a:p>
                  </a:txBody>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NQ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128</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256</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256</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256</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256</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256</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256</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384</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384</a:t>
                      </a:r>
                    </a:p>
                  </a:txBody>
                  <a:tcPr marL="9226" marR="9226" marT="92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rowSpan="4">
                  <a:txBody>
                    <a:bodyPr/>
                    <a:lstStyle/>
                    <a:p>
                      <a:pPr algn="ctr" rtl="0" fontAlgn="ctr"/>
                      <a:r>
                        <a:rPr lang="en-US"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1280x1280</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XF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2048</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2048</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endParaRPr kumimoji="1" lang="ja-JP" altLang="en-US"/>
                    </a:p>
                  </a:txBody>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SF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1280</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1536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endParaRPr kumimoji="1" lang="ja-JP" altLang="en-US"/>
                    </a:p>
                  </a:txBody>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FQ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512</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768</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896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896</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1024</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1024</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endParaRPr kumimoji="1" lang="ja-JP" altLang="en-US" dirty="0"/>
                    </a:p>
                  </a:txBody>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NQ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en-US" altLang="ja-JP" sz="900" b="0" i="0" u="none" strike="noStrike" dirty="0" smtClean="0">
                          <a:solidFill>
                            <a:schemeClr val="tx1"/>
                          </a:solidFill>
                          <a:effectLst/>
                          <a:latin typeface="Calibri" panose="020F0502020204030204" pitchFamily="34" charset="0"/>
                        </a:rPr>
                        <a:t>384</a:t>
                      </a:r>
                      <a:endParaRPr lang="en-US" altLang="ja-JP" sz="900" b="0" i="0" u="none" strike="noStrike" dirty="0">
                        <a:solidFill>
                          <a:schemeClr val="tx1"/>
                        </a:solidFill>
                        <a:effectLst/>
                        <a:latin typeface="Calibri" panose="020F0502020204030204" pitchFamily="34" charset="0"/>
                      </a:endParaRP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512</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512</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512</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512</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768</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768</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768</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altLang="ja-JP" sz="900" b="0" i="0" u="none" strike="noStrike" dirty="0">
                          <a:solidFill>
                            <a:schemeClr val="tx1"/>
                          </a:solidFill>
                          <a:effectLst/>
                          <a:latin typeface="Calibri" panose="020F0502020204030204" pitchFamily="34" charset="0"/>
                        </a:rPr>
                        <a:t>768</a:t>
                      </a:r>
                    </a:p>
                  </a:txBody>
                  <a:tcPr marL="9527" marR="95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rowSpan="4">
                  <a:txBody>
                    <a:bodyPr/>
                    <a:lstStyle/>
                    <a:p>
                      <a:pPr algn="ctr" rtl="0" fontAlgn="ctr"/>
                      <a:r>
                        <a:rPr lang="en-US"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2192x2192</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XF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2048</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4096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4096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4096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6144</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6144</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pPr algn="ctr" rtl="0" fontAlgn="ctr"/>
                      <a:endParaRPr lang="en-US" sz="1100" b="1" i="0" u="none" strike="noStrike" dirty="0" smtClean="0">
                        <a:solidFill>
                          <a:srgbClr val="000000"/>
                        </a:solidFill>
                        <a:effectLst/>
                        <a:latin typeface="+mn-lt"/>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SF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1536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2048</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2048</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2560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4096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4096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pPr algn="ctr" rtl="0" fontAlgn="ctr"/>
                      <a:endParaRPr lang="en-US" sz="1100" b="1" i="0" u="none" strike="noStrike" dirty="0" smtClean="0">
                        <a:solidFill>
                          <a:srgbClr val="000000"/>
                        </a:solidFill>
                        <a:effectLst/>
                        <a:latin typeface="+mn-lt"/>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FQ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1280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1536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1536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1792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2560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2560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2560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3072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pPr algn="ctr" rtl="0" fontAlgn="ctr"/>
                      <a:endParaRPr lang="en-US" sz="1100" b="1" i="0" u="none" strike="noStrike" dirty="0" smtClean="0">
                        <a:solidFill>
                          <a:srgbClr val="000000"/>
                        </a:solidFill>
                        <a:effectLst/>
                        <a:latin typeface="+mn-lt"/>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NQ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1024</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1280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1280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1536</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1792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1792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1792</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2560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lnSpc>
                          <a:spcPts val="1700"/>
                        </a:lnSpc>
                      </a:pPr>
                      <a:r>
                        <a:rPr lang="en-US" altLang="ja-JP"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2560</a:t>
                      </a:r>
                      <a:endParaRPr lang="en-US" altLang="ja-JP"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rowSpan="4">
                  <a:txBody>
                    <a:bodyPr/>
                    <a:lstStyle/>
                    <a:p>
                      <a:pPr algn="ctr" rtl="0" fontAlgn="ctr"/>
                      <a:r>
                        <a:rPr lang="en-US" sz="900" b="0" i="0" u="none" strike="noStrike" dirty="0" smtClean="0">
                          <a:solidFill>
                            <a:schemeClr val="tx1"/>
                          </a:solidFill>
                          <a:effectLst/>
                          <a:latin typeface="Calibri" panose="020F0502020204030204" pitchFamily="34" charset="0"/>
                          <a:ea typeface="OpenSymbol" panose="05010000000000000000" pitchFamily="2" charset="0"/>
                          <a:cs typeface="Arial" panose="020B0604020202020204" pitchFamily="34" charset="0"/>
                        </a:rPr>
                        <a:t>2992x2992</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XF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altLang="ja-JP" sz="900" b="0" i="0" u="none" strike="noStrike" dirty="0" smtClean="0">
                          <a:solidFill>
                            <a:schemeClr val="tx1"/>
                          </a:solidFill>
                          <a:effectLst/>
                          <a:latin typeface="Calibri" panose="020F0502020204030204" pitchFamily="34" charset="0"/>
                        </a:rPr>
                        <a:t>4096</a:t>
                      </a:r>
                      <a:endParaRPr lang="en-US" altLang="ja-JP" sz="900" b="0" i="0" u="none" strike="noStrike" dirty="0">
                        <a:solidFill>
                          <a:schemeClr val="tx1"/>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7168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7168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8192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10240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10240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pPr algn="ctr" rtl="0" fontAlgn="ctr"/>
                      <a:endParaRPr lang="en-US" sz="1100" b="0" i="0" u="none" strike="noStrike" dirty="0" smtClean="0">
                        <a:solidFill>
                          <a:srgbClr val="000000"/>
                        </a:solidFill>
                        <a:effectLst/>
                        <a:latin typeface="+mn-lt"/>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SF</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altLang="ja-JP" sz="900" b="0" i="0" u="none" strike="noStrike" dirty="0">
                          <a:solidFill>
                            <a:schemeClr val="tx1"/>
                          </a:solidFill>
                          <a:effectLst/>
                          <a:latin typeface="Calibri" panose="020F0502020204030204" pitchFamily="34" charset="0"/>
                        </a:rPr>
                        <a:t>3072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4096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4096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5120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8192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8192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pPr algn="ctr" rtl="0" fontAlgn="ctr"/>
                      <a:endParaRPr lang="en-US" sz="1100" b="0" i="0" u="none" strike="noStrike" dirty="0" smtClean="0">
                        <a:solidFill>
                          <a:srgbClr val="000000"/>
                        </a:solidFill>
                        <a:effectLst/>
                        <a:latin typeface="+mn-lt"/>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FQ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altLang="ja-JP" sz="900" b="0" i="0" u="none" strike="noStrike" dirty="0">
                          <a:solidFill>
                            <a:schemeClr val="tx1"/>
                          </a:solidFill>
                          <a:effectLst/>
                          <a:latin typeface="Calibri" panose="020F0502020204030204" pitchFamily="34" charset="0"/>
                        </a:rPr>
                        <a:t>2560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3072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3072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3584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3584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3584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5120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6144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95866">
                <a:tc vMerge="1">
                  <a:txBody>
                    <a:bodyPr/>
                    <a:lstStyle/>
                    <a:p>
                      <a:pPr algn="ctr" rtl="0" fontAlgn="ctr"/>
                      <a:endParaRPr lang="en-US" sz="1100" b="0" i="0" u="none" strike="noStrike" dirty="0" smtClean="0">
                        <a:solidFill>
                          <a:srgbClr val="000000"/>
                        </a:solidFill>
                        <a:effectLst/>
                        <a:latin typeface="+mn-lt"/>
                        <a:ea typeface="OpenSymbol" panose="05010000000000000000" pitchFamily="2" charset="0"/>
                        <a:cs typeface="Arial" panose="020B0604020202020204" pitchFamily="34" charset="0"/>
                      </a:endParaRP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lnSpc>
                          <a:spcPts val="1700"/>
                        </a:lnSpc>
                      </a:pPr>
                      <a:r>
                        <a:rPr lang="en-US" sz="900" b="0" i="0" u="none" strike="noStrike" dirty="0">
                          <a:solidFill>
                            <a:schemeClr val="tx1"/>
                          </a:solidFill>
                          <a:effectLst/>
                          <a:latin typeface="Calibri" panose="020F0502020204030204" pitchFamily="34" charset="0"/>
                          <a:ea typeface="OpenSymbol" panose="05010000000000000000" pitchFamily="2" charset="0"/>
                          <a:cs typeface="Arial" panose="020B0604020202020204" pitchFamily="34" charset="0"/>
                        </a:rPr>
                        <a:t>NQ</a:t>
                      </a:r>
                    </a:p>
                  </a:txBody>
                  <a:tcPr marL="9526" marR="9526"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altLang="ja-JP" sz="900" b="0" i="0" u="none" strike="noStrike" dirty="0">
                          <a:solidFill>
                            <a:schemeClr val="tx1"/>
                          </a:solidFill>
                          <a:effectLst/>
                          <a:latin typeface="Calibri" panose="020F0502020204030204" pitchFamily="34" charset="0"/>
                        </a:rPr>
                        <a:t>1792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2048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2048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2048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2560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2560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2560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3584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altLang="ja-JP" sz="900" b="0" i="0" u="none" strike="noStrike" dirty="0">
                          <a:solidFill>
                            <a:schemeClr val="tx1"/>
                          </a:solidFill>
                          <a:effectLst/>
                          <a:latin typeface="Calibri" panose="020F0502020204030204" pitchFamily="34" charset="0"/>
                        </a:rPr>
                        <a:t>3584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Tree>
    <p:extLst>
      <p:ext uri="{BB962C8B-B14F-4D97-AF65-F5344CB8AC3E}">
        <p14:creationId xmlns:p14="http://schemas.microsoft.com/office/powerpoint/2010/main" val="525997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5</a:t>
            </a:fld>
            <a:endParaRPr lang="en-US" sz="1000" dirty="0">
              <a:latin typeface="Calibri" panose="020F0502020204030204" pitchFamily="34" charset="0"/>
            </a:endParaRPr>
          </a:p>
        </p:txBody>
      </p:sp>
      <p:sp>
        <p:nvSpPr>
          <p:cNvPr id="54" name="下矢印 53"/>
          <p:cNvSpPr/>
          <p:nvPr/>
        </p:nvSpPr>
        <p:spPr>
          <a:xfrm>
            <a:off x="0" y="699542"/>
            <a:ext cx="9144000" cy="396258"/>
          </a:xfrm>
          <a:prstGeom prst="downArrow">
            <a:avLst>
              <a:gd name="adj1" fmla="val 100000"/>
              <a:gd name="adj2" fmla="val 0"/>
            </a:avLst>
          </a:prstGeom>
          <a:solidFill>
            <a:srgbClr val="CCCCFF"/>
          </a:solidFill>
          <a:ln>
            <a:noFill/>
          </a:ln>
          <a:effectLst/>
          <a:extLst/>
        </p:spPr>
        <p:txBody>
          <a:bodyPr wrap="none" lIns="72000" rIns="72000" rtlCol="0" anchor="ctr" anchorCtr="0"/>
          <a:lstStyle/>
          <a:p>
            <a:pPr defTabSz="913362" fontAlgn="auto">
              <a:spcBef>
                <a:spcPts val="0"/>
              </a:spcBef>
              <a:spcAft>
                <a:spcPts val="0"/>
              </a:spcAft>
            </a:pPr>
            <a:r>
              <a:rPr lang="en-US" altLang="ja-JP" sz="16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WV-X4171/X4571L will be launched as a successor to WV-SFN480/SFV481.</a:t>
            </a:r>
            <a:endParaRPr lang="en-US" altLang="ja-JP" sz="16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9" name="正方形/長方形 58"/>
          <p:cNvSpPr/>
          <p:nvPr/>
        </p:nvSpPr>
        <p:spPr>
          <a:xfrm>
            <a:off x="942523" y="4055157"/>
            <a:ext cx="930063" cy="276999"/>
          </a:xfrm>
          <a:prstGeom prst="rect">
            <a:avLst/>
          </a:prstGeom>
        </p:spPr>
        <p:txBody>
          <a:bodyPr wrap="none">
            <a:spAutoFit/>
          </a:bodyPr>
          <a:lstStyle/>
          <a:p>
            <a:pPr algn="just"/>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WV-SFN480</a:t>
            </a:r>
            <a:endPar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0" name="正方形/長方形 59"/>
          <p:cNvSpPr/>
          <p:nvPr/>
        </p:nvSpPr>
        <p:spPr>
          <a:xfrm>
            <a:off x="2380856" y="4055157"/>
            <a:ext cx="917239" cy="276999"/>
          </a:xfrm>
          <a:prstGeom prst="rect">
            <a:avLst/>
          </a:prstGeom>
        </p:spPr>
        <p:txBody>
          <a:bodyPr wrap="none">
            <a:spAutoFit/>
          </a:bodyPr>
          <a:lstStyle/>
          <a:p>
            <a:pPr algn="just"/>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WV-SFV481</a:t>
            </a:r>
            <a:endPar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61" name="Picture 6" descr="C:\Users\4006169\Pictures\無題.png"/>
          <p:cNvPicPr>
            <a:picLocks noChangeAspect="1" noChangeArrowheads="1"/>
          </p:cNvPicPr>
          <p:nvPr/>
        </p:nvPicPr>
        <p:blipFill rotWithShape="1">
          <a:blip r:embed="rId4">
            <a:extLst>
              <a:ext uri="{28A0092B-C50C-407E-A947-70E740481C1C}">
                <a14:useLocalDpi xmlns:a14="http://schemas.microsoft.com/office/drawing/2010/main" val="0"/>
              </a:ext>
            </a:extLst>
          </a:blip>
          <a:srcRect l="7273" r="10454" b="76818"/>
          <a:stretch/>
        </p:blipFill>
        <p:spPr bwMode="auto">
          <a:xfrm>
            <a:off x="624723" y="1926448"/>
            <a:ext cx="1724025" cy="485775"/>
          </a:xfrm>
          <a:prstGeom prst="rect">
            <a:avLst/>
          </a:prstGeom>
          <a:noFill/>
          <a:extLst>
            <a:ext uri="{909E8E84-426E-40DD-AFC4-6F175D3DCCD1}">
              <a14:hiddenFill xmlns:a14="http://schemas.microsoft.com/office/drawing/2010/main">
                <a:solidFill>
                  <a:srgbClr val="FFFFFF"/>
                </a:solidFill>
              </a14:hiddenFill>
            </a:ext>
          </a:extLst>
        </p:spPr>
      </p:pic>
      <p:sp>
        <p:nvSpPr>
          <p:cNvPr id="62" name="正方形/長方形 61"/>
          <p:cNvSpPr/>
          <p:nvPr/>
        </p:nvSpPr>
        <p:spPr>
          <a:xfrm>
            <a:off x="5566778" y="4058947"/>
            <a:ext cx="1301959" cy="276999"/>
          </a:xfrm>
          <a:prstGeom prst="rect">
            <a:avLst/>
          </a:prstGeom>
        </p:spPr>
        <p:txBody>
          <a:bodyPr wrap="none">
            <a:spAutoFit/>
          </a:bodyPr>
          <a:lstStyle/>
          <a:p>
            <a:pPr algn="just"/>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endPar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3" name="正方形/長方形 62"/>
          <p:cNvSpPr/>
          <p:nvPr/>
        </p:nvSpPr>
        <p:spPr>
          <a:xfrm>
            <a:off x="7008025" y="4058947"/>
            <a:ext cx="1561646" cy="276999"/>
          </a:xfrm>
          <a:prstGeom prst="rect">
            <a:avLst/>
          </a:prstGeom>
        </p:spPr>
        <p:txBody>
          <a:bodyPr wrap="none">
            <a:spAutoFit/>
          </a:bodyPr>
          <a:lstStyle/>
          <a:p>
            <a:pPr algn="just"/>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WV-X4571L/X4571LM</a:t>
            </a:r>
            <a:endParaRPr lang="en-US" altLang="ja-JP"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65" name="Picture 2" descr="E:\user_data\pc_data\desktop\i-PRO_EXTREME_logo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1928288"/>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grpSp>
        <p:nvGrpSpPr>
          <p:cNvPr id="66" name="グループ化 65"/>
          <p:cNvGrpSpPr/>
          <p:nvPr/>
        </p:nvGrpSpPr>
        <p:grpSpPr>
          <a:xfrm>
            <a:off x="2411760" y="2006058"/>
            <a:ext cx="1080120" cy="369333"/>
            <a:chOff x="695567" y="2479092"/>
            <a:chExt cx="1344342" cy="580323"/>
          </a:xfrm>
        </p:grpSpPr>
        <p:sp>
          <p:nvSpPr>
            <p:cNvPr id="67" name="角丸四角形 66"/>
            <p:cNvSpPr/>
            <p:nvPr/>
          </p:nvSpPr>
          <p:spPr>
            <a:xfrm>
              <a:off x="695567" y="2479092"/>
              <a:ext cx="1344342" cy="565936"/>
            </a:xfrm>
            <a:prstGeom prst="roundRect">
              <a:avLst/>
            </a:prstGeom>
            <a:solidFill>
              <a:srgbClr val="002060"/>
            </a:solidFill>
            <a:ln w="15875" cap="flat" cmpd="sng" algn="ctr">
              <a:noFill/>
              <a:prstDash val="solid"/>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sz="2400" dirty="0">
                <a:solidFill>
                  <a:sysClr val="window" lastClr="FFFFFF"/>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8" name="テキスト ボックス 5"/>
            <p:cNvSpPr txBox="1"/>
            <p:nvPr/>
          </p:nvSpPr>
          <p:spPr>
            <a:xfrm>
              <a:off x="723308" y="2479094"/>
              <a:ext cx="1266595" cy="580321"/>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Trebuchet MS"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Trebuchet MS"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Trebuchet MS"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Trebuchet MS" pitchFamily="34" charset="0"/>
                  <a:ea typeface="ＭＳ Ｐゴシック" pitchFamily="50" charset="-128"/>
                  <a:cs typeface="+mn-cs"/>
                </a:defRPr>
              </a:lvl9pPr>
            </a:lstStyle>
            <a:p>
              <a:pPr algn="ctr">
                <a:defRPr/>
              </a:pPr>
              <a:r>
                <a:rPr lang="en-US" altLang="ja-JP" sz="1800" b="1" dirty="0" smtClean="0">
                  <a:solidFill>
                    <a:sysClr val="window" lastClr="FFFFFF"/>
                  </a:solidFill>
                  <a:effectLst/>
                  <a:latin typeface="Calibri" panose="020F0502020204030204" pitchFamily="34" charset="0"/>
                  <a:ea typeface="Meiryo UI" panose="020B0604030504040204" pitchFamily="50" charset="-128"/>
                  <a:cs typeface="Meiryo UI" panose="020B0604030504040204" pitchFamily="50" charset="-128"/>
                </a:rPr>
                <a:t>H.264</a:t>
              </a:r>
              <a:endParaRPr lang="ja-JP" altLang="en-US" sz="1800" b="1" dirty="0">
                <a:solidFill>
                  <a:sysClr val="window" lastClr="FFFFFF"/>
                </a:solidFill>
                <a:effectLst/>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69" name="グループ化 68"/>
          <p:cNvGrpSpPr/>
          <p:nvPr/>
        </p:nvGrpSpPr>
        <p:grpSpPr>
          <a:xfrm>
            <a:off x="7092280" y="1976208"/>
            <a:ext cx="1080120" cy="369333"/>
            <a:chOff x="6012160" y="1047527"/>
            <a:chExt cx="1080120" cy="369333"/>
          </a:xfrm>
        </p:grpSpPr>
        <p:sp>
          <p:nvSpPr>
            <p:cNvPr id="70" name="角丸四角形 69"/>
            <p:cNvSpPr/>
            <p:nvPr/>
          </p:nvSpPr>
          <p:spPr>
            <a:xfrm>
              <a:off x="6012160" y="1047527"/>
              <a:ext cx="1080120" cy="360177"/>
            </a:xfrm>
            <a:prstGeom prst="roundRect">
              <a:avLst/>
            </a:prstGeom>
            <a:solidFill>
              <a:srgbClr val="002060"/>
            </a:solidFill>
            <a:ln w="15875" cap="flat" cmpd="sng" algn="ctr">
              <a:noFill/>
              <a:prstDash val="solid"/>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sz="2400" dirty="0">
                <a:solidFill>
                  <a:sysClr val="window" lastClr="FFFFFF"/>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1" name="テキスト ボックス 5"/>
            <p:cNvSpPr txBox="1"/>
            <p:nvPr/>
          </p:nvSpPr>
          <p:spPr>
            <a:xfrm>
              <a:off x="6034219" y="1047528"/>
              <a:ext cx="1017654" cy="3693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Trebuchet MS"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Trebuchet MS"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Trebuchet MS"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Trebuchet MS"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Trebuchet MS" pitchFamily="34" charset="0"/>
                  <a:ea typeface="ＭＳ Ｐゴシック" pitchFamily="50" charset="-128"/>
                  <a:cs typeface="+mn-cs"/>
                </a:defRPr>
              </a:lvl9pPr>
            </a:lstStyle>
            <a:p>
              <a:pPr algn="ctr">
                <a:defRPr/>
              </a:pPr>
              <a:r>
                <a:rPr lang="en-US" altLang="ja-JP" sz="1800" b="1" dirty="0" smtClean="0">
                  <a:solidFill>
                    <a:sysClr val="window" lastClr="FFFFFF"/>
                  </a:solidFill>
                  <a:effectLst/>
                  <a:latin typeface="Calibri" panose="020F0502020204030204" pitchFamily="34" charset="0"/>
                  <a:ea typeface="Meiryo UI" panose="020B0604030504040204" pitchFamily="50" charset="-128"/>
                  <a:cs typeface="Meiryo UI" panose="020B0604030504040204" pitchFamily="50" charset="-128"/>
                </a:rPr>
                <a:t>H.265</a:t>
              </a:r>
              <a:endParaRPr lang="ja-JP" altLang="en-US" sz="1800" b="1" dirty="0">
                <a:solidFill>
                  <a:sysClr val="window" lastClr="FFFFFF"/>
                </a:solidFill>
                <a:effectLst/>
                <a:latin typeface="Calibri" panose="020F0502020204030204" pitchFamily="34" charset="0"/>
                <a:ea typeface="Meiryo UI" panose="020B0604030504040204" pitchFamily="50" charset="-128"/>
                <a:cs typeface="Meiryo UI" panose="020B0604030504040204" pitchFamily="50" charset="-128"/>
              </a:endParaRPr>
            </a:p>
          </p:txBody>
        </p:sp>
      </p:grpSp>
      <p:sp>
        <p:nvSpPr>
          <p:cNvPr id="74" name="正方形/長方形 73"/>
          <p:cNvSpPr/>
          <p:nvPr/>
        </p:nvSpPr>
        <p:spPr>
          <a:xfrm>
            <a:off x="683568" y="2823778"/>
            <a:ext cx="2922348" cy="338554"/>
          </a:xfrm>
          <a:prstGeom prst="rect">
            <a:avLst/>
          </a:prstGeom>
        </p:spPr>
        <p:txBody>
          <a:bodyPr wrap="square">
            <a:spAutoFit/>
          </a:bodyPr>
          <a:lstStyle/>
          <a:p>
            <a:r>
              <a:rPr lang="en-US" altLang="ja-JP" sz="16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Existing </a:t>
            </a:r>
            <a:r>
              <a:rPr lang="en-US" altLang="ja-JP" sz="16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9M 360-deg. camera </a:t>
            </a:r>
            <a:endParaRPr lang="en-US" altLang="ja-JP" sz="16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5" name="正方形/長方形 74"/>
          <p:cNvSpPr/>
          <p:nvPr/>
        </p:nvSpPr>
        <p:spPr>
          <a:xfrm>
            <a:off x="5466076" y="2859782"/>
            <a:ext cx="2922348" cy="338554"/>
          </a:xfrm>
          <a:prstGeom prst="rect">
            <a:avLst/>
          </a:prstGeom>
        </p:spPr>
        <p:txBody>
          <a:bodyPr wrap="square">
            <a:spAutoFit/>
          </a:bodyPr>
          <a:lstStyle/>
          <a:p>
            <a:r>
              <a:rPr lang="en-US" altLang="ja-JP" sz="16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6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6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431540" y="1239602"/>
            <a:ext cx="5040560" cy="584775"/>
          </a:xfrm>
          <a:prstGeom prst="rect">
            <a:avLst/>
          </a:prstGeom>
          <a:noFill/>
        </p:spPr>
        <p:txBody>
          <a:bodyPr wrap="square" rtlCol="0">
            <a:spAutoFit/>
          </a:bodyPr>
          <a:lstStyle/>
          <a:p>
            <a:pPr marL="171450" indent="-171450" algn="l">
              <a:buFont typeface="Wingdings" panose="05000000000000000000" pitchFamily="2" charset="2"/>
              <a:buChar char="n"/>
            </a:pPr>
            <a:r>
              <a:rPr kumimoji="1"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New Line-up of i-PRO Extreme series camera</a:t>
            </a:r>
          </a:p>
          <a:p>
            <a:pPr marL="171450" indent="-171450" algn="l">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Support H.265 codec</a:t>
            </a:r>
            <a:endParaRPr kumimoji="1" lang="ja-JP" altLang="en-US" sz="16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7" name="右矢印 76"/>
          <p:cNvSpPr/>
          <p:nvPr/>
        </p:nvSpPr>
        <p:spPr>
          <a:xfrm>
            <a:off x="4103948" y="3327834"/>
            <a:ext cx="900100" cy="7198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8"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cs typeface="Meiryo UI" pitchFamily="50" charset="-128"/>
              </a:rPr>
              <a:t>Product Concept</a:t>
            </a:r>
            <a:endParaRPr kumimoji="1" lang="ja-JP" altLang="en-US" dirty="0">
              <a:latin typeface="Calibri" panose="020F0502020204030204" pitchFamily="34" charset="0"/>
            </a:endParaRPr>
          </a:p>
        </p:txBody>
      </p:sp>
      <p:pic>
        <p:nvPicPr>
          <p:cNvPr id="28" name="図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8176" y="3200878"/>
            <a:ext cx="1199155" cy="813177"/>
          </a:xfrm>
          <a:prstGeom prst="rect">
            <a:avLst/>
          </a:prstGeom>
          <a:solidFill>
            <a:schemeClr val="bg1"/>
          </a:solidFill>
        </p:spPr>
      </p:pic>
      <p:pic>
        <p:nvPicPr>
          <p:cNvPr id="29" name="図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89268" y="3200878"/>
            <a:ext cx="1329049" cy="807813"/>
          </a:xfrm>
          <a:prstGeom prst="rect">
            <a:avLst/>
          </a:prstGeom>
          <a:solidFill>
            <a:schemeClr val="bg1"/>
          </a:solidFill>
        </p:spPr>
      </p:pic>
      <p:pic>
        <p:nvPicPr>
          <p:cNvPr id="30" name="Picture 2" descr="C:\Users\4006169\Pictures\無題.png"/>
          <p:cNvPicPr>
            <a:picLocks noChangeAspect="1" noChangeArrowheads="1"/>
          </p:cNvPicPr>
          <p:nvPr/>
        </p:nvPicPr>
        <p:blipFill rotWithShape="1">
          <a:blip r:embed="rId8">
            <a:extLst>
              <a:ext uri="{28A0092B-C50C-407E-A947-70E740481C1C}">
                <a14:useLocalDpi xmlns:a14="http://schemas.microsoft.com/office/drawing/2010/main" val="0"/>
              </a:ext>
            </a:extLst>
          </a:blip>
          <a:srcRect t="19426" b="16220"/>
          <a:stretch/>
        </p:blipFill>
        <p:spPr bwMode="auto">
          <a:xfrm>
            <a:off x="723602" y="3241980"/>
            <a:ext cx="1367901" cy="8802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4006169\Pictures\Panasonic-WV-SFV48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668" t="8239" r="13023" b="32510"/>
          <a:stretch/>
        </p:blipFill>
        <p:spPr bwMode="auto">
          <a:xfrm>
            <a:off x="2233963" y="3212005"/>
            <a:ext cx="1217740" cy="860517"/>
          </a:xfrm>
          <a:prstGeom prst="rect">
            <a:avLst/>
          </a:prstGeom>
          <a:noFill/>
          <a:extLst>
            <a:ext uri="{909E8E84-426E-40DD-AFC4-6F175D3DCCD1}">
              <a14:hiddenFill xmlns:a14="http://schemas.microsoft.com/office/drawing/2010/main">
                <a:solidFill>
                  <a:srgbClr val="FFFFFF"/>
                </a:solidFill>
              </a14:hiddenFill>
            </a:ext>
          </a:extLst>
        </p:spPr>
      </p:pic>
      <p:sp>
        <p:nvSpPr>
          <p:cNvPr id="3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3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5490987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50</a:t>
            </a:fld>
            <a:endParaRPr lang="en-US" sz="1000" dirty="0">
              <a:solidFill>
                <a:prstClr val="white"/>
              </a:solidFill>
              <a:latin typeface="Calibri" panose="020F0502020204030204" pitchFamily="34" charset="0"/>
            </a:endParaRPr>
          </a:p>
        </p:txBody>
      </p:sp>
      <p:pic>
        <p:nvPicPr>
          <p:cNvPr id="109" name="Picture 2" descr="C:\Users\3930041\AppData\Local\Temp\_AZTMP21_\i-PRO_Extreme_logo_White\i-PRO_Extreme_logo_Whit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89" name="タイトル 1"/>
          <p:cNvSpPr>
            <a:spLocks noGrp="1"/>
          </p:cNvSpPr>
          <p:nvPr>
            <p:ph type="title"/>
          </p:nvPr>
        </p:nvSpPr>
        <p:spPr>
          <a:xfrm>
            <a:off x="575556" y="144617"/>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System Configuration</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7" name="角丸四角形 3"/>
          <p:cNvSpPr/>
          <p:nvPr/>
        </p:nvSpPr>
        <p:spPr>
          <a:xfrm>
            <a:off x="308906" y="1191730"/>
            <a:ext cx="8571325" cy="509950"/>
          </a:xfrm>
          <a:prstGeom prst="roundRect">
            <a:avLst>
              <a:gd name="adj" fmla="val 32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800" dirty="0">
              <a:solidFill>
                <a:srgbClr val="FFFFFF"/>
              </a:solidFill>
              <a:effectLst/>
              <a:latin typeface="Calibri" panose="020F0502020204030204" pitchFamily="34" charset="0"/>
            </a:endParaRPr>
          </a:p>
        </p:txBody>
      </p:sp>
      <p:sp>
        <p:nvSpPr>
          <p:cNvPr id="48" name="正方形/長方形 3"/>
          <p:cNvSpPr>
            <a:spLocks noChangeArrowheads="1"/>
          </p:cNvSpPr>
          <p:nvPr/>
        </p:nvSpPr>
        <p:spPr bwMode="auto">
          <a:xfrm>
            <a:off x="308906" y="1178460"/>
            <a:ext cx="8571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Pattern 1 ]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pPr algn="l"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Simultaneous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delivery of high resolution fisheye images for recording and low resolution </a:t>
            </a:r>
            <a:r>
              <a:rPr lang="en-US" altLang="ja-JP"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Fisheye</a:t>
            </a:r>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for live</a:t>
            </a:r>
            <a:endPar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9" name="Text Box 175"/>
          <p:cNvSpPr txBox="1">
            <a:spLocks noChangeArrowheads="1"/>
          </p:cNvSpPr>
          <p:nvPr/>
        </p:nvSpPr>
        <p:spPr bwMode="auto">
          <a:xfrm>
            <a:off x="1727684" y="2283346"/>
            <a:ext cx="6639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i="1" dirty="0" smtClean="0">
                <a:solidFill>
                  <a:srgbClr val="000000"/>
                </a:solidFill>
                <a:effectLst/>
                <a:latin typeface="Calibri" panose="020F0502020204030204" pitchFamily="34" charset="0"/>
              </a:rPr>
              <a:t>L3 Switch </a:t>
            </a:r>
          </a:p>
        </p:txBody>
      </p:sp>
      <p:sp>
        <p:nvSpPr>
          <p:cNvPr id="50" name="Text Box 189"/>
          <p:cNvSpPr txBox="1">
            <a:spLocks noChangeArrowheads="1"/>
          </p:cNvSpPr>
          <p:nvPr/>
        </p:nvSpPr>
        <p:spPr bwMode="auto">
          <a:xfrm>
            <a:off x="3599892" y="3605782"/>
            <a:ext cx="13160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800" i="1" dirty="0" smtClean="0">
                <a:solidFill>
                  <a:srgbClr val="000000"/>
                </a:solidFill>
                <a:effectLst/>
                <a:latin typeface="Calibri" panose="020F0502020204030204" pitchFamily="34" charset="0"/>
              </a:rPr>
              <a:t>ASM300 / VMS</a:t>
            </a:r>
          </a:p>
        </p:txBody>
      </p:sp>
      <p:pic>
        <p:nvPicPr>
          <p:cNvPr id="51" name="Picture 192" descr="j0432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464" y="3841661"/>
            <a:ext cx="371804" cy="2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00" y="2375734"/>
            <a:ext cx="686435" cy="20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Line 196"/>
          <p:cNvSpPr>
            <a:spLocks noChangeShapeType="1"/>
          </p:cNvSpPr>
          <p:nvPr/>
        </p:nvSpPr>
        <p:spPr bwMode="auto">
          <a:xfrm>
            <a:off x="1062210" y="2481121"/>
            <a:ext cx="7127706" cy="210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ja-JP" altLang="en-US" sz="1800" dirty="0" smtClean="0">
              <a:solidFill>
                <a:srgbClr val="000000"/>
              </a:solidFill>
              <a:effectLst/>
              <a:latin typeface="Calibri" panose="020F0502020204030204" pitchFamily="34" charset="0"/>
              <a:ea typeface="ＭＳ Ｐゴシック" charset="-128"/>
            </a:endParaRPr>
          </a:p>
        </p:txBody>
      </p:sp>
      <p:pic>
        <p:nvPicPr>
          <p:cNvPr id="54" name="Picture 202" descr="図 1 Cisco Catalyst 4948 シリーズ スイッ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715" y="2426631"/>
            <a:ext cx="738157" cy="18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692780"/>
            <a:ext cx="689524" cy="3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214"/>
          <p:cNvSpPr txBox="1">
            <a:spLocks noChangeArrowheads="1"/>
          </p:cNvSpPr>
          <p:nvPr/>
        </p:nvSpPr>
        <p:spPr bwMode="auto">
          <a:xfrm>
            <a:off x="5714729" y="3965242"/>
            <a:ext cx="10714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00" i="1" dirty="0" smtClean="0">
                <a:solidFill>
                  <a:srgbClr val="000000"/>
                </a:solidFill>
                <a:effectLst/>
                <a:latin typeface="Calibri" panose="020F0502020204030204" pitchFamily="34" charset="0"/>
              </a:rPr>
              <a:t>Monitors</a:t>
            </a:r>
          </a:p>
        </p:txBody>
      </p:sp>
      <p:sp>
        <p:nvSpPr>
          <p:cNvPr id="57" name="AutoShape 148"/>
          <p:cNvSpPr>
            <a:spLocks noChangeArrowheads="1"/>
          </p:cNvSpPr>
          <p:nvPr/>
        </p:nvSpPr>
        <p:spPr bwMode="auto">
          <a:xfrm>
            <a:off x="2234416" y="1858547"/>
            <a:ext cx="3001160" cy="360000"/>
          </a:xfrm>
          <a:prstGeom prst="roundRect">
            <a:avLst>
              <a:gd name="adj" fmla="val 16667"/>
            </a:avLst>
          </a:prstGeom>
          <a:solidFill>
            <a:srgbClr val="FFFFCC"/>
          </a:solidFill>
          <a:ln w="9525">
            <a:solidFill>
              <a:schemeClr val="bg2"/>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For Recording: Stream(1), 9M Fisheye, </a:t>
            </a:r>
            <a:r>
              <a:rPr lang="en-US" altLang="ja-JP" sz="1100" b="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30fps</a:t>
            </a:r>
            <a:endParaRPr lang="en-US" altLang="ja-JP" sz="1100" u="sng"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8" name="AutoShape 201"/>
          <p:cNvSpPr>
            <a:spLocks noChangeArrowheads="1"/>
          </p:cNvSpPr>
          <p:nvPr/>
        </p:nvSpPr>
        <p:spPr bwMode="auto">
          <a:xfrm>
            <a:off x="2397560" y="2328202"/>
            <a:ext cx="953785" cy="304560"/>
          </a:xfrm>
          <a:prstGeom prst="rightArrow">
            <a:avLst>
              <a:gd name="adj1" fmla="val 50000"/>
              <a:gd name="adj2" fmla="val 67829"/>
            </a:avLst>
          </a:prstGeom>
          <a:gradFill rotWithShape="1">
            <a:gsLst>
              <a:gs pos="0">
                <a:srgbClr val="0000FF"/>
              </a:gs>
              <a:gs pos="100000">
                <a:srgbClr val="000076"/>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i="1" dirty="0" smtClean="0">
                <a:solidFill>
                  <a:srgbClr val="FFFFFF"/>
                </a:solidFill>
                <a:effectLst/>
                <a:latin typeface="Calibri" panose="020F0502020204030204" pitchFamily="34" charset="0"/>
              </a:rPr>
              <a:t>Record</a:t>
            </a:r>
          </a:p>
        </p:txBody>
      </p:sp>
      <p:grpSp>
        <p:nvGrpSpPr>
          <p:cNvPr id="59" name="グループ化 2"/>
          <p:cNvGrpSpPr>
            <a:grpSpLocks/>
          </p:cNvGrpSpPr>
          <p:nvPr/>
        </p:nvGrpSpPr>
        <p:grpSpPr bwMode="auto">
          <a:xfrm>
            <a:off x="2059210" y="2548183"/>
            <a:ext cx="3882478" cy="1332420"/>
            <a:chOff x="3293975" y="2040148"/>
            <a:chExt cx="4337170" cy="829920"/>
          </a:xfrm>
        </p:grpSpPr>
        <p:sp>
          <p:nvSpPr>
            <p:cNvPr id="60" name="Line 173"/>
            <p:cNvSpPr>
              <a:spLocks noChangeShapeType="1"/>
            </p:cNvSpPr>
            <p:nvPr/>
          </p:nvSpPr>
          <p:spPr bwMode="auto">
            <a:xfrm flipV="1">
              <a:off x="3293975" y="2870068"/>
              <a:ext cx="43371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ja-JP" altLang="en-US" sz="1800" dirty="0" smtClean="0">
                <a:solidFill>
                  <a:srgbClr val="000000"/>
                </a:solidFill>
                <a:effectLst/>
                <a:latin typeface="Calibri" panose="020F0502020204030204" pitchFamily="34" charset="0"/>
                <a:ea typeface="ＭＳ Ｐゴシック" charset="-128"/>
              </a:endParaRPr>
            </a:p>
          </p:txBody>
        </p:sp>
        <p:sp>
          <p:nvSpPr>
            <p:cNvPr id="61" name="Line 173"/>
            <p:cNvSpPr>
              <a:spLocks noChangeShapeType="1"/>
            </p:cNvSpPr>
            <p:nvPr/>
          </p:nvSpPr>
          <p:spPr bwMode="auto">
            <a:xfrm rot="5400000" flipV="1">
              <a:off x="2884920" y="2449203"/>
              <a:ext cx="8181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ja-JP" altLang="en-US" sz="1800" dirty="0" smtClean="0">
                <a:solidFill>
                  <a:srgbClr val="000000"/>
                </a:solidFill>
                <a:effectLst/>
                <a:latin typeface="Calibri" panose="020F0502020204030204" pitchFamily="34" charset="0"/>
                <a:ea typeface="ＭＳ Ｐゴシック" charset="-128"/>
              </a:endParaRPr>
            </a:p>
          </p:txBody>
        </p:sp>
      </p:grpSp>
      <p:pic>
        <p:nvPicPr>
          <p:cNvPr id="62" name="Picture 2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769" y="3795395"/>
            <a:ext cx="195280" cy="1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151"/>
          <p:cNvSpPr txBox="1">
            <a:spLocks noChangeArrowheads="1"/>
          </p:cNvSpPr>
          <p:nvPr/>
        </p:nvSpPr>
        <p:spPr bwMode="auto">
          <a:xfrm>
            <a:off x="4896036" y="3713214"/>
            <a:ext cx="1152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dirty="0" smtClean="0">
                <a:solidFill>
                  <a:srgbClr val="000000"/>
                </a:solidFill>
                <a:effectLst/>
                <a:latin typeface="Calibri" panose="020F0502020204030204" pitchFamily="34" charset="0"/>
              </a:rPr>
              <a:t>Quad PTZ / Panorama</a:t>
            </a:r>
          </a:p>
          <a:p>
            <a:pPr eaLnBrk="1" hangingPunct="1"/>
            <a:r>
              <a:rPr lang="en-US" altLang="ja-JP" sz="800" dirty="0" smtClean="0">
                <a:solidFill>
                  <a:srgbClr val="000000"/>
                </a:solidFill>
                <a:effectLst/>
                <a:latin typeface="Calibri" panose="020F0502020204030204" pitchFamily="34" charset="0"/>
              </a:rPr>
              <a:t>Double Panorama</a:t>
            </a:r>
          </a:p>
        </p:txBody>
      </p:sp>
      <p:sp>
        <p:nvSpPr>
          <p:cNvPr id="64" name="AutoShape 148"/>
          <p:cNvSpPr>
            <a:spLocks noChangeArrowheads="1"/>
          </p:cNvSpPr>
          <p:nvPr/>
        </p:nvSpPr>
        <p:spPr bwMode="auto">
          <a:xfrm>
            <a:off x="2234415" y="4164082"/>
            <a:ext cx="3036085" cy="360000"/>
          </a:xfrm>
          <a:prstGeom prst="roundRect">
            <a:avLst>
              <a:gd name="adj" fmla="val 16667"/>
            </a:avLst>
          </a:prstGeom>
          <a:solidFill>
            <a:srgbClr val="FFFFCC"/>
          </a:solidFill>
          <a:ln w="9525">
            <a:solidFill>
              <a:schemeClr val="bg2"/>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For Live: Stream(2), VGA Fisheye, 30fps</a:t>
            </a:r>
            <a:r>
              <a:rPr lang="ja-JP" altLang="en-US" sz="11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1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5" name="Text Box 207"/>
          <p:cNvSpPr txBox="1">
            <a:spLocks noChangeArrowheads="1"/>
          </p:cNvSpPr>
          <p:nvPr/>
        </p:nvSpPr>
        <p:spPr bwMode="auto">
          <a:xfrm>
            <a:off x="4493439" y="2579166"/>
            <a:ext cx="12666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800" i="1" dirty="0" smtClean="0">
                <a:solidFill>
                  <a:srgbClr val="000000"/>
                </a:solidFill>
                <a:effectLst/>
                <a:latin typeface="Calibri" panose="020F0502020204030204" pitchFamily="34" charset="0"/>
              </a:rPr>
              <a:t>VMS or NX series recorder</a:t>
            </a:r>
          </a:p>
        </p:txBody>
      </p:sp>
      <p:sp>
        <p:nvSpPr>
          <p:cNvPr id="66" name="AutoShape 201"/>
          <p:cNvSpPr>
            <a:spLocks noChangeArrowheads="1"/>
          </p:cNvSpPr>
          <p:nvPr/>
        </p:nvSpPr>
        <p:spPr bwMode="auto">
          <a:xfrm>
            <a:off x="2397560" y="3731674"/>
            <a:ext cx="942687" cy="289113"/>
          </a:xfrm>
          <a:prstGeom prst="rightArrow">
            <a:avLst>
              <a:gd name="adj1" fmla="val 50000"/>
              <a:gd name="adj2" fmla="val 67832"/>
            </a:avLst>
          </a:prstGeom>
          <a:gradFill rotWithShape="1">
            <a:gsLst>
              <a:gs pos="0">
                <a:srgbClr val="00B050"/>
              </a:gs>
              <a:gs pos="100000">
                <a:srgbClr val="000076"/>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i="1" dirty="0" smtClean="0">
                <a:solidFill>
                  <a:srgbClr val="FFFFFF"/>
                </a:solidFill>
                <a:effectLst/>
                <a:latin typeface="Calibri" panose="020F0502020204030204" pitchFamily="34" charset="0"/>
              </a:rPr>
              <a:t>Live</a:t>
            </a:r>
          </a:p>
        </p:txBody>
      </p:sp>
      <p:sp>
        <p:nvSpPr>
          <p:cNvPr id="67" name="Text Box 146"/>
          <p:cNvSpPr txBox="1">
            <a:spLocks noChangeArrowheads="1"/>
          </p:cNvSpPr>
          <p:nvPr/>
        </p:nvSpPr>
        <p:spPr bwMode="auto">
          <a:xfrm>
            <a:off x="4395791" y="3795965"/>
            <a:ext cx="572253" cy="169277"/>
          </a:xfrm>
          <a:prstGeom prst="rect">
            <a:avLst/>
          </a:prstGeom>
          <a:solidFill>
            <a:srgbClr val="CCFFCC"/>
          </a:solidFill>
          <a:ln w="19050">
            <a:solidFill>
              <a:srgbClr val="009900"/>
            </a:solidFill>
            <a:miter lim="800000"/>
            <a:headEnd/>
            <a:tailEnd/>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500" dirty="0" smtClean="0">
                <a:solidFill>
                  <a:srgbClr val="000000"/>
                </a:solidFill>
                <a:effectLst/>
                <a:latin typeface="Calibri" panose="020F0502020204030204" pitchFamily="34" charset="0"/>
              </a:rPr>
              <a:t>Compensation</a:t>
            </a:r>
          </a:p>
        </p:txBody>
      </p:sp>
      <p:pic>
        <p:nvPicPr>
          <p:cNvPr id="68" name="Picture 45"/>
          <p:cNvPicPr>
            <a:picLocks noChangeAspect="1" noChangeArrowheads="1"/>
          </p:cNvPicPr>
          <p:nvPr/>
        </p:nvPicPr>
        <p:blipFill>
          <a:blip r:embed="rId8">
            <a:extLst>
              <a:ext uri="{28A0092B-C50C-407E-A947-70E740481C1C}">
                <a14:useLocalDpi xmlns:a14="http://schemas.microsoft.com/office/drawing/2010/main" val="0"/>
              </a:ext>
            </a:extLst>
          </a:blip>
          <a:srcRect l="3905" t="22447" r="3741" b="20500"/>
          <a:stretch>
            <a:fillRect/>
          </a:stretch>
        </p:blipFill>
        <p:spPr bwMode="auto">
          <a:xfrm>
            <a:off x="4499992" y="2364539"/>
            <a:ext cx="571500" cy="21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9" name="Group 183"/>
          <p:cNvGrpSpPr>
            <a:grpSpLocks/>
          </p:cNvGrpSpPr>
          <p:nvPr/>
        </p:nvGrpSpPr>
        <p:grpSpPr bwMode="auto">
          <a:xfrm>
            <a:off x="7991723" y="2280612"/>
            <a:ext cx="630237" cy="395288"/>
            <a:chOff x="3196" y="3010"/>
            <a:chExt cx="493" cy="412"/>
          </a:xfrm>
        </p:grpSpPr>
        <p:pic>
          <p:nvPicPr>
            <p:cNvPr id="70" name="Picture 184" descr="j04339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7" y="3010"/>
              <a:ext cx="41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6" y="3251"/>
              <a:ext cx="17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AutoShape 201"/>
          <p:cNvSpPr>
            <a:spLocks noChangeArrowheads="1"/>
          </p:cNvSpPr>
          <p:nvPr/>
        </p:nvSpPr>
        <p:spPr bwMode="auto">
          <a:xfrm>
            <a:off x="5919226" y="2336961"/>
            <a:ext cx="954087" cy="304800"/>
          </a:xfrm>
          <a:prstGeom prst="rightArrow">
            <a:avLst>
              <a:gd name="adj1" fmla="val 50000"/>
              <a:gd name="adj2" fmla="val 67799"/>
            </a:avLst>
          </a:prstGeom>
          <a:gradFill rotWithShape="1">
            <a:gsLst>
              <a:gs pos="0">
                <a:srgbClr val="0000FF"/>
              </a:gs>
              <a:gs pos="100000">
                <a:srgbClr val="000076"/>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i="1" dirty="0" smtClean="0">
                <a:solidFill>
                  <a:srgbClr val="FFFFFF"/>
                </a:solidFill>
                <a:effectLst/>
                <a:latin typeface="Calibri" panose="020F0502020204030204" pitchFamily="34" charset="0"/>
              </a:rPr>
              <a:t>Playback</a:t>
            </a:r>
          </a:p>
        </p:txBody>
      </p:sp>
      <p:sp>
        <p:nvSpPr>
          <p:cNvPr id="73" name="Text Box 151"/>
          <p:cNvSpPr txBox="1">
            <a:spLocks noChangeArrowheads="1"/>
          </p:cNvSpPr>
          <p:nvPr/>
        </p:nvSpPr>
        <p:spPr bwMode="auto">
          <a:xfrm>
            <a:off x="6588224" y="2060729"/>
            <a:ext cx="158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dirty="0" smtClean="0">
                <a:solidFill>
                  <a:srgbClr val="000000"/>
                </a:solidFill>
                <a:effectLst/>
                <a:latin typeface="Calibri" panose="020F0502020204030204" pitchFamily="34" charset="0"/>
              </a:rPr>
              <a:t>Single PTZ / Quad PTZ</a:t>
            </a:r>
          </a:p>
          <a:p>
            <a:pPr eaLnBrk="1" hangingPunct="1"/>
            <a:r>
              <a:rPr lang="en-US" altLang="ja-JP" sz="800" dirty="0" smtClean="0">
                <a:solidFill>
                  <a:srgbClr val="000000"/>
                </a:solidFill>
                <a:effectLst/>
                <a:latin typeface="Calibri" panose="020F0502020204030204" pitchFamily="34" charset="0"/>
              </a:rPr>
              <a:t>Panorama / Double Panorama</a:t>
            </a:r>
          </a:p>
        </p:txBody>
      </p:sp>
      <p:pic>
        <p:nvPicPr>
          <p:cNvPr id="74" name="Picture 6" descr="SF448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9508" y="2554850"/>
            <a:ext cx="430213" cy="3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6" descr="SF448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988" y="2397682"/>
            <a:ext cx="328612" cy="2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 descr="SF448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5363" y="3793322"/>
            <a:ext cx="223678" cy="17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4315" y="2236615"/>
            <a:ext cx="706251" cy="45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テキスト ボックス 77"/>
          <p:cNvSpPr txBox="1"/>
          <p:nvPr/>
        </p:nvSpPr>
        <p:spPr>
          <a:xfrm>
            <a:off x="7195762" y="2695102"/>
            <a:ext cx="1399742" cy="215444"/>
          </a:xfrm>
          <a:prstGeom prst="rect">
            <a:avLst/>
          </a:prstGeom>
          <a:noFill/>
        </p:spPr>
        <p:txBody>
          <a:bodyPr wrap="none" rtlCol="0">
            <a:spAutoFit/>
          </a:bodyPr>
          <a:lstStyle/>
          <a:p>
            <a:r>
              <a:rPr lang="en-US" altLang="ja-JP" sz="800" b="1" dirty="0">
                <a:solidFill>
                  <a:srgbClr val="0A54A0"/>
                </a:solidFill>
                <a:effectLst/>
                <a:latin typeface="Calibri" panose="020F0502020204030204" pitchFamily="34" charset="0"/>
              </a:rPr>
              <a:t>Confirm any place afterward</a:t>
            </a:r>
            <a:endParaRPr lang="ja-JP" altLang="en-US" sz="800" b="1" dirty="0">
              <a:solidFill>
                <a:srgbClr val="0A54A0"/>
              </a:solidFill>
              <a:effectLst/>
              <a:latin typeface="Calibri" panose="020F0502020204030204" pitchFamily="34" charset="0"/>
            </a:endParaRPr>
          </a:p>
        </p:txBody>
      </p:sp>
      <p:sp>
        <p:nvSpPr>
          <p:cNvPr id="81" name="テキスト ボックス 80"/>
          <p:cNvSpPr txBox="1"/>
          <p:nvPr/>
        </p:nvSpPr>
        <p:spPr>
          <a:xfrm>
            <a:off x="6881220" y="3812830"/>
            <a:ext cx="2155276" cy="246221"/>
          </a:xfrm>
          <a:prstGeom prst="rect">
            <a:avLst/>
          </a:prstGeom>
          <a:noFill/>
        </p:spPr>
        <p:txBody>
          <a:bodyPr wrap="square" rtlCol="0">
            <a:spAutoFit/>
          </a:bodyPr>
          <a:lstStyle/>
          <a:p>
            <a:r>
              <a:rPr lang="en-US" altLang="ja-JP" sz="1000" b="1" dirty="0">
                <a:solidFill>
                  <a:srgbClr val="0A54A0"/>
                </a:solidFill>
                <a:effectLst/>
                <a:latin typeface="Calibri" panose="020F0502020204030204" pitchFamily="34" charset="0"/>
              </a:rPr>
              <a:t>Arbitrarily select display pattern</a:t>
            </a:r>
            <a:endParaRPr lang="ja-JP" altLang="en-US" sz="1000" b="1" dirty="0">
              <a:solidFill>
                <a:srgbClr val="0A54A0"/>
              </a:solidFill>
              <a:effectLst/>
              <a:latin typeface="Calibri" panose="020F0502020204030204" pitchFamily="34" charset="0"/>
            </a:endParaRPr>
          </a:p>
        </p:txBody>
      </p:sp>
      <p:pic>
        <p:nvPicPr>
          <p:cNvPr id="82" name="Picture 2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7243" y="2416941"/>
            <a:ext cx="195280" cy="1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46"/>
          <p:cNvSpPr txBox="1">
            <a:spLocks noChangeArrowheads="1"/>
          </p:cNvSpPr>
          <p:nvPr/>
        </p:nvSpPr>
        <p:spPr bwMode="auto">
          <a:xfrm>
            <a:off x="7164288" y="2406747"/>
            <a:ext cx="572253" cy="169277"/>
          </a:xfrm>
          <a:prstGeom prst="rect">
            <a:avLst/>
          </a:prstGeom>
          <a:solidFill>
            <a:srgbClr val="CCFFCC"/>
          </a:solidFill>
          <a:ln w="19050">
            <a:solidFill>
              <a:srgbClr val="009900"/>
            </a:solidFill>
            <a:miter lim="800000"/>
            <a:headEnd/>
            <a:tailEnd/>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500" dirty="0" smtClean="0">
                <a:solidFill>
                  <a:srgbClr val="000000"/>
                </a:solidFill>
                <a:effectLst/>
                <a:latin typeface="Calibri" panose="020F0502020204030204" pitchFamily="34" charset="0"/>
              </a:rPr>
              <a:t>Compensation</a:t>
            </a:r>
          </a:p>
        </p:txBody>
      </p:sp>
      <p:sp>
        <p:nvSpPr>
          <p:cNvPr id="45"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4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79"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80"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85" name="テキスト ボックス 84"/>
          <p:cNvSpPr txBox="1"/>
          <p:nvPr/>
        </p:nvSpPr>
        <p:spPr>
          <a:xfrm>
            <a:off x="308906" y="753174"/>
            <a:ext cx="8739843" cy="369332"/>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Assume the same system configuration conventional 9M camera except for frame rate</a:t>
            </a:r>
            <a:endParaRPr lang="en-US" altLang="ja-JP" sz="1100" i="1" dirty="0" smtClean="0">
              <a:effectLst/>
              <a:latin typeface="Calibri" panose="020F0502020204030204" pitchFamily="34" charset="0"/>
              <a:ea typeface="Meiryo UI" pitchFamily="50" charset="-128"/>
              <a:cs typeface="Meiryo UI" pitchFamily="50" charset="-128"/>
            </a:endParaRPr>
          </a:p>
        </p:txBody>
      </p:sp>
    </p:spTree>
    <p:extLst>
      <p:ext uri="{BB962C8B-B14F-4D97-AF65-F5344CB8AC3E}">
        <p14:creationId xmlns:p14="http://schemas.microsoft.com/office/powerpoint/2010/main" val="5607883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51</a:t>
            </a:fld>
            <a:endParaRPr lang="en-US" sz="1000" dirty="0">
              <a:solidFill>
                <a:prstClr val="white"/>
              </a:solidFill>
              <a:latin typeface="Calibri" panose="020F0502020204030204" pitchFamily="34" charset="0"/>
            </a:endParaRPr>
          </a:p>
        </p:txBody>
      </p:sp>
      <p:pic>
        <p:nvPicPr>
          <p:cNvPr id="109" name="Picture 2" descr="C:\Users\3930041\AppData\Local\Temp\_AZTMP21_\i-PRO_Extreme_logo_White\i-PRO_Extreme_logo_Whit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89" name="タイトル 1"/>
          <p:cNvSpPr>
            <a:spLocks noGrp="1"/>
          </p:cNvSpPr>
          <p:nvPr>
            <p:ph type="title"/>
          </p:nvPr>
        </p:nvSpPr>
        <p:spPr>
          <a:xfrm>
            <a:off x="575556" y="144617"/>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System Configuration</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6" name="角丸四角形 3"/>
          <p:cNvSpPr/>
          <p:nvPr/>
        </p:nvSpPr>
        <p:spPr>
          <a:xfrm>
            <a:off x="308906" y="1191730"/>
            <a:ext cx="8477686" cy="509950"/>
          </a:xfrm>
          <a:prstGeom prst="roundRect">
            <a:avLst>
              <a:gd name="adj" fmla="val 32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800" dirty="0">
              <a:solidFill>
                <a:srgbClr val="FFFFFF"/>
              </a:solidFill>
              <a:effectLst/>
              <a:latin typeface="Calibri" panose="020F0502020204030204" pitchFamily="34" charset="0"/>
            </a:endParaRPr>
          </a:p>
        </p:txBody>
      </p:sp>
      <p:sp>
        <p:nvSpPr>
          <p:cNvPr id="47" name="正方形/長方形 3"/>
          <p:cNvSpPr>
            <a:spLocks noChangeArrowheads="1"/>
          </p:cNvSpPr>
          <p:nvPr/>
        </p:nvSpPr>
        <p:spPr bwMode="auto">
          <a:xfrm>
            <a:off x="308906" y="1178460"/>
            <a:ext cx="8477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Pattern 2 ]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pPr algn="l" eaLnBrk="1" hangingPunct="1"/>
            <a:r>
              <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Simultaneous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delivery of high resolution fisheye images for recording and low resolution </a:t>
            </a:r>
            <a:r>
              <a:rPr lang="en-US" altLang="ja-JP"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Quad PTZ </a:t>
            </a:r>
            <a:r>
              <a:rPr lang="en-US" altLang="ja-JP"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for live</a:t>
            </a:r>
            <a:endParaRPr lang="en-US" altLang="ja-JP"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8" name="Text Box 175"/>
          <p:cNvSpPr txBox="1">
            <a:spLocks noChangeArrowheads="1"/>
          </p:cNvSpPr>
          <p:nvPr/>
        </p:nvSpPr>
        <p:spPr bwMode="auto">
          <a:xfrm>
            <a:off x="1727684" y="2283938"/>
            <a:ext cx="6639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i="1" dirty="0" smtClean="0">
                <a:solidFill>
                  <a:srgbClr val="000000"/>
                </a:solidFill>
                <a:effectLst/>
                <a:latin typeface="Calibri" panose="020F0502020204030204" pitchFamily="34" charset="0"/>
              </a:rPr>
              <a:t>L3 Switch </a:t>
            </a:r>
          </a:p>
        </p:txBody>
      </p:sp>
      <p:sp>
        <p:nvSpPr>
          <p:cNvPr id="49" name="Text Box 189"/>
          <p:cNvSpPr txBox="1">
            <a:spLocks noChangeArrowheads="1"/>
          </p:cNvSpPr>
          <p:nvPr/>
        </p:nvSpPr>
        <p:spPr bwMode="auto">
          <a:xfrm>
            <a:off x="3652007" y="3550224"/>
            <a:ext cx="13160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800" i="1" dirty="0" smtClean="0">
                <a:solidFill>
                  <a:srgbClr val="000000"/>
                </a:solidFill>
                <a:effectLst/>
                <a:latin typeface="Calibri" panose="020F0502020204030204" pitchFamily="34" charset="0"/>
              </a:rPr>
              <a:t>ASM300 / VMS</a:t>
            </a:r>
          </a:p>
        </p:txBody>
      </p:sp>
      <p:pic>
        <p:nvPicPr>
          <p:cNvPr id="50" name="Picture 192" descr="j0432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464" y="3742599"/>
            <a:ext cx="371804" cy="2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996" y="2376326"/>
            <a:ext cx="686435" cy="20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ine 196"/>
          <p:cNvSpPr>
            <a:spLocks noChangeShapeType="1"/>
          </p:cNvSpPr>
          <p:nvPr/>
        </p:nvSpPr>
        <p:spPr bwMode="auto">
          <a:xfrm>
            <a:off x="1062210" y="2481713"/>
            <a:ext cx="7127706" cy="210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ja-JP" altLang="en-US" sz="1800" dirty="0" smtClean="0">
              <a:solidFill>
                <a:srgbClr val="000000"/>
              </a:solidFill>
              <a:effectLst/>
              <a:latin typeface="Calibri" panose="020F0502020204030204" pitchFamily="34" charset="0"/>
              <a:ea typeface="ＭＳ Ｐゴシック" charset="-128"/>
            </a:endParaRPr>
          </a:p>
        </p:txBody>
      </p:sp>
      <p:pic>
        <p:nvPicPr>
          <p:cNvPr id="53" name="Picture 202" descr="図 1 Cisco Catalyst 4948 シリーズ スイッ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715" y="2427223"/>
            <a:ext cx="738157" cy="18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587878"/>
            <a:ext cx="689524" cy="3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214"/>
          <p:cNvSpPr txBox="1">
            <a:spLocks noChangeArrowheads="1"/>
          </p:cNvSpPr>
          <p:nvPr/>
        </p:nvSpPr>
        <p:spPr bwMode="auto">
          <a:xfrm>
            <a:off x="5714729" y="3866180"/>
            <a:ext cx="10714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i="1" dirty="0" smtClean="0">
                <a:solidFill>
                  <a:srgbClr val="000000"/>
                </a:solidFill>
                <a:effectLst/>
                <a:latin typeface="Calibri" panose="020F0502020204030204" pitchFamily="34" charset="0"/>
              </a:rPr>
              <a:t>Monitors</a:t>
            </a:r>
          </a:p>
        </p:txBody>
      </p:sp>
      <p:sp>
        <p:nvSpPr>
          <p:cNvPr id="56" name="AutoShape 148"/>
          <p:cNvSpPr>
            <a:spLocks noChangeArrowheads="1"/>
          </p:cNvSpPr>
          <p:nvPr/>
        </p:nvSpPr>
        <p:spPr bwMode="auto">
          <a:xfrm>
            <a:off x="2234416" y="1847415"/>
            <a:ext cx="3001160" cy="360000"/>
          </a:xfrm>
          <a:prstGeom prst="roundRect">
            <a:avLst>
              <a:gd name="adj" fmla="val 16667"/>
            </a:avLst>
          </a:prstGeom>
          <a:solidFill>
            <a:srgbClr val="FFFFCC"/>
          </a:solidFill>
          <a:ln w="9525">
            <a:solidFill>
              <a:schemeClr val="bg2"/>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For Recording: Stream(1), 9M Fisheye, 30fps</a:t>
            </a:r>
            <a:endParaRPr lang="en-US" altLang="ja-JP" sz="11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7" name="AutoShape 201"/>
          <p:cNvSpPr>
            <a:spLocks noChangeArrowheads="1"/>
          </p:cNvSpPr>
          <p:nvPr/>
        </p:nvSpPr>
        <p:spPr bwMode="auto">
          <a:xfrm>
            <a:off x="2397560" y="2328794"/>
            <a:ext cx="953785" cy="304560"/>
          </a:xfrm>
          <a:prstGeom prst="rightArrow">
            <a:avLst>
              <a:gd name="adj1" fmla="val 50000"/>
              <a:gd name="adj2" fmla="val 67829"/>
            </a:avLst>
          </a:prstGeom>
          <a:gradFill rotWithShape="1">
            <a:gsLst>
              <a:gs pos="0">
                <a:srgbClr val="0000FF"/>
              </a:gs>
              <a:gs pos="100000">
                <a:srgbClr val="000076"/>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i="1" dirty="0" smtClean="0">
                <a:solidFill>
                  <a:srgbClr val="FFFFFF"/>
                </a:solidFill>
                <a:effectLst/>
                <a:latin typeface="Calibri" panose="020F0502020204030204" pitchFamily="34" charset="0"/>
              </a:rPr>
              <a:t>Record</a:t>
            </a:r>
          </a:p>
        </p:txBody>
      </p:sp>
      <p:grpSp>
        <p:nvGrpSpPr>
          <p:cNvPr id="58" name="グループ化 2"/>
          <p:cNvGrpSpPr>
            <a:grpSpLocks/>
          </p:cNvGrpSpPr>
          <p:nvPr/>
        </p:nvGrpSpPr>
        <p:grpSpPr bwMode="auto">
          <a:xfrm>
            <a:off x="2059210" y="2607825"/>
            <a:ext cx="3882478" cy="1229042"/>
            <a:chOff x="3293975" y="2040148"/>
            <a:chExt cx="4337170" cy="829920"/>
          </a:xfrm>
        </p:grpSpPr>
        <p:sp>
          <p:nvSpPr>
            <p:cNvPr id="59" name="Line 173"/>
            <p:cNvSpPr>
              <a:spLocks noChangeShapeType="1"/>
            </p:cNvSpPr>
            <p:nvPr/>
          </p:nvSpPr>
          <p:spPr bwMode="auto">
            <a:xfrm flipV="1">
              <a:off x="3293975" y="2870068"/>
              <a:ext cx="43371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ja-JP" altLang="en-US" sz="1800" dirty="0" smtClean="0">
                <a:solidFill>
                  <a:srgbClr val="000000"/>
                </a:solidFill>
                <a:effectLst/>
                <a:latin typeface="Calibri" panose="020F0502020204030204" pitchFamily="34" charset="0"/>
                <a:ea typeface="ＭＳ Ｐゴシック" charset="-128"/>
              </a:endParaRPr>
            </a:p>
          </p:txBody>
        </p:sp>
        <p:sp>
          <p:nvSpPr>
            <p:cNvPr id="60" name="Line 173"/>
            <p:cNvSpPr>
              <a:spLocks noChangeShapeType="1"/>
            </p:cNvSpPr>
            <p:nvPr/>
          </p:nvSpPr>
          <p:spPr bwMode="auto">
            <a:xfrm rot="5400000" flipV="1">
              <a:off x="2884920" y="2449203"/>
              <a:ext cx="8181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ja-JP" altLang="en-US" sz="1800" dirty="0" smtClean="0">
                <a:solidFill>
                  <a:srgbClr val="000000"/>
                </a:solidFill>
                <a:effectLst/>
                <a:latin typeface="Calibri" panose="020F0502020204030204" pitchFamily="34" charset="0"/>
                <a:ea typeface="ＭＳ Ｐゴシック" charset="-128"/>
              </a:endParaRPr>
            </a:p>
          </p:txBody>
        </p:sp>
      </p:grpSp>
      <p:pic>
        <p:nvPicPr>
          <p:cNvPr id="61" name="Picture 2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769" y="3719726"/>
            <a:ext cx="195280" cy="1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151"/>
          <p:cNvSpPr txBox="1">
            <a:spLocks noChangeArrowheads="1"/>
          </p:cNvSpPr>
          <p:nvPr/>
        </p:nvSpPr>
        <p:spPr bwMode="auto">
          <a:xfrm>
            <a:off x="4951709" y="3586228"/>
            <a:ext cx="10604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dirty="0" smtClean="0">
                <a:solidFill>
                  <a:srgbClr val="000000"/>
                </a:solidFill>
                <a:effectLst/>
                <a:latin typeface="Calibri" panose="020F0502020204030204" pitchFamily="34" charset="0"/>
              </a:rPr>
              <a:t>Quad PTZ</a:t>
            </a:r>
          </a:p>
        </p:txBody>
      </p:sp>
      <p:sp>
        <p:nvSpPr>
          <p:cNvPr id="63" name="AutoShape 148"/>
          <p:cNvSpPr>
            <a:spLocks noChangeArrowheads="1"/>
          </p:cNvSpPr>
          <p:nvPr/>
        </p:nvSpPr>
        <p:spPr bwMode="auto">
          <a:xfrm>
            <a:off x="2234415" y="4088468"/>
            <a:ext cx="3036085" cy="360000"/>
          </a:xfrm>
          <a:prstGeom prst="roundRect">
            <a:avLst>
              <a:gd name="adj" fmla="val 16667"/>
            </a:avLst>
          </a:prstGeom>
          <a:solidFill>
            <a:schemeClr val="accent3">
              <a:lumMod val="40000"/>
              <a:lumOff val="60000"/>
            </a:schemeClr>
          </a:solidFill>
          <a:ln w="9525">
            <a:solidFill>
              <a:schemeClr val="bg2"/>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For Live: Stream(2), Quad PTZ, 15fps</a:t>
            </a:r>
            <a:r>
              <a:rPr lang="ja-JP" altLang="en-US" sz="11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1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4" name="AutoShape 201"/>
          <p:cNvSpPr>
            <a:spLocks noChangeArrowheads="1"/>
          </p:cNvSpPr>
          <p:nvPr/>
        </p:nvSpPr>
        <p:spPr bwMode="auto">
          <a:xfrm>
            <a:off x="2397560" y="3632612"/>
            <a:ext cx="942687" cy="289113"/>
          </a:xfrm>
          <a:prstGeom prst="rightArrow">
            <a:avLst>
              <a:gd name="adj1" fmla="val 50000"/>
              <a:gd name="adj2" fmla="val 67832"/>
            </a:avLst>
          </a:prstGeom>
          <a:gradFill rotWithShape="1">
            <a:gsLst>
              <a:gs pos="0">
                <a:srgbClr val="00B050"/>
              </a:gs>
              <a:gs pos="100000">
                <a:srgbClr val="000076"/>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i="1" dirty="0" smtClean="0">
                <a:solidFill>
                  <a:srgbClr val="FFFFFF"/>
                </a:solidFill>
                <a:effectLst/>
                <a:latin typeface="Calibri" panose="020F0502020204030204" pitchFamily="34" charset="0"/>
              </a:rPr>
              <a:t>Live</a:t>
            </a:r>
          </a:p>
        </p:txBody>
      </p:sp>
      <p:pic>
        <p:nvPicPr>
          <p:cNvPr id="65" name="Picture 45"/>
          <p:cNvPicPr>
            <a:picLocks noChangeAspect="1" noChangeArrowheads="1"/>
          </p:cNvPicPr>
          <p:nvPr/>
        </p:nvPicPr>
        <p:blipFill>
          <a:blip r:embed="rId8">
            <a:extLst>
              <a:ext uri="{28A0092B-C50C-407E-A947-70E740481C1C}">
                <a14:useLocalDpi xmlns:a14="http://schemas.microsoft.com/office/drawing/2010/main" val="0"/>
              </a:ext>
            </a:extLst>
          </a:blip>
          <a:srcRect l="3905" t="22447" r="3741" b="20500"/>
          <a:stretch>
            <a:fillRect/>
          </a:stretch>
        </p:blipFill>
        <p:spPr bwMode="auto">
          <a:xfrm>
            <a:off x="4463988" y="2365131"/>
            <a:ext cx="571500" cy="21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6" name="Group 183"/>
          <p:cNvGrpSpPr>
            <a:grpSpLocks/>
          </p:cNvGrpSpPr>
          <p:nvPr/>
        </p:nvGrpSpPr>
        <p:grpSpPr bwMode="auto">
          <a:xfrm>
            <a:off x="8156355" y="2175688"/>
            <a:ext cx="630237" cy="395288"/>
            <a:chOff x="3196" y="3010"/>
            <a:chExt cx="493" cy="412"/>
          </a:xfrm>
        </p:grpSpPr>
        <p:pic>
          <p:nvPicPr>
            <p:cNvPr id="67" name="Picture 184" descr="j04339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7" y="3010"/>
              <a:ext cx="41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6" y="3251"/>
              <a:ext cx="17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AutoShape 201"/>
          <p:cNvSpPr>
            <a:spLocks noChangeArrowheads="1"/>
          </p:cNvSpPr>
          <p:nvPr/>
        </p:nvSpPr>
        <p:spPr bwMode="auto">
          <a:xfrm>
            <a:off x="5883222" y="2337553"/>
            <a:ext cx="954087" cy="304800"/>
          </a:xfrm>
          <a:prstGeom prst="rightArrow">
            <a:avLst>
              <a:gd name="adj1" fmla="val 50000"/>
              <a:gd name="adj2" fmla="val 67799"/>
            </a:avLst>
          </a:prstGeom>
          <a:gradFill rotWithShape="1">
            <a:gsLst>
              <a:gs pos="0">
                <a:srgbClr val="0000FF"/>
              </a:gs>
              <a:gs pos="100000">
                <a:srgbClr val="000076"/>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i="1" dirty="0" smtClean="0">
                <a:solidFill>
                  <a:srgbClr val="FFFFFF"/>
                </a:solidFill>
                <a:effectLst/>
                <a:latin typeface="Calibri" panose="020F0502020204030204" pitchFamily="34" charset="0"/>
              </a:rPr>
              <a:t>Playback</a:t>
            </a:r>
          </a:p>
        </p:txBody>
      </p:sp>
      <p:pic>
        <p:nvPicPr>
          <p:cNvPr id="70" name="Picture 6" descr="SF448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9508" y="2555442"/>
            <a:ext cx="430213" cy="3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6" descr="SF448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988" y="2398274"/>
            <a:ext cx="328612" cy="2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4315" y="2266517"/>
            <a:ext cx="706251" cy="45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図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0609" y="3682733"/>
            <a:ext cx="428785" cy="241393"/>
          </a:xfrm>
          <a:prstGeom prst="rect">
            <a:avLst/>
          </a:prstGeom>
        </p:spPr>
      </p:pic>
      <p:sp>
        <p:nvSpPr>
          <p:cNvPr id="74" name="テキスト ボックス 73"/>
          <p:cNvSpPr txBox="1"/>
          <p:nvPr/>
        </p:nvSpPr>
        <p:spPr>
          <a:xfrm>
            <a:off x="7272300" y="3650156"/>
            <a:ext cx="1477454" cy="400110"/>
          </a:xfrm>
          <a:prstGeom prst="rect">
            <a:avLst/>
          </a:prstGeom>
          <a:noFill/>
        </p:spPr>
        <p:txBody>
          <a:bodyPr wrap="square" rtlCol="0">
            <a:spAutoFit/>
          </a:bodyPr>
          <a:lstStyle/>
          <a:p>
            <a:r>
              <a:rPr lang="en-US" altLang="ja-JP" sz="1000" b="1" dirty="0">
                <a:solidFill>
                  <a:srgbClr val="0A54A0"/>
                </a:solidFill>
                <a:effectLst/>
                <a:latin typeface="Calibri" panose="020F0502020204030204" pitchFamily="34" charset="0"/>
              </a:rPr>
              <a:t>Operation </a:t>
            </a:r>
            <a:r>
              <a:rPr lang="en-US" altLang="ja-JP" sz="1000" b="1" dirty="0" smtClean="0">
                <a:solidFill>
                  <a:srgbClr val="0A54A0"/>
                </a:solidFill>
                <a:effectLst/>
                <a:latin typeface="Calibri" panose="020F0502020204030204" pitchFamily="34" charset="0"/>
              </a:rPr>
              <a:t>is similar with 4 fixed </a:t>
            </a:r>
            <a:r>
              <a:rPr lang="en-US" altLang="ja-JP" sz="1000" b="1" dirty="0">
                <a:solidFill>
                  <a:srgbClr val="0A54A0"/>
                </a:solidFill>
                <a:effectLst/>
                <a:latin typeface="Calibri" panose="020F0502020204030204" pitchFamily="34" charset="0"/>
              </a:rPr>
              <a:t>cameras</a:t>
            </a:r>
            <a:endParaRPr lang="ja-JP" altLang="en-US" sz="1000" b="1" dirty="0">
              <a:solidFill>
                <a:srgbClr val="0A54A0"/>
              </a:solidFill>
              <a:effectLst/>
              <a:latin typeface="Calibri" panose="020F0502020204030204" pitchFamily="34" charset="0"/>
            </a:endParaRPr>
          </a:p>
        </p:txBody>
      </p:sp>
      <p:pic>
        <p:nvPicPr>
          <p:cNvPr id="75" name="Picture 2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2419347"/>
            <a:ext cx="195280" cy="1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207"/>
          <p:cNvSpPr txBox="1">
            <a:spLocks noChangeArrowheads="1"/>
          </p:cNvSpPr>
          <p:nvPr/>
        </p:nvSpPr>
        <p:spPr bwMode="auto">
          <a:xfrm>
            <a:off x="4463988" y="2548112"/>
            <a:ext cx="12666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eaLnBrk="1" hangingPunct="1">
              <a:defRPr/>
            </a:pPr>
            <a:r>
              <a:rPr lang="en-US" altLang="ja-JP" sz="800" i="1" dirty="0" smtClean="0">
                <a:solidFill>
                  <a:srgbClr val="000000"/>
                </a:solidFill>
                <a:effectLst/>
                <a:latin typeface="Calibri" panose="020F0502020204030204" pitchFamily="34" charset="0"/>
              </a:rPr>
              <a:t>VMS or NX series recorder</a:t>
            </a:r>
          </a:p>
        </p:txBody>
      </p:sp>
      <p:sp>
        <p:nvSpPr>
          <p:cNvPr id="78" name="テキスト ボックス 77"/>
          <p:cNvSpPr txBox="1"/>
          <p:nvPr/>
        </p:nvSpPr>
        <p:spPr>
          <a:xfrm>
            <a:off x="7209236" y="2633816"/>
            <a:ext cx="1399742" cy="215444"/>
          </a:xfrm>
          <a:prstGeom prst="rect">
            <a:avLst/>
          </a:prstGeom>
          <a:noFill/>
        </p:spPr>
        <p:txBody>
          <a:bodyPr wrap="none" rtlCol="0">
            <a:spAutoFit/>
          </a:bodyPr>
          <a:lstStyle/>
          <a:p>
            <a:r>
              <a:rPr lang="en-US" altLang="ja-JP" sz="800" b="1" dirty="0">
                <a:solidFill>
                  <a:srgbClr val="0A54A0"/>
                </a:solidFill>
                <a:effectLst/>
                <a:latin typeface="Calibri" panose="020F0502020204030204" pitchFamily="34" charset="0"/>
              </a:rPr>
              <a:t>Confirm any place afterward</a:t>
            </a:r>
            <a:endParaRPr lang="ja-JP" altLang="en-US" sz="800" b="1" dirty="0">
              <a:solidFill>
                <a:srgbClr val="0A54A0"/>
              </a:solidFill>
              <a:effectLst/>
              <a:latin typeface="Calibri" panose="020F0502020204030204" pitchFamily="34" charset="0"/>
            </a:endParaRPr>
          </a:p>
        </p:txBody>
      </p:sp>
      <p:sp>
        <p:nvSpPr>
          <p:cNvPr id="79" name="Text Box 151"/>
          <p:cNvSpPr txBox="1">
            <a:spLocks noChangeArrowheads="1"/>
          </p:cNvSpPr>
          <p:nvPr/>
        </p:nvSpPr>
        <p:spPr bwMode="auto">
          <a:xfrm>
            <a:off x="6729744" y="2053818"/>
            <a:ext cx="158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dirty="0" smtClean="0">
                <a:solidFill>
                  <a:srgbClr val="000000"/>
                </a:solidFill>
                <a:effectLst/>
                <a:latin typeface="Calibri" panose="020F0502020204030204" pitchFamily="34" charset="0"/>
              </a:rPr>
              <a:t>Single PTZ / Quad PTZ</a:t>
            </a:r>
          </a:p>
          <a:p>
            <a:pPr eaLnBrk="1" hangingPunct="1"/>
            <a:r>
              <a:rPr lang="en-US" altLang="ja-JP" sz="800" dirty="0" smtClean="0">
                <a:solidFill>
                  <a:srgbClr val="000000"/>
                </a:solidFill>
                <a:effectLst/>
                <a:latin typeface="Calibri" panose="020F0502020204030204" pitchFamily="34" charset="0"/>
              </a:rPr>
              <a:t>Panorama / Double Panorama</a:t>
            </a:r>
          </a:p>
        </p:txBody>
      </p:sp>
      <p:sp>
        <p:nvSpPr>
          <p:cNvPr id="81" name="Text Box 146"/>
          <p:cNvSpPr txBox="1">
            <a:spLocks noChangeArrowheads="1"/>
          </p:cNvSpPr>
          <p:nvPr/>
        </p:nvSpPr>
        <p:spPr bwMode="auto">
          <a:xfrm>
            <a:off x="7204103" y="2400534"/>
            <a:ext cx="572253" cy="169277"/>
          </a:xfrm>
          <a:prstGeom prst="rect">
            <a:avLst/>
          </a:prstGeom>
          <a:solidFill>
            <a:srgbClr val="CCFFCC"/>
          </a:solidFill>
          <a:ln w="19050">
            <a:solidFill>
              <a:srgbClr val="009900"/>
            </a:solidFill>
            <a:miter lim="800000"/>
            <a:headEnd/>
            <a:tailEnd/>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500" dirty="0" smtClean="0">
                <a:solidFill>
                  <a:srgbClr val="000000"/>
                </a:solidFill>
                <a:effectLst/>
                <a:latin typeface="Calibri" panose="020F0502020204030204" pitchFamily="34" charset="0"/>
              </a:rPr>
              <a:t>Compensation</a:t>
            </a:r>
          </a:p>
        </p:txBody>
      </p:sp>
      <p:sp>
        <p:nvSpPr>
          <p:cNvPr id="4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4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80"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82"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83" name="テキスト ボックス 82"/>
          <p:cNvSpPr txBox="1"/>
          <p:nvPr/>
        </p:nvSpPr>
        <p:spPr>
          <a:xfrm>
            <a:off x="308906" y="753174"/>
            <a:ext cx="8739843" cy="369332"/>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smtClean="0">
                <a:effectLst/>
                <a:latin typeface="Calibri" panose="020F0502020204030204" pitchFamily="34" charset="0"/>
                <a:ea typeface="Meiryo UI" pitchFamily="50" charset="-128"/>
                <a:cs typeface="Meiryo UI" pitchFamily="50" charset="-128"/>
              </a:rPr>
              <a:t>Assume the same system configuration conventional 9M camera except for frame rate</a:t>
            </a:r>
            <a:endParaRPr lang="en-US" altLang="ja-JP" sz="1100" i="1" dirty="0" smtClean="0">
              <a:effectLst/>
              <a:latin typeface="Calibri" panose="020F0502020204030204" pitchFamily="34" charset="0"/>
              <a:ea typeface="Meiryo UI" pitchFamily="50" charset="-128"/>
              <a:cs typeface="Meiryo UI" pitchFamily="50" charset="-128"/>
            </a:endParaRPr>
          </a:p>
        </p:txBody>
      </p:sp>
      <p:sp>
        <p:nvSpPr>
          <p:cNvPr id="76" name="角丸四角形吹き出し 75"/>
          <p:cNvSpPr/>
          <p:nvPr/>
        </p:nvSpPr>
        <p:spPr>
          <a:xfrm>
            <a:off x="5427032" y="4209848"/>
            <a:ext cx="3213420" cy="420770"/>
          </a:xfrm>
          <a:prstGeom prst="wedgeRoundRectCallout">
            <a:avLst>
              <a:gd name="adj1" fmla="val -55071"/>
              <a:gd name="adj2" fmla="val -4068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050" i="1" dirty="0" smtClean="0">
                <a:solidFill>
                  <a:schemeClr val="tx1"/>
                </a:solidFill>
                <a:effectLst/>
                <a:latin typeface="Calibri" panose="020F0502020204030204" pitchFamily="34" charset="0"/>
              </a:rPr>
              <a:t>Framerate will be 15fps in case of Quad PTZ for live.</a:t>
            </a:r>
          </a:p>
          <a:p>
            <a:pPr algn="l"/>
            <a:r>
              <a:rPr lang="en-US" altLang="ja-JP" sz="800" i="1" dirty="0" smtClean="0">
                <a:solidFill>
                  <a:schemeClr val="tx1"/>
                </a:solidFill>
                <a:effectLst/>
                <a:latin typeface="Calibri" panose="020F0502020204030204" pitchFamily="34" charset="0"/>
              </a:rPr>
              <a:t>* 5M camera (WV-S4150/S4550L) will be 30fps.</a:t>
            </a:r>
            <a:endParaRPr lang="en-US" altLang="ja-JP" sz="800" i="1"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2511335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261"/>
          <p:cNvGraphicFramePr>
            <a:graphicFrameLocks noGrp="1"/>
          </p:cNvGraphicFramePr>
          <p:nvPr>
            <p:extLst>
              <p:ext uri="{D42A27DB-BD31-4B8C-83A1-F6EECF244321}">
                <p14:modId xmlns:p14="http://schemas.microsoft.com/office/powerpoint/2010/main" val="31747086"/>
              </p:ext>
            </p:extLst>
          </p:nvPr>
        </p:nvGraphicFramePr>
        <p:xfrm>
          <a:off x="359742" y="1101243"/>
          <a:ext cx="8424937" cy="3613580"/>
        </p:xfrm>
        <a:graphic>
          <a:graphicData uri="http://schemas.openxmlformats.org/drawingml/2006/table">
            <a:tbl>
              <a:tblPr/>
              <a:tblGrid>
                <a:gridCol w="1700925"/>
                <a:gridCol w="1681003"/>
                <a:gridCol w="1681003"/>
                <a:gridCol w="1681003"/>
                <a:gridCol w="1681003"/>
              </a:tblGrid>
              <a:tr h="368238">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Model No.</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Existing 9M 360-deg.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WV-SFN480</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WV-X4170</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5M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WV-S4150</a:t>
                      </a:r>
                      <a:endParaRPr kumimoji="1" lang="ja-JP" altLang="en-US"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322628">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Appearance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Image Sensor</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 9MP CMOS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 9MP CMOS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 9MP CMOS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1/3" CMOS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Lens(focal length,  F)</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1.4 / F1.9</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1.4 / F1.9</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1.4 / F1.9</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0.84mm / F2.4</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Minimum Illumination</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Intelligent Auto</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206074">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Super Dynamic, Dynamic Range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 84dB</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108dB</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108dB</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108dB</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Wide Dynamic Range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(Next version up)</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(Next version up)</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206074">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 irradiation distance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206074">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Angular Field of view</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180°/V 180°</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183°/V 183°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183°/V 183°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H/V 186°</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Video Compression</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 MJPEG</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H.264/ MJPEG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H.264/ MJPEG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H.264/ MJPEG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823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Image Resolution(max)/</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Rate(max)</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 / 15fps</a:t>
                      </a:r>
                    </a:p>
                  </a:txBody>
                  <a:tcPr marL="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 / 30fps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Super Dynamic “On”: Max. 15fps</a:t>
                      </a:r>
                      <a:endParaRPr kumimoji="1" lang="en-US" altLang="ja-JP" sz="9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 / 30fps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Super Dynamic “On”: Max. 15fps</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2192x2192 / 30fps</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 Compression</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G.726, G.711, AAC-LC</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G.726, G.711, AAC-LC</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G.726, G.711, AAC-LC</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60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Security standard</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FIPS140-2 Level1</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FIPS140-2 Level1</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FIPS140-2 Level1</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pic>
        <p:nvPicPr>
          <p:cNvPr id="17"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52</a:t>
            </a:fld>
            <a:endParaRPr lang="en-US" sz="1000" dirty="0">
              <a:solidFill>
                <a:prstClr val="white"/>
              </a:solidFill>
              <a:latin typeface="Calibri" panose="020F0502020204030204" pitchFamily="34" charset="0"/>
            </a:endParaRPr>
          </a:p>
        </p:txBody>
      </p:sp>
      <p:pic>
        <p:nvPicPr>
          <p:cNvPr id="1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11589" y="1515910"/>
            <a:ext cx="366398" cy="31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C:\Users\3921131\Desktop\WV-S4150_D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968" y="1507465"/>
            <a:ext cx="473135" cy="306861"/>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1459" y="1524093"/>
            <a:ext cx="432251" cy="293120"/>
          </a:xfrm>
          <a:prstGeom prst="rect">
            <a:avLst/>
          </a:prstGeom>
          <a:solidFill>
            <a:schemeClr val="bg1"/>
          </a:solidFill>
        </p:spPr>
      </p:pic>
      <p:sp>
        <p:nvSpPr>
          <p:cNvPr id="19"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Spec. Comparison (Indoor Model) 1/2</a:t>
            </a:r>
            <a:endParaRPr kumimoji="1" lang="ja-JP" altLang="en-US" dirty="0">
              <a:latin typeface="Calibri" panose="020F0502020204030204" pitchFamily="34" charset="0"/>
            </a:endParaRPr>
          </a:p>
        </p:txBody>
      </p:sp>
      <p:sp>
        <p:nvSpPr>
          <p:cNvPr id="21" name="Rectangle 4"/>
          <p:cNvSpPr>
            <a:spLocks noChangeArrowheads="1"/>
          </p:cNvSpPr>
          <p:nvPr/>
        </p:nvSpPr>
        <p:spPr bwMode="auto">
          <a:xfrm>
            <a:off x="323528" y="711833"/>
            <a:ext cx="8604956" cy="455761"/>
          </a:xfrm>
          <a:prstGeom prst="rect">
            <a:avLst/>
          </a:prstGeom>
          <a:noFill/>
          <a:ln>
            <a:noFill/>
          </a:ln>
          <a:effectLst/>
          <a:extLst/>
        </p:spPr>
        <p:txBody>
          <a:bodyPr wrap="none" lIns="72000" rIns="72000" anchor="ct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285750" indent="-285750" algn="l" defTabSz="914296" eaLnBrk="1" hangingPunct="1">
              <a:buFont typeface="Wingdings" panose="05000000000000000000" pitchFamily="2" charset="2"/>
              <a:buChar char="n"/>
            </a:pPr>
            <a:r>
              <a:rPr lang="en-US" altLang="ja-JP" sz="1600" b="1" dirty="0" smtClean="0">
                <a:effectLst/>
                <a:latin typeface="Calibri" panose="020F0502020204030204" pitchFamily="34" charset="0"/>
                <a:ea typeface="Meiryo UI" pitchFamily="50" charset="-128"/>
                <a:cs typeface="Meiryo UI" pitchFamily="50" charset="-128"/>
              </a:rPr>
              <a:t>Improvements from the existing model: iA, Super Dynamic,</a:t>
            </a:r>
            <a:r>
              <a:rPr lang="ja-JP" altLang="en-US" sz="1600" b="1" dirty="0" smtClean="0">
                <a:effectLst/>
                <a:latin typeface="Calibri" panose="020F0502020204030204" pitchFamily="34" charset="0"/>
                <a:ea typeface="Meiryo UI" pitchFamily="50" charset="-128"/>
                <a:cs typeface="Meiryo UI" pitchFamily="50" charset="-128"/>
              </a:rPr>
              <a:t> </a:t>
            </a:r>
            <a:r>
              <a:rPr lang="en-US" altLang="ja-JP" sz="1600" b="1" dirty="0" smtClean="0">
                <a:effectLst/>
                <a:latin typeface="Calibri" panose="020F0502020204030204" pitchFamily="34" charset="0"/>
                <a:ea typeface="Meiryo UI" pitchFamily="50" charset="-128"/>
                <a:cs typeface="Meiryo UI" pitchFamily="50" charset="-128"/>
              </a:rPr>
              <a:t>H.265, Framerate and Secure</a:t>
            </a:r>
            <a:endParaRPr lang="en-US" altLang="ja-JP" sz="1600" b="1" dirty="0">
              <a:effectLst/>
              <a:latin typeface="Calibri" panose="020F0502020204030204" pitchFamily="34" charset="0"/>
              <a:ea typeface="Meiryo UI" pitchFamily="50" charset="-128"/>
              <a:cs typeface="Meiryo UI" pitchFamily="50" charset="-128"/>
            </a:endParaRPr>
          </a:p>
        </p:txBody>
      </p:sp>
      <p:sp>
        <p:nvSpPr>
          <p:cNvPr id="24" name="角丸四角形 23"/>
          <p:cNvSpPr/>
          <p:nvPr/>
        </p:nvSpPr>
        <p:spPr>
          <a:xfrm>
            <a:off x="3727939" y="1101243"/>
            <a:ext cx="3370384" cy="3615223"/>
          </a:xfrm>
          <a:prstGeom prst="roundRect">
            <a:avLst>
              <a:gd name="adj" fmla="val 1048"/>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pic>
        <p:nvPicPr>
          <p:cNvPr id="16" name="図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3720" y="1521321"/>
            <a:ext cx="432251" cy="293120"/>
          </a:xfrm>
          <a:prstGeom prst="rect">
            <a:avLst/>
          </a:prstGeom>
          <a:solidFill>
            <a:schemeClr val="bg1"/>
          </a:solidFill>
        </p:spPr>
      </p:pic>
    </p:spTree>
    <p:extLst>
      <p:ext uri="{BB962C8B-B14F-4D97-AF65-F5344CB8AC3E}">
        <p14:creationId xmlns:p14="http://schemas.microsoft.com/office/powerpoint/2010/main" val="13762990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oup 261"/>
          <p:cNvGraphicFramePr>
            <a:graphicFrameLocks noGrp="1"/>
          </p:cNvGraphicFramePr>
          <p:nvPr>
            <p:extLst>
              <p:ext uri="{D42A27DB-BD31-4B8C-83A1-F6EECF244321}">
                <p14:modId xmlns:p14="http://schemas.microsoft.com/office/powerpoint/2010/main" val="2042623572"/>
              </p:ext>
            </p:extLst>
          </p:nvPr>
        </p:nvGraphicFramePr>
        <p:xfrm>
          <a:off x="359532" y="1118826"/>
          <a:ext cx="8416012" cy="3558360"/>
        </p:xfrm>
        <a:graphic>
          <a:graphicData uri="http://schemas.openxmlformats.org/drawingml/2006/table">
            <a:tbl>
              <a:tblPr/>
              <a:tblGrid>
                <a:gridCol w="1692000"/>
                <a:gridCol w="1681003"/>
                <a:gridCol w="1681003"/>
                <a:gridCol w="1681003"/>
                <a:gridCol w="1681003"/>
              </a:tblGrid>
              <a:tr h="215550">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Model No.</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Existing 9M N/A360-deg.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WV-SFN480</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WV-X4170</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5M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WV-S4150</a:t>
                      </a:r>
                      <a:endParaRPr kumimoji="1" lang="ja-JP" altLang="en-US"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32000">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Appearance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Source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PoE(class0)</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PoE(class0)</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PoE(class0)</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PoE(class2)</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8876">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Ambient Operating Temperature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External I/O Terminals</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Built in Mic</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 (Line) Input </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 Output</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Water and Dust Resistance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12062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Shock Resistance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120626">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Dimensions</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φ150 x 52.1mm</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φ150 x 49.5mm</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φ150 x 49.5mm</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φ150 x 50.5mm</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Mass (approx.)</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480g</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420g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420g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390g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VMD, People count, etc.</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New People count</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6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Tripod screw</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16"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53</a:t>
            </a:fld>
            <a:endParaRPr lang="en-US" sz="1000" dirty="0">
              <a:solidFill>
                <a:prstClr val="white"/>
              </a:solidFill>
              <a:latin typeface="Calibri" panose="020F0502020204030204" pitchFamily="34" charset="0"/>
            </a:endParaRPr>
          </a:p>
        </p:txBody>
      </p:sp>
      <p:pic>
        <p:nvPicPr>
          <p:cNvPr id="1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05778" y="1573964"/>
            <a:ext cx="366398" cy="31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3921131\Desktop\WV-S4150_D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8604" y="1560222"/>
            <a:ext cx="473135" cy="306861"/>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3475" y="1573964"/>
            <a:ext cx="432251" cy="293120"/>
          </a:xfrm>
          <a:prstGeom prst="rect">
            <a:avLst/>
          </a:prstGeom>
          <a:solidFill>
            <a:schemeClr val="bg1"/>
          </a:solidFill>
        </p:spPr>
      </p:pic>
      <p:sp>
        <p:nvSpPr>
          <p:cNvPr id="22"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Spec. Comparison (Indoor Model) 2/2</a:t>
            </a:r>
            <a:endParaRPr kumimoji="1" lang="ja-JP" altLang="en-US" dirty="0">
              <a:latin typeface="Calibri" panose="020F0502020204030204" pitchFamily="34" charset="0"/>
            </a:endParaRPr>
          </a:p>
        </p:txBody>
      </p:sp>
      <p:sp>
        <p:nvSpPr>
          <p:cNvPr id="23" name="角丸四角形 22"/>
          <p:cNvSpPr/>
          <p:nvPr/>
        </p:nvSpPr>
        <p:spPr>
          <a:xfrm>
            <a:off x="3739663" y="1118826"/>
            <a:ext cx="3364522" cy="3549582"/>
          </a:xfrm>
          <a:prstGeom prst="roundRect">
            <a:avLst>
              <a:gd name="adj" fmla="val 1392"/>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pic>
        <p:nvPicPr>
          <p:cNvPr id="15" name="図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6767" y="1579804"/>
            <a:ext cx="432251" cy="293120"/>
          </a:xfrm>
          <a:prstGeom prst="rect">
            <a:avLst/>
          </a:prstGeom>
          <a:solidFill>
            <a:schemeClr val="bg1"/>
          </a:solidFill>
        </p:spPr>
      </p:pic>
    </p:spTree>
    <p:extLst>
      <p:ext uri="{BB962C8B-B14F-4D97-AF65-F5344CB8AC3E}">
        <p14:creationId xmlns:p14="http://schemas.microsoft.com/office/powerpoint/2010/main" val="36969892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261"/>
          <p:cNvGraphicFramePr>
            <a:graphicFrameLocks noGrp="1"/>
          </p:cNvGraphicFramePr>
          <p:nvPr>
            <p:extLst>
              <p:ext uri="{D42A27DB-BD31-4B8C-83A1-F6EECF244321}">
                <p14:modId xmlns:p14="http://schemas.microsoft.com/office/powerpoint/2010/main" val="758262751"/>
              </p:ext>
            </p:extLst>
          </p:nvPr>
        </p:nvGraphicFramePr>
        <p:xfrm>
          <a:off x="359742" y="1107107"/>
          <a:ext cx="8424936" cy="3617235"/>
        </p:xfrm>
        <a:graphic>
          <a:graphicData uri="http://schemas.openxmlformats.org/drawingml/2006/table">
            <a:tbl>
              <a:tblPr/>
              <a:tblGrid>
                <a:gridCol w="2124900"/>
                <a:gridCol w="2100012"/>
                <a:gridCol w="2100012"/>
                <a:gridCol w="2100012"/>
              </a:tblGrid>
              <a:tr h="367818">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Model No.</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Existing 9M 360-deg.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WV-SFV481</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9M 360-deg.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WV-X4571L/X4571LM</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5M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WV-S4550L</a:t>
                      </a:r>
                      <a:endParaRPr kumimoji="1" lang="ja-JP" altLang="en-US"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326283">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Appearance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Image Sensor</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 9MP CMOS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 9MP CMOS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1/3" CMOS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Lens(focal length,  F)</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1.4 / F1.9</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1.4 / F1.9</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0.84 / F2.4</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Minimum Illumination</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0.3 lx</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Intelligent Auto</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Super Dynamic, Dynamic Range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 84dB</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108dB</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108dB</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Wide Dynamic Range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(Next version up)</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205839">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IR-LED, irradiation distance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10m </a:t>
                      </a: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Intensity control is “ON”)</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 10m </a:t>
                      </a: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Intensity control is “ON”)</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205839">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Angular Field of view</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H 180°/V 180°</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 183°/V 183°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H/V 186°</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Video Compression</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H.264/ MJPEG</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H.264/ MJPEG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H.265/ H.264/ MJPEG</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781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Image Resolution(max)/</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Rate(max)</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 / 15fps</a:t>
                      </a:r>
                    </a:p>
                  </a:txBody>
                  <a:tcPr marL="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 / 30fps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Super Dynamic “On”: Max. 15fps</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2192x2192 / 30fps</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Smart Coding</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 Compression</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G.726, G.711, AAC-LC</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G.726, G.711, AAC-LC</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G.726, G.711, AAC-LC</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058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Security standard</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FIPS140-2</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Level1</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FIPS140-2 Level1</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pic>
        <p:nvPicPr>
          <p:cNvPr id="17"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54</a:t>
            </a:fld>
            <a:endParaRPr lang="en-US" sz="1000" dirty="0">
              <a:solidFill>
                <a:prstClr val="white"/>
              </a:solidFill>
              <a:latin typeface="Calibri" panose="020F0502020204030204" pitchFamily="34" charset="0"/>
            </a:endParaRPr>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4" t="13027" r="24125" b="17455"/>
          <a:stretch/>
        </p:blipFill>
        <p:spPr bwMode="auto">
          <a:xfrm>
            <a:off x="3352370" y="1526251"/>
            <a:ext cx="360726" cy="29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descr="C:\Users\3921131\Desktop\WV-S4550L_D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490" y="1526251"/>
            <a:ext cx="453862" cy="301448"/>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8748" y="1523414"/>
            <a:ext cx="491826" cy="298938"/>
          </a:xfrm>
          <a:prstGeom prst="rect">
            <a:avLst/>
          </a:prstGeom>
          <a:solidFill>
            <a:schemeClr val="bg1"/>
          </a:solidFill>
        </p:spPr>
      </p:pic>
      <p:sp>
        <p:nvSpPr>
          <p:cNvPr id="20"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Spec. Comparison (Outdoor Model) 1/2</a:t>
            </a:r>
            <a:endParaRPr kumimoji="1" lang="ja-JP" altLang="en-US" dirty="0">
              <a:latin typeface="Calibri" panose="020F0502020204030204" pitchFamily="34" charset="0"/>
            </a:endParaRPr>
          </a:p>
        </p:txBody>
      </p:sp>
      <p:sp>
        <p:nvSpPr>
          <p:cNvPr id="21" name="Rectangle 4"/>
          <p:cNvSpPr>
            <a:spLocks noChangeArrowheads="1"/>
          </p:cNvSpPr>
          <p:nvPr/>
        </p:nvSpPr>
        <p:spPr bwMode="auto">
          <a:xfrm>
            <a:off x="323528" y="711833"/>
            <a:ext cx="8604956" cy="455761"/>
          </a:xfrm>
          <a:prstGeom prst="rect">
            <a:avLst/>
          </a:prstGeom>
          <a:noFill/>
          <a:ln>
            <a:noFill/>
          </a:ln>
          <a:effectLst/>
          <a:extLst/>
        </p:spPr>
        <p:txBody>
          <a:bodyPr wrap="none" lIns="72000" rIns="72000" anchor="ct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285750" indent="-285750" algn="l" defTabSz="914296" eaLnBrk="1" hangingPunct="1">
              <a:buFont typeface="Wingdings" panose="05000000000000000000" pitchFamily="2" charset="2"/>
              <a:buChar char="n"/>
            </a:pPr>
            <a:r>
              <a:rPr lang="en-US" altLang="ja-JP" sz="1600" b="1" dirty="0" smtClean="0">
                <a:effectLst/>
                <a:latin typeface="Calibri" panose="020F0502020204030204" pitchFamily="34" charset="0"/>
                <a:ea typeface="Meiryo UI" pitchFamily="50" charset="-128"/>
                <a:cs typeface="Meiryo UI" pitchFamily="50" charset="-128"/>
              </a:rPr>
              <a:t>Improvements from the existing model: iA, IR-LED, Super Dynamic,</a:t>
            </a:r>
            <a:r>
              <a:rPr lang="ja-JP" altLang="en-US" sz="1600" b="1" dirty="0" smtClean="0">
                <a:effectLst/>
                <a:latin typeface="Calibri" panose="020F0502020204030204" pitchFamily="34" charset="0"/>
                <a:ea typeface="Meiryo UI" pitchFamily="50" charset="-128"/>
                <a:cs typeface="Meiryo UI" pitchFamily="50" charset="-128"/>
              </a:rPr>
              <a:t> </a:t>
            </a:r>
            <a:r>
              <a:rPr lang="en-US" altLang="ja-JP" sz="1600" b="1" dirty="0" smtClean="0">
                <a:effectLst/>
                <a:latin typeface="Calibri" panose="020F0502020204030204" pitchFamily="34" charset="0"/>
                <a:ea typeface="Meiryo UI" pitchFamily="50" charset="-128"/>
                <a:cs typeface="Meiryo UI" pitchFamily="50" charset="-128"/>
              </a:rPr>
              <a:t>H.265, Framerate and Secure</a:t>
            </a:r>
            <a:endParaRPr lang="en-US" altLang="ja-JP" sz="1600" b="1" dirty="0">
              <a:effectLst/>
              <a:latin typeface="Calibri" panose="020F0502020204030204" pitchFamily="34" charset="0"/>
              <a:ea typeface="Meiryo UI" pitchFamily="50" charset="-128"/>
              <a:cs typeface="Meiryo UI" pitchFamily="50" charset="-128"/>
            </a:endParaRPr>
          </a:p>
        </p:txBody>
      </p:sp>
      <p:sp>
        <p:nvSpPr>
          <p:cNvPr id="22" name="角丸四角形 21"/>
          <p:cNvSpPr/>
          <p:nvPr/>
        </p:nvSpPr>
        <p:spPr>
          <a:xfrm>
            <a:off x="4579601" y="1107107"/>
            <a:ext cx="2108413" cy="3613017"/>
          </a:xfrm>
          <a:prstGeom prst="roundRect">
            <a:avLst>
              <a:gd name="adj" fmla="val 4005"/>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752343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oup 261"/>
          <p:cNvGraphicFramePr>
            <a:graphicFrameLocks noGrp="1"/>
          </p:cNvGraphicFramePr>
          <p:nvPr>
            <p:extLst>
              <p:ext uri="{D42A27DB-BD31-4B8C-83A1-F6EECF244321}">
                <p14:modId xmlns:p14="http://schemas.microsoft.com/office/powerpoint/2010/main" val="471550201"/>
              </p:ext>
            </p:extLst>
          </p:nvPr>
        </p:nvGraphicFramePr>
        <p:xfrm>
          <a:off x="359532" y="1136417"/>
          <a:ext cx="8424936" cy="3540394"/>
        </p:xfrm>
        <a:graphic>
          <a:graphicData uri="http://schemas.openxmlformats.org/drawingml/2006/table">
            <a:tbl>
              <a:tblPr/>
              <a:tblGrid>
                <a:gridCol w="2124900"/>
                <a:gridCol w="2100012"/>
                <a:gridCol w="2100012"/>
                <a:gridCol w="2100012"/>
              </a:tblGrid>
              <a:tr h="396253">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Model No.</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Existing 9M 360-deg.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WV-SFV481</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New 9M 360-deg.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WV-X4571L/X4571LM</a:t>
                      </a:r>
                      <a:endParaRPr kumimoji="1" lang="ja-JP" altLang="en-US" sz="1000" b="1" i="0" u="none" strike="noStrike" kern="1200"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5M 360-deg.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WV-S4550L</a:t>
                      </a:r>
                      <a:endParaRPr kumimoji="1" lang="ja-JP" altLang="en-US" sz="1000" b="1" i="0" u="none" strike="noStrike" cap="none" normalizeH="0" baseline="0" dirty="0" smtClean="0">
                        <a:ln>
                          <a:noFill/>
                        </a:ln>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392091">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Appearance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smtClean="0">
                        <a:ln>
                          <a:noFill/>
                        </a:ln>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smtClean="0">
                        <a:ln>
                          <a:noFill/>
                        </a:ln>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1752">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Power Source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PoE(class0)</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PoE(class0)</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DC12V, PoE(class0)</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53">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Ambient Operating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Temperature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+60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-40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+60</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221752">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External I/O Terminals</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3</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1752">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Built in Mic</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N/A</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1752">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Mic (Line) Input </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1752">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Audio Output</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1752">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Water and Dust Resistance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IP66</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IP66</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IP66</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1752">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Shock Resistance</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50J, IK10</a:t>
                      </a: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50J, IK10</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50J, IK10</a:t>
                      </a: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53">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Dimensions</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φ164 x 96.5mm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using Base Bracket)</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φ164 x 96.3mm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using Base Bracket)</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φ164 x 96.3mm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using Base Bracket)</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53">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Mass (approx.)</a:t>
                      </a:r>
                    </a:p>
                  </a:txBody>
                  <a:tcPr marL="36000" marR="36000" marT="36000" marB="3600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defRPr sz="1800" kern="1200">
                          <a:solidFill>
                            <a:schemeClr val="tx1"/>
                          </a:solidFill>
                          <a:latin typeface="Times New Roman"/>
                          <a:ea typeface="ＭＳ Ｐゴシック"/>
                        </a:defRPr>
                      </a:lvl1pPr>
                      <a:lvl2pPr marL="457200" algn="l" defTabSz="457200" rtl="0" eaLnBrk="1" latinLnBrk="0" hangingPunct="1">
                        <a:defRPr sz="1800" kern="1200">
                          <a:solidFill>
                            <a:schemeClr val="tx1"/>
                          </a:solidFill>
                          <a:latin typeface="Times New Roman"/>
                          <a:ea typeface="ＭＳ Ｐゴシック"/>
                        </a:defRPr>
                      </a:lvl2pPr>
                      <a:lvl3pPr marL="914400" algn="l" defTabSz="457200" rtl="0" eaLnBrk="1" latinLnBrk="0" hangingPunct="1">
                        <a:defRPr sz="1800" kern="1200">
                          <a:solidFill>
                            <a:schemeClr val="tx1"/>
                          </a:solidFill>
                          <a:latin typeface="Times New Roman"/>
                          <a:ea typeface="ＭＳ Ｐゴシック"/>
                        </a:defRPr>
                      </a:lvl3pPr>
                      <a:lvl4pPr marL="1371600" algn="l" defTabSz="457200" rtl="0" eaLnBrk="1" latinLnBrk="0" hangingPunct="1">
                        <a:defRPr sz="1800" kern="1200">
                          <a:solidFill>
                            <a:schemeClr val="tx1"/>
                          </a:solidFill>
                          <a:latin typeface="Times New Roman"/>
                          <a:ea typeface="ＭＳ Ｐゴシック"/>
                        </a:defRPr>
                      </a:lvl4pPr>
                      <a:lvl5pPr marL="1828800" algn="l" defTabSz="457200" rtl="0" eaLnBrk="1" latinLnBrk="0" hangingPunct="1">
                        <a:defRPr sz="1800" kern="1200">
                          <a:solidFill>
                            <a:schemeClr val="tx1"/>
                          </a:solidFill>
                          <a:latin typeface="Times New Roman"/>
                          <a:ea typeface="ＭＳ Ｐゴシック"/>
                        </a:defRPr>
                      </a:lvl5pPr>
                      <a:lvl6pPr marL="2286000" algn="l" defTabSz="457200" rtl="0" eaLnBrk="1" latinLnBrk="0" hangingPunct="1">
                        <a:defRPr sz="1800" kern="1200">
                          <a:solidFill>
                            <a:schemeClr val="tx1"/>
                          </a:solidFill>
                          <a:latin typeface="Times New Roman"/>
                          <a:ea typeface="ＭＳ Ｐゴシック"/>
                        </a:defRPr>
                      </a:lvl6pPr>
                      <a:lvl7pPr marL="2743200" algn="l" defTabSz="457200" rtl="0" eaLnBrk="1" latinLnBrk="0" hangingPunct="1">
                        <a:defRPr sz="1800" kern="1200">
                          <a:solidFill>
                            <a:schemeClr val="tx1"/>
                          </a:solidFill>
                          <a:latin typeface="Times New Roman"/>
                          <a:ea typeface="ＭＳ Ｐゴシック"/>
                        </a:defRPr>
                      </a:lvl7pPr>
                      <a:lvl8pPr marL="3200400" algn="l" defTabSz="457200" rtl="0" eaLnBrk="1" latinLnBrk="0" hangingPunct="1">
                        <a:defRPr sz="1800" kern="1200">
                          <a:solidFill>
                            <a:schemeClr val="tx1"/>
                          </a:solidFill>
                          <a:latin typeface="Times New Roman"/>
                          <a:ea typeface="ＭＳ Ｐゴシック"/>
                        </a:defRPr>
                      </a:lvl8pPr>
                      <a:lvl9pPr marL="3657600" algn="l" defTabSz="457200"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1.3kg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using Base Bracket)</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1.3kg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using Base Bracket)</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4572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4572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4572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4572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4572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1.3kg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(When using Base Bracket)</a:t>
                      </a:r>
                      <a:endPar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16"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55</a:t>
            </a:fld>
            <a:endParaRPr lang="en-US" sz="1000" dirty="0">
              <a:solidFill>
                <a:prstClr val="white"/>
              </a:solidFill>
              <a:latin typeface="Calibri" panose="020F0502020204030204" pitchFamily="34" charset="0"/>
            </a:endParaRPr>
          </a:p>
        </p:txBody>
      </p:sp>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4" t="13027" r="24125" b="17455"/>
          <a:stretch/>
        </p:blipFill>
        <p:spPr bwMode="auto">
          <a:xfrm>
            <a:off x="3336809" y="1555561"/>
            <a:ext cx="382149" cy="313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C:\Users\3921131\Desktop\WV-S4550L_D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3317" y="1555561"/>
            <a:ext cx="453863" cy="30144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4266" y="1570310"/>
            <a:ext cx="491826" cy="298938"/>
          </a:xfrm>
          <a:prstGeom prst="rect">
            <a:avLst/>
          </a:prstGeom>
          <a:solidFill>
            <a:schemeClr val="bg1"/>
          </a:solidFill>
        </p:spPr>
      </p:pic>
      <p:sp>
        <p:nvSpPr>
          <p:cNvPr id="22"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Spec. Comparison (Outdoor Model) 2/2</a:t>
            </a:r>
            <a:endParaRPr kumimoji="1" lang="ja-JP" altLang="en-US" dirty="0">
              <a:latin typeface="Calibri" panose="020F0502020204030204" pitchFamily="34" charset="0"/>
            </a:endParaRPr>
          </a:p>
        </p:txBody>
      </p:sp>
      <p:sp>
        <p:nvSpPr>
          <p:cNvPr id="23" name="Rectangle 4"/>
          <p:cNvSpPr>
            <a:spLocks noChangeArrowheads="1"/>
          </p:cNvSpPr>
          <p:nvPr/>
        </p:nvSpPr>
        <p:spPr bwMode="auto">
          <a:xfrm>
            <a:off x="323528" y="711833"/>
            <a:ext cx="8604956" cy="455761"/>
          </a:xfrm>
          <a:prstGeom prst="rect">
            <a:avLst/>
          </a:prstGeom>
          <a:noFill/>
          <a:ln>
            <a:noFill/>
          </a:ln>
          <a:effectLst/>
          <a:extLst/>
        </p:spPr>
        <p:txBody>
          <a:bodyPr wrap="none" lIns="72000" rIns="72000" anchor="ct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marL="285750" indent="-285750" algn="l" defTabSz="914296" eaLnBrk="1" hangingPunct="1">
              <a:buFont typeface="Wingdings" panose="05000000000000000000" pitchFamily="2" charset="2"/>
              <a:buChar char="n"/>
            </a:pPr>
            <a:r>
              <a:rPr lang="en-US" altLang="ja-JP" sz="1600" b="1" dirty="0" smtClean="0">
                <a:effectLst/>
                <a:latin typeface="Calibri" panose="020F0502020204030204" pitchFamily="34" charset="0"/>
                <a:ea typeface="Meiryo UI" pitchFamily="50" charset="-128"/>
                <a:cs typeface="Meiryo UI" pitchFamily="50" charset="-128"/>
              </a:rPr>
              <a:t>Improvements from the existing model: Ambient Operating Temperature</a:t>
            </a:r>
            <a:endParaRPr lang="en-US" altLang="ja-JP" sz="1600" b="1" dirty="0">
              <a:effectLst/>
              <a:latin typeface="Calibri" panose="020F0502020204030204" pitchFamily="34" charset="0"/>
              <a:ea typeface="Meiryo UI" pitchFamily="50" charset="-128"/>
              <a:cs typeface="Meiryo UI" pitchFamily="50" charset="-128"/>
            </a:endParaRPr>
          </a:p>
        </p:txBody>
      </p:sp>
      <p:sp>
        <p:nvSpPr>
          <p:cNvPr id="24" name="角丸四角形 23"/>
          <p:cNvSpPr/>
          <p:nvPr/>
        </p:nvSpPr>
        <p:spPr>
          <a:xfrm>
            <a:off x="4579601" y="1136414"/>
            <a:ext cx="2108413" cy="3531994"/>
          </a:xfrm>
          <a:prstGeom prst="roundRect">
            <a:avLst>
              <a:gd name="adj" fmla="val 4005"/>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0704862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5556" y="159482"/>
            <a:ext cx="7674860" cy="525309"/>
          </a:xfrm>
        </p:spPr>
        <p:txBody>
          <a:bodyPr vert="horz" lIns="91440" tIns="45720" rIns="91440" bIns="45720" rtlCol="0" anchor="ct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Other function list</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7"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56</a:t>
            </a:fld>
            <a:endParaRPr lang="en-US" sz="1000" dirty="0">
              <a:latin typeface="Calibri" panose="020F0502020204030204" pitchFamily="34" charset="0"/>
            </a:endParaRPr>
          </a:p>
        </p:txBody>
      </p:sp>
      <p:graphicFrame>
        <p:nvGraphicFramePr>
          <p:cNvPr id="15" name="表 14"/>
          <p:cNvGraphicFramePr>
            <a:graphicFrameLocks noGrp="1"/>
          </p:cNvGraphicFramePr>
          <p:nvPr>
            <p:extLst>
              <p:ext uri="{D42A27DB-BD31-4B8C-83A1-F6EECF244321}">
                <p14:modId xmlns:p14="http://schemas.microsoft.com/office/powerpoint/2010/main" val="1487052875"/>
              </p:ext>
            </p:extLst>
          </p:nvPr>
        </p:nvGraphicFramePr>
        <p:xfrm>
          <a:off x="107504" y="807554"/>
          <a:ext cx="8884096" cy="3852430"/>
        </p:xfrm>
        <a:graphic>
          <a:graphicData uri="http://schemas.openxmlformats.org/drawingml/2006/table">
            <a:tbl>
              <a:tblPr firstRow="1" bandRow="1">
                <a:tableStyleId>{073A0DAA-6AF3-43AB-8588-CEC1D06C72B9}</a:tableStyleId>
              </a:tblPr>
              <a:tblGrid>
                <a:gridCol w="350027"/>
                <a:gridCol w="198717"/>
                <a:gridCol w="2152021"/>
                <a:gridCol w="995018"/>
                <a:gridCol w="995018"/>
                <a:gridCol w="1177737"/>
                <a:gridCol w="1167665"/>
                <a:gridCol w="1847893"/>
              </a:tblGrid>
              <a:tr h="401481">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gridSpan="2">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Function</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hMerge="1">
                  <a:txBody>
                    <a:bodyPr/>
                    <a:lstStyle/>
                    <a:p>
                      <a:endParaRPr kumimoji="1" lang="ja-JP" altLang="en-US"/>
                    </a:p>
                  </a:txBody>
                  <a:tcPr/>
                </a:tc>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9MP</a:t>
                      </a:r>
                    </a:p>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SFN480</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Fixed</a:t>
                      </a:r>
                      <a:r>
                        <a:rPr kumimoji="1" lang="en-US" altLang="ja-JP" sz="1050" baseline="0" dirty="0" smtClean="0">
                          <a:latin typeface="Calibri" panose="020F0502020204030204" pitchFamily="34" charset="0"/>
                          <a:ea typeface="Meiryo UI" panose="020B0604030504040204" pitchFamily="50" charset="-128"/>
                          <a:cs typeface="Meiryo UI" panose="020B0604030504040204" pitchFamily="50" charset="-128"/>
                        </a:rPr>
                        <a:t> Dome</a:t>
                      </a:r>
                      <a:endPar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S2131L</a:t>
                      </a:r>
                    </a:p>
                  </a:txBody>
                  <a:tcPr marL="36000" marR="36000" marT="36000" marB="36000" anchor="ctr">
                    <a:solidFill>
                      <a:schemeClr val="accent1"/>
                    </a:solidFill>
                  </a:tcPr>
                </a:tc>
                <a:tc>
                  <a:txBody>
                    <a:bodyPr/>
                    <a:lstStyle/>
                    <a:p>
                      <a:pPr algn="ctr"/>
                      <a:r>
                        <a:rPr kumimoji="1" lang="en-US" altLang="ja-JP" sz="105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5MP</a:t>
                      </a:r>
                    </a:p>
                    <a:p>
                      <a:pPr algn="ctr"/>
                      <a:r>
                        <a:rPr kumimoji="1" lang="en-US" altLang="ja-JP" sz="105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S4150</a:t>
                      </a:r>
                      <a:endParaRPr kumimoji="1" lang="ja-JP" altLang="en-US" sz="105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a:txBody>
                    <a:bodyPr/>
                    <a:lstStyle/>
                    <a:p>
                      <a:pPr algn="ctr"/>
                      <a:r>
                        <a:rPr kumimoji="1" lang="en-US" altLang="ja-JP" sz="105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New 9MP</a:t>
                      </a:r>
                    </a:p>
                    <a:p>
                      <a:pPr algn="ctr"/>
                      <a:r>
                        <a:rPr kumimoji="1" lang="en-US" altLang="ja-JP" sz="105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X4571</a:t>
                      </a:r>
                      <a:endParaRPr kumimoji="1" lang="ja-JP" altLang="en-US" sz="105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rgbClr val="FFFF00"/>
                    </a:solidFill>
                  </a:tcPr>
                </a:tc>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Note</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r>
              <a:tr h="726246">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rowSpan="9">
                  <a:txBody>
                    <a:bodyPr/>
                    <a:lstStyle/>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Video</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transmittance</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vert="vert270" anchor="ct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Smart Coding (GOP</a:t>
                      </a:r>
                      <a:r>
                        <a:rPr kumimoji="1" lang="ja-JP" altLang="en-US" sz="10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control)</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Off/Low/Mid/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High</a:t>
                      </a:r>
                      <a:endParaRPr kumimoji="1" lang="ja-JP" altLang="en-US" sz="9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Off/Low/Mid/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Advanced</a:t>
                      </a:r>
                      <a:endParaRPr kumimoji="1" lang="ja-JP" altLang="en-US" sz="9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Off/Low/Mid/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Advanced/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Frame</a:t>
                      </a:r>
                      <a:r>
                        <a:rPr kumimoji="1" lang="en-US" altLang="ja-JP"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 rate control</a:t>
                      </a:r>
                    </a:p>
                  </a:txBody>
                  <a:tcPr marL="36000" marR="36000"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Off/Low/Mid/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Advanced/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Frame</a:t>
                      </a:r>
                      <a:r>
                        <a:rPr kumimoji="1" lang="en-US" altLang="ja-JP"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 rate control</a:t>
                      </a:r>
                    </a:p>
                  </a:txBody>
                  <a:tcPr marL="36000" marR="36000"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23909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Smart Coding (Auto</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VIQS)</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l"/>
                      <a:endParaRPr kumimoji="1" lang="ja-JP" altLang="en-US" sz="9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23909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3</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Face</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Smart Coding</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endParaRPr kumimoji="1" lang="ja-JP" altLang="en-US" sz="90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23909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4</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Number of video</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stream</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4</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endParaRPr kumimoji="1" lang="ja-JP" altLang="en-US" sz="90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23909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5</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Stream priority</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23909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6</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VIQS (Fixed</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area setting</a:t>
                      </a: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 </a:t>
                      </a: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(8 area)</a:t>
                      </a:r>
                      <a:endParaRPr kumimoji="1" lang="ja-JP" altLang="en-US" sz="9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 </a:t>
                      </a: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(8 area)</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 </a:t>
                      </a: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(8 area)</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l"/>
                      <a:endParaRPr kumimoji="1" lang="ja-JP" altLang="en-US" sz="90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726246">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7</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Decode (ActiveX)</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Software</a:t>
                      </a:r>
                    </a:p>
                    <a:p>
                      <a:pPr algn="ct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(Fixed)</a:t>
                      </a:r>
                      <a:endParaRPr kumimoji="1" lang="ja-JP" altLang="en-US" sz="90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Software</a:t>
                      </a:r>
                    </a:p>
                    <a:p>
                      <a:pPr algn="ct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(Fixed)</a:t>
                      </a:r>
                      <a:endParaRPr kumimoji="1" lang="ja-JP" altLang="en-US" sz="90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Hardware</a:t>
                      </a:r>
                      <a:endParaRPr kumimoji="1" lang="en-US" altLang="ja-JP"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/Software</a:t>
                      </a:r>
                    </a:p>
                    <a:p>
                      <a:pPr algn="ctr"/>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*selectable</a:t>
                      </a: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Hardware</a:t>
                      </a:r>
                      <a:endParaRPr kumimoji="1" lang="en-US" altLang="ja-JP"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/Software</a:t>
                      </a:r>
                    </a:p>
                    <a:p>
                      <a:pPr algn="ctr"/>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*selectable</a:t>
                      </a:r>
                    </a:p>
                  </a:txBody>
                  <a:tcPr marL="36000" marR="36000" marT="36000" marB="36000" anchor="ctr"/>
                </a:tc>
                <a:tc>
                  <a:txBody>
                    <a:bodyPr/>
                    <a:lstStyle/>
                    <a:p>
                      <a:pPr algn="l" fontAlgn="t"/>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When selecting hardware, </a:t>
                      </a:r>
                      <a:r>
                        <a:rPr lang="it-IT" altLang="ja-JP" sz="900" u="none" strike="noStrike"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Intel Core i5-6500</a:t>
                      </a:r>
                      <a:r>
                        <a:rPr lang="en-US" altLang="ja-JP" sz="900" u="none" strike="noStrike"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u="none" strike="noStrike"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lang="it-IT" altLang="ja-JP" sz="900" u="none" strike="noStrike"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Intel Core i7-6700 is required for </a:t>
                      </a:r>
                      <a:r>
                        <a:rPr kumimoji="1" lang="en-US" altLang="ja-JP" sz="9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PC spec.</a:t>
                      </a:r>
                      <a:endParaRPr kumimoji="1" lang="en-US" altLang="ja-JP" sz="9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l"/>
                      <a:endParaRPr kumimoji="1" lang="ja-JP" altLang="en-US" sz="9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401481">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8</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Stream Shaping</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p>
                    <a:p>
                      <a:pPr algn="ct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Default:</a:t>
                      </a:r>
                      <a:r>
                        <a:rPr kumimoji="1" lang="en-US" altLang="ja-JP" sz="9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Off</a:t>
                      </a:r>
                      <a:endParaRPr kumimoji="1" lang="en-US" altLang="ja-JP" sz="9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Default: On</a:t>
                      </a:r>
                      <a:endParaRPr kumimoji="1" lang="ja-JP" altLang="en-US" sz="9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Default: On</a:t>
                      </a:r>
                      <a:endParaRPr kumimoji="1" lang="ja-JP" altLang="en-US" sz="9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t"/>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Countermeasure for packet loss by burst</a:t>
                      </a:r>
                      <a:endParaRPr kumimoji="1" lang="ja-JP" altLang="en-US" sz="9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r h="401481">
                <a:tc>
                  <a:txBody>
                    <a:bodyPr/>
                    <a:lstStyle/>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9</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Number of</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simultaneous</a:t>
                      </a:r>
                    </a:p>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access users</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14</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14</a:t>
                      </a:r>
                    </a:p>
                  </a:txBody>
                  <a:tcPr marL="36000" marR="36000" marT="36000" marB="36000" anchor="ctr"/>
                </a:tc>
                <a:tc>
                  <a:txBody>
                    <a:bodyPr/>
                    <a:lstStyle/>
                    <a:p>
                      <a:pPr algn="ct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14</a:t>
                      </a:r>
                      <a:endParaRPr kumimoji="1"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algn="ctr"/>
                      <a:r>
                        <a:rPr kumimoji="1" lang="en-US" altLang="ja-JP" sz="1000" b="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14</a:t>
                      </a:r>
                      <a:endParaRPr kumimoji="1" lang="ja-JP" altLang="en-US" sz="1000" b="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tc>
              </a:tr>
            </a:tbl>
          </a:graphicData>
        </a:graphic>
      </p:graphicFrame>
      <p:sp>
        <p:nvSpPr>
          <p:cNvPr id="16" name="角丸四角形 15"/>
          <p:cNvSpPr/>
          <p:nvPr/>
        </p:nvSpPr>
        <p:spPr>
          <a:xfrm>
            <a:off x="5975886" y="807554"/>
            <a:ext cx="1157606" cy="3852430"/>
          </a:xfrm>
          <a:prstGeom prst="roundRect">
            <a:avLst>
              <a:gd name="adj" fmla="val 4005"/>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1974457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Other function list</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7"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57</a:t>
            </a:fld>
            <a:endParaRPr lang="en-US" sz="1000" dirty="0">
              <a:latin typeface="Calibri" panose="020F0502020204030204" pitchFamily="34" charset="0"/>
            </a:endParaRPr>
          </a:p>
        </p:txBody>
      </p:sp>
      <p:graphicFrame>
        <p:nvGraphicFramePr>
          <p:cNvPr id="15" name="表 14"/>
          <p:cNvGraphicFramePr>
            <a:graphicFrameLocks noGrp="1"/>
          </p:cNvGraphicFramePr>
          <p:nvPr>
            <p:extLst>
              <p:ext uri="{D42A27DB-BD31-4B8C-83A1-F6EECF244321}">
                <p14:modId xmlns:p14="http://schemas.microsoft.com/office/powerpoint/2010/main" val="2253875053"/>
              </p:ext>
            </p:extLst>
          </p:nvPr>
        </p:nvGraphicFramePr>
        <p:xfrm>
          <a:off x="107737" y="778983"/>
          <a:ext cx="8929583" cy="3863317"/>
        </p:xfrm>
        <a:graphic>
          <a:graphicData uri="http://schemas.openxmlformats.org/drawingml/2006/table">
            <a:tbl>
              <a:tblPr firstRow="1" bandRow="1">
                <a:tableStyleId>{073A0DAA-6AF3-43AB-8588-CEC1D06C72B9}</a:tableStyleId>
              </a:tblPr>
              <a:tblGrid>
                <a:gridCol w="349463"/>
                <a:gridCol w="288593"/>
                <a:gridCol w="1755330"/>
                <a:gridCol w="1453657"/>
                <a:gridCol w="853440"/>
                <a:gridCol w="1173480"/>
                <a:gridCol w="1188720"/>
                <a:gridCol w="1866900"/>
              </a:tblGrid>
              <a:tr h="303905">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anchor="ctr">
                    <a:solidFill>
                      <a:schemeClr val="accent1"/>
                    </a:solidFill>
                  </a:tcPr>
                </a:tc>
                <a:tc gridSpan="2">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Function</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hMerge="1">
                  <a:txBody>
                    <a:bodyPr/>
                    <a:lstStyle/>
                    <a:p>
                      <a:endParaRPr kumimoji="1" lang="ja-JP" altLang="en-US"/>
                    </a:p>
                  </a:txBody>
                  <a:tcPr/>
                </a:tc>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9MP</a:t>
                      </a:r>
                    </a:p>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SFN480</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Fixed</a:t>
                      </a:r>
                      <a:r>
                        <a:rPr kumimoji="1" lang="en-US" altLang="ja-JP" sz="1050" baseline="0" dirty="0" smtClean="0">
                          <a:latin typeface="Calibri" panose="020F0502020204030204" pitchFamily="34" charset="0"/>
                          <a:ea typeface="Meiryo UI" panose="020B0604030504040204" pitchFamily="50" charset="-128"/>
                          <a:cs typeface="Meiryo UI" panose="020B0604030504040204" pitchFamily="50" charset="-128"/>
                        </a:rPr>
                        <a:t> Dome</a:t>
                      </a:r>
                      <a:endPar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S2131L</a:t>
                      </a:r>
                    </a:p>
                  </a:txBody>
                  <a:tcPr marL="36000" marR="36000" marT="36000" marB="36000" anchor="ctr">
                    <a:solidFill>
                      <a:schemeClr val="accent1"/>
                    </a:solidFill>
                  </a:tcPr>
                </a:tc>
                <a:tc>
                  <a:txBody>
                    <a:bodyPr/>
                    <a:lstStyle/>
                    <a:p>
                      <a:pPr algn="ctr"/>
                      <a:r>
                        <a:rPr kumimoji="1" lang="en-US" altLang="ja-JP" sz="105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New 5MP</a:t>
                      </a:r>
                    </a:p>
                    <a:p>
                      <a:pPr algn="ctr"/>
                      <a:r>
                        <a:rPr kumimoji="1" lang="en-US" altLang="ja-JP" sz="105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S4150</a:t>
                      </a:r>
                      <a:endParaRPr kumimoji="1" lang="ja-JP" altLang="en-US" sz="105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c>
                  <a:txBody>
                    <a:bodyPr/>
                    <a:lstStyle/>
                    <a:p>
                      <a:pPr algn="ctr"/>
                      <a:r>
                        <a:rPr kumimoji="1" lang="en-US" altLang="ja-JP" sz="105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New 9MP</a:t>
                      </a:r>
                    </a:p>
                    <a:p>
                      <a:pPr algn="ctr"/>
                      <a:r>
                        <a:rPr kumimoji="1" lang="en-US" altLang="ja-JP" sz="105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X4571</a:t>
                      </a:r>
                      <a:endParaRPr kumimoji="1" lang="ja-JP" altLang="en-US" sz="105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rgbClr val="FFFF00"/>
                    </a:solidFill>
                  </a:tcPr>
                </a:tc>
                <a:tc>
                  <a:txBody>
                    <a:bodyPr/>
                    <a:lstStyle/>
                    <a:p>
                      <a:pPr algn="ctr"/>
                      <a:r>
                        <a:rPr kumimoji="1" lang="en-US" altLang="ja-JP" sz="1050" dirty="0" smtClean="0">
                          <a:latin typeface="Calibri" panose="020F0502020204030204" pitchFamily="34" charset="0"/>
                          <a:ea typeface="Meiryo UI" panose="020B0604030504040204" pitchFamily="50" charset="-128"/>
                          <a:cs typeface="Meiryo UI" panose="020B0604030504040204" pitchFamily="50" charset="-128"/>
                        </a:rPr>
                        <a:t>Note</a:t>
                      </a:r>
                      <a:endParaRPr kumimoji="1" lang="ja-JP" altLang="en-US" sz="1050" dirty="0">
                        <a:latin typeface="Calibri" panose="020F0502020204030204" pitchFamily="34" charset="0"/>
                        <a:ea typeface="Meiryo UI" panose="020B0604030504040204" pitchFamily="50" charset="-128"/>
                        <a:cs typeface="Meiryo UI" panose="020B0604030504040204" pitchFamily="50" charset="-128"/>
                      </a:endParaRPr>
                    </a:p>
                  </a:txBody>
                  <a:tcPr marL="36000" marR="36000" marT="36000" marB="36000" anchor="ctr">
                    <a:solidFill>
                      <a:schemeClr val="accent1"/>
                    </a:solidFill>
                  </a:tcPr>
                </a:tc>
              </a:tr>
              <a:tr h="189022">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10</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5">
                  <a:txBody>
                    <a:bodyPr/>
                    <a:lstStyle/>
                    <a:p>
                      <a:pPr algn="ct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Analytics</a:t>
                      </a:r>
                    </a:p>
                  </a:txBody>
                  <a:tcPr marL="36000" vert="vert270" anchor="ct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Motion</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detection (</a:t>
                      </a: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VMD)</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aseline="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aseline="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l"/>
                      <a:endParaRPr kumimoji="1" lang="ja-JP" altLang="en-US" sz="9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9022">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11</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Video Analytics (i-VMD</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9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SAE200</a:t>
                      </a:r>
                      <a:endParaRPr kumimoji="0" lang="en-US" altLang="ja-JP" sz="9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sym typeface="Lucida Grande"/>
                      </a:endParaRPr>
                    </a:p>
                  </a:txBody>
                  <a:tcPr anchor="ctr"/>
                </a:tc>
              </a:tr>
              <a:tr h="295347">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12</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Video Analytics</a:t>
                      </a:r>
                    </a:p>
                    <a:p>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(Heat map,</a:t>
                      </a:r>
                      <a:r>
                        <a:rPr kumimoji="1" lang="en-US" altLang="ja-JP" sz="900" baseline="0" dirty="0" smtClean="0">
                          <a:latin typeface="Calibri" panose="020F0502020204030204" pitchFamily="34" charset="0"/>
                          <a:ea typeface="Meiryo UI" panose="020B0604030504040204" pitchFamily="50" charset="-128"/>
                          <a:cs typeface="Meiryo UI" panose="020B0604030504040204" pitchFamily="50" charset="-128"/>
                        </a:rPr>
                        <a:t> people count, MOR)</a:t>
                      </a:r>
                      <a:endParaRPr kumimoji="1" lang="ja-JP" altLang="en-US" sz="9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9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SAE200</a:t>
                      </a:r>
                      <a:endParaRPr kumimoji="0" lang="en-US" altLang="ja-JP" sz="9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sym typeface="Lucida Grande"/>
                      </a:endParaRPr>
                    </a:p>
                  </a:txBody>
                  <a:tcPr anchor="ctr"/>
                </a:tc>
              </a:tr>
              <a:tr h="389858">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13</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00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New</a:t>
                      </a:r>
                      <a:r>
                        <a:rPr kumimoji="1" lang="en-US" altLang="ja-JP" sz="1000" baseline="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 people count</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N/A </a:t>
                      </a:r>
                      <a:r>
                        <a:rPr kumimoji="1" lang="en-US" altLang="ja-JP" sz="90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*Project</a:t>
                      </a:r>
                      <a:r>
                        <a:rPr kumimoji="1" lang="en-US" altLang="ja-JP" sz="900" baseline="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 base</a:t>
                      </a:r>
                      <a:endParaRPr kumimoji="1" lang="ja-JP" altLang="en-US" sz="9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9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SAE303W </a:t>
                      </a:r>
                    </a:p>
                    <a:p>
                      <a:r>
                        <a:rPr kumimoji="0" lang="en-US" altLang="ja-JP" sz="9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Not support for MP version. </a:t>
                      </a:r>
                      <a:r>
                        <a:rPr kumimoji="1" lang="en-US" altLang="ja-JP" sz="900" dirty="0" smtClean="0">
                          <a:latin typeface="Calibri" panose="020F0502020204030204" pitchFamily="34" charset="0"/>
                          <a:ea typeface="Meiryo UI" panose="020B0604030504040204" pitchFamily="50" charset="-128"/>
                          <a:cs typeface="Meiryo UI" panose="020B0604030504040204" pitchFamily="50" charset="-128"/>
                        </a:rPr>
                        <a:t>Will be updated by firmware</a:t>
                      </a:r>
                      <a:r>
                        <a:rPr kumimoji="1" lang="en-US" altLang="ja-JP" sz="900" baseline="0" dirty="0" smtClean="0">
                          <a:latin typeface="Calibri" panose="020F0502020204030204" pitchFamily="34" charset="0"/>
                          <a:ea typeface="Meiryo UI" panose="020B0604030504040204" pitchFamily="50" charset="-128"/>
                          <a:cs typeface="Meiryo UI" panose="020B0604030504040204" pitchFamily="50" charset="-128"/>
                        </a:rPr>
                        <a:t> version up</a:t>
                      </a:r>
                      <a:endParaRPr kumimoji="1" lang="ja-JP" altLang="en-US" sz="9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9022">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14</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Face</a:t>
                      </a:r>
                      <a:r>
                        <a:rPr kumimoji="1" lang="en-US" altLang="ja-JP" sz="1000" baseline="0" dirty="0" smtClean="0">
                          <a:solidFill>
                            <a:schemeClr val="dk1"/>
                          </a:solidFill>
                          <a:latin typeface="Calibri" panose="020F0502020204030204" pitchFamily="34" charset="0"/>
                          <a:ea typeface="Meiryo UI" panose="020B0604030504040204" pitchFamily="50" charset="-128"/>
                          <a:cs typeface="Meiryo UI" panose="020B0604030504040204" pitchFamily="50" charset="-128"/>
                        </a:rPr>
                        <a:t> detection</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endParaRPr kumimoji="1" lang="ja-JP" altLang="en-US" sz="9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307161">
                <a:tc rowSpan="2">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15</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3">
                  <a:txBody>
                    <a:bodyPr/>
                    <a:lstStyle/>
                    <a:p>
                      <a:pPr algn="ctr"/>
                      <a:r>
                        <a:rPr lang="en-US" altLang="ja-JP" sz="900" dirty="0" smtClean="0">
                          <a:latin typeface="Calibri" panose="020F0502020204030204" pitchFamily="34" charset="0"/>
                          <a:ea typeface="Meiryo UI" panose="020B0604030504040204" pitchFamily="50" charset="-128"/>
                          <a:cs typeface="Meiryo UI" panose="020B0604030504040204" pitchFamily="50" charset="-128"/>
                        </a:rPr>
                        <a:t>SD recording</a:t>
                      </a:r>
                      <a:endParaRPr lang="ja-JP" altLang="en-US" sz="900" dirty="0">
                        <a:latin typeface="Calibri" panose="020F0502020204030204" pitchFamily="34" charset="0"/>
                        <a:ea typeface="Meiryo UI" panose="020B0604030504040204" pitchFamily="50" charset="-128"/>
                        <a:cs typeface="Meiryo UI" panose="020B0604030504040204" pitchFamily="50" charset="-128"/>
                      </a:endParaRPr>
                    </a:p>
                  </a:txBody>
                  <a:tcPr marL="36000" vert="vert27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The number of recording stream</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1stream</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2stream</a:t>
                      </a:r>
                      <a:endParaRPr kumimoji="1" lang="ja-JP" altLang="en-US"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1stream</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1stream</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endParaRPr kumimoji="1" lang="ja-JP" altLang="en-US" sz="9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87997">
                <a:tc vMerge="1">
                  <a:txBody>
                    <a:bodyPr/>
                    <a:lstStyle/>
                    <a:p>
                      <a:endParaRPr kumimoji="1" lang="ja-JP" altLang="en-US"/>
                    </a:p>
                  </a:txBody>
                  <a:tcPr/>
                </a:tc>
                <a:tc vMerge="1">
                  <a:txBody>
                    <a:bodyPr/>
                    <a:lstStyle/>
                    <a:p>
                      <a:endParaRPr kumimoji="1" lang="ja-JP" altLang="en-US"/>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Password lock</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 -&gt; Yes</a:t>
                      </a:r>
                      <a:endParaRPr kumimoji="1" lang="ja-JP" altLang="en-US"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N/A </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rowSpan="2">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Will be updated by firmware</a:t>
                      </a:r>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 version up</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9022">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16</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endParaRPr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vMerge="1">
                  <a:txBody>
                    <a:bodyPr/>
                    <a:lstStyle/>
                    <a:p>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283533">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17</a:t>
                      </a:r>
                      <a:endParaRPr kumimoji="1"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10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Rotation adjustment (Fisheye)</a:t>
                      </a:r>
                      <a:endParaRPr kumimoji="0" lang="en-US" altLang="ja-JP" sz="1000" b="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sym typeface="Lucida Grande"/>
                      </a:endParaRPr>
                    </a:p>
                  </a:txBody>
                  <a:tcPr anchor="ctr"/>
                </a:tc>
                <a:tc hMerge="1">
                  <a:txBody>
                    <a:bodyPr/>
                    <a:lstStyle/>
                    <a:p>
                      <a:endParaRPr kumimoji="1" lang="ja-JP" altLang="en-US"/>
                    </a:p>
                  </a:txBody>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45 deg. by mechanical</a:t>
                      </a:r>
                      <a:endParaRPr kumimoji="1" lang="ja-JP" altLang="en-US" sz="9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-5, 0, +5 deg.</a:t>
                      </a:r>
                      <a:r>
                        <a:rPr kumimoji="1" lang="ja-JP" altLang="en-US"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 </a:t>
                      </a:r>
                      <a:endParaRPr kumimoji="1" lang="ja-JP" altLang="en-US"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by attachment plate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-5, 0, +5 deg.</a:t>
                      </a:r>
                      <a:r>
                        <a:rPr kumimoji="1" lang="ja-JP" altLang="en-US"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 </a:t>
                      </a:r>
                      <a:endParaRPr kumimoji="1" lang="ja-JP" altLang="en-US"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by attachment plate</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34839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18</a:t>
                      </a:r>
                      <a:endParaRPr kumimoji="1"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10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Rotation adjustment (Panorama)</a:t>
                      </a:r>
                      <a:endParaRPr kumimoji="0" lang="en-US" altLang="ja-JP" sz="1000" b="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sym typeface="Lucida Grande"/>
                      </a:endParaRPr>
                    </a:p>
                  </a:txBody>
                  <a:tcPr anchor="ctr"/>
                </a:tc>
                <a:tc hMerge="1">
                  <a:txBody>
                    <a:bodyPr/>
                    <a:lstStyle/>
                    <a:p>
                      <a:endParaRPr kumimoji="1" lang="ja-JP" altLang="en-US"/>
                    </a:p>
                  </a:txBody>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45 deg. by mechanical and 90 deg. by software</a:t>
                      </a:r>
                      <a:endParaRPr kumimoji="1" lang="ja-JP" altLang="en-US" sz="9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-5, 0, +5 deg. </a:t>
                      </a: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by attachment plate</a:t>
                      </a:r>
                    </a:p>
                  </a:txBody>
                  <a:tcPr anchor="ctr"/>
                </a:tc>
                <a:tc>
                  <a:txBody>
                    <a:bodyPr/>
                    <a:lstStyle/>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-5, 0, +5 deg. </a:t>
                      </a: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by attachment plate</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365411">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19</a:t>
                      </a:r>
                      <a:endParaRPr kumimoji="1"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1000" dirty="0" smtClean="0">
                          <a:effectLst/>
                          <a:latin typeface="Calibri" panose="020F0502020204030204" pitchFamily="34" charset="0"/>
                          <a:ea typeface="Meiryo UI" panose="020B0604030504040204" pitchFamily="50" charset="-128"/>
                          <a:cs typeface="Meiryo UI" panose="020B0604030504040204" pitchFamily="50" charset="-128"/>
                          <a:sym typeface="Lucida Grande"/>
                        </a:rPr>
                        <a:t>Rotation adjustment (Double Panorama)</a:t>
                      </a:r>
                      <a:endParaRPr kumimoji="0" lang="en-US" altLang="ja-JP" sz="1000" b="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sym typeface="Lucida Grande"/>
                      </a:endParaRPr>
                    </a:p>
                  </a:txBody>
                  <a:tcPr anchor="ctr"/>
                </a:tc>
                <a:tc hMerge="1">
                  <a:txBody>
                    <a:bodyPr/>
                    <a:lstStyle/>
                    <a:p>
                      <a:endParaRPr kumimoji="1" lang="ja-JP" altLang="en-US"/>
                    </a:p>
                  </a:txBody>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900" b="1"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45 deg. by mechanical and 90 deg. by software</a:t>
                      </a:r>
                      <a:endParaRPr kumimoji="1" lang="ja-JP" altLang="en-US" sz="9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N/A</a:t>
                      </a:r>
                      <a:endParaRPr kumimoji="1" lang="ja-JP" altLang="en-US"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as above</a:t>
                      </a:r>
                      <a:endParaRPr kumimoji="1" lang="ja-JP" altLang="en-US"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a:t>
                      </a:r>
                      <a:r>
                        <a:rPr kumimoji="1" lang="ja-JP" altLang="en-US"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by software</a:t>
                      </a:r>
                      <a:endParaRPr kumimoji="1" lang="ja-JP" altLang="en-US"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as above</a:t>
                      </a:r>
                      <a:endParaRPr kumimoji="1" lang="ja-JP" altLang="en-US"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a:t>
                      </a:r>
                      <a:r>
                        <a:rPr kumimoji="1" lang="ja-JP" altLang="en-US"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baseline="0"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rPr>
                        <a:t>by software</a:t>
                      </a:r>
                      <a:endParaRPr kumimoji="1" lang="ja-JP" altLang="en-US" sz="900" b="1" dirty="0" smtClean="0">
                        <a:solidFill>
                          <a:srgbClr val="0A54A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bl>
          </a:graphicData>
        </a:graphic>
      </p:graphicFrame>
      <p:sp>
        <p:nvSpPr>
          <p:cNvPr id="16" name="角丸四角形 15"/>
          <p:cNvSpPr/>
          <p:nvPr/>
        </p:nvSpPr>
        <p:spPr>
          <a:xfrm>
            <a:off x="5966920" y="778981"/>
            <a:ext cx="1203500" cy="3881001"/>
          </a:xfrm>
          <a:prstGeom prst="roundRect">
            <a:avLst>
              <a:gd name="adj" fmla="val 4005"/>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7669463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94012" y="132892"/>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Bundled Items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8"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58</a:t>
            </a:fld>
            <a:endParaRPr lang="en-US" sz="1000" dirty="0">
              <a:solidFill>
                <a:prstClr val="white"/>
              </a:solidFill>
              <a:latin typeface="Calibri" panose="020F0502020204030204" pitchFamily="34" charset="0"/>
            </a:endParaRPr>
          </a:p>
        </p:txBody>
      </p:sp>
      <p:sp>
        <p:nvSpPr>
          <p:cNvPr id="25" name="コンテンツ プレースホルダー 2"/>
          <p:cNvSpPr txBox="1">
            <a:spLocks/>
          </p:cNvSpPr>
          <p:nvPr/>
        </p:nvSpPr>
        <p:spPr>
          <a:xfrm>
            <a:off x="4463988" y="697510"/>
            <a:ext cx="1836204" cy="400110"/>
          </a:xfrm>
          <a:prstGeom prst="rect">
            <a:avLst/>
          </a:prstGeom>
        </p:spPr>
        <p:txBody>
          <a:bodyPr vert="horz" wrap="square" lIns="91440" tIns="45720" rIns="91440" bIns="45720" rtlCol="0">
            <a:spAutoFit/>
          </a:bodyPr>
          <a:lstStyle>
            <a:lvl1pPr marL="0" indent="0" algn="l" defTabSz="457200" rtl="0" eaLnBrk="1" latinLnBrk="0" hangingPunct="1">
              <a:spcBef>
                <a:spcPct val="20000"/>
              </a:spcBef>
              <a:buFontTx/>
              <a:buNone/>
              <a:defRPr sz="2200" kern="1200">
                <a:solidFill>
                  <a:schemeClr val="tx1"/>
                </a:solidFill>
                <a:latin typeface="+mn-lt"/>
                <a:ea typeface="+mn-ea"/>
                <a:cs typeface="+mn-cs"/>
              </a:defRPr>
            </a:lvl1pPr>
            <a:lvl2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2pPr>
            <a:lvl3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3pPr>
            <a:lvl4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4pPr>
            <a:lvl5pPr marL="271463" indent="-271463" algn="l" defTabSz="457200"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spcAft>
                <a:spcPts val="0"/>
              </a:spcAft>
              <a:buFont typeface="Wingdings" charset="2"/>
              <a:buNone/>
            </a:pPr>
            <a:r>
              <a:rPr kumimoji="0" lang="ja-JP" altLang="en-US" sz="2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sz="2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WV-S4571L</a:t>
            </a:r>
          </a:p>
        </p:txBody>
      </p:sp>
      <p:graphicFrame>
        <p:nvGraphicFramePr>
          <p:cNvPr id="26" name="表 25"/>
          <p:cNvGraphicFramePr>
            <a:graphicFrameLocks noGrp="1"/>
          </p:cNvGraphicFramePr>
          <p:nvPr>
            <p:extLst>
              <p:ext uri="{D42A27DB-BD31-4B8C-83A1-F6EECF244321}">
                <p14:modId xmlns:p14="http://schemas.microsoft.com/office/powerpoint/2010/main" val="4241386239"/>
              </p:ext>
            </p:extLst>
          </p:nvPr>
        </p:nvGraphicFramePr>
        <p:xfrm>
          <a:off x="6156496" y="816563"/>
          <a:ext cx="2880000" cy="3495624"/>
        </p:xfrm>
        <a:graphic>
          <a:graphicData uri="http://schemas.openxmlformats.org/drawingml/2006/table">
            <a:tbl>
              <a:tblPr firstRow="1" bandRow="1">
                <a:tableStyleId>{5C22544A-7EE6-4342-B048-85BDC9FD1C3A}</a:tableStyleId>
              </a:tblPr>
              <a:tblGrid>
                <a:gridCol w="360000"/>
                <a:gridCol w="1980000"/>
                <a:gridCol w="540000"/>
              </a:tblGrid>
              <a:tr h="209448">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marT="36000" marB="36000" anchor="ctr"/>
                </a:tc>
                <a:tc>
                  <a:txBody>
                    <a:bodyPr/>
                    <a:lstStyle/>
                    <a:p>
                      <a:pPr algn="ctr"/>
                      <a:r>
                        <a:rPr kumimoji="1" lang="en-US" altLang="ja-JP" sz="1000" dirty="0" smtClean="0">
                          <a:latin typeface="Calibri" panose="020F0502020204030204" pitchFamily="34" charset="0"/>
                        </a:rPr>
                        <a:t>Item</a:t>
                      </a:r>
                      <a:endParaRPr kumimoji="1" lang="ja-JP" altLang="en-US" sz="1000" dirty="0">
                        <a:latin typeface="Calibri" panose="020F0502020204030204" pitchFamily="34" charset="0"/>
                      </a:endParaRPr>
                    </a:p>
                  </a:txBody>
                  <a:tcPr marT="36000" marB="36000" anchor="ctr"/>
                </a:tc>
                <a:tc>
                  <a:txBody>
                    <a:bodyPr/>
                    <a:lstStyle/>
                    <a:p>
                      <a:pPr algn="ctr"/>
                      <a:r>
                        <a:rPr kumimoji="1" lang="en-US" altLang="ja-JP" sz="1000" dirty="0" smtClean="0">
                          <a:latin typeface="Calibri" panose="020F0502020204030204" pitchFamily="34" charset="0"/>
                        </a:rPr>
                        <a:t>Q’ty</a:t>
                      </a:r>
                      <a:endParaRPr kumimoji="1" lang="ja-JP" altLang="en-US" sz="10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Installation Guide</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set</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Important Safety Instructions</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Warranty card *1</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set</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CD-ROM *2</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Code label *3</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6</a:t>
                      </a: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Base Bracket</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7</a:t>
                      </a: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Attachment Plate</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209448">
                <a:tc>
                  <a:txBody>
                    <a:bodyPr/>
                    <a:lstStyle/>
                    <a:p>
                      <a:pPr algn="ctr"/>
                      <a:r>
                        <a:rPr kumimoji="1" lang="en-US" altLang="ja-JP" sz="800" dirty="0" smtClean="0">
                          <a:latin typeface="Calibri" panose="020F0502020204030204" pitchFamily="34" charset="0"/>
                        </a:rPr>
                        <a:t>8</a:t>
                      </a: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Fixing screws</a:t>
                      </a:r>
                      <a:r>
                        <a:rPr kumimoji="1" lang="ja-JP" altLang="en-US" sz="800" baseline="0" dirty="0" smtClean="0">
                          <a:latin typeface="Calibri" panose="020F0502020204030204" pitchFamily="34" charset="0"/>
                        </a:rPr>
                        <a:t> </a:t>
                      </a:r>
                      <a:r>
                        <a:rPr kumimoji="1" lang="en-US" altLang="ja-JP" sz="800" baseline="0" dirty="0" smtClean="0">
                          <a:latin typeface="Calibri" panose="020F0502020204030204" pitchFamily="34" charset="0"/>
                        </a:rPr>
                        <a:t>for attachment plate</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5 pc</a:t>
                      </a:r>
                      <a:endParaRPr kumimoji="1" lang="ja-JP" altLang="en-US" sz="800" dirty="0">
                        <a:latin typeface="Calibri" panose="020F0502020204030204" pitchFamily="34" charset="0"/>
                      </a:endParaRPr>
                    </a:p>
                  </a:txBody>
                  <a:tcPr marT="36000" marB="36000" anchor="ctr"/>
                </a:tc>
              </a:tr>
              <a:tr h="209448">
                <a:tc>
                  <a:txBody>
                    <a:bodyPr/>
                    <a:lstStyle/>
                    <a:p>
                      <a:pPr algn="ctr"/>
                      <a:r>
                        <a:rPr kumimoji="1" lang="en-US" altLang="ja-JP" sz="800" dirty="0" smtClean="0">
                          <a:latin typeface="Calibri" panose="020F0502020204030204" pitchFamily="34" charset="0"/>
                        </a:rPr>
                        <a:t>9</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Template A (for the attachment Plate)</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10</a:t>
                      </a:r>
                      <a:endParaRPr kumimoji="1" lang="ja-JP" altLang="en-US" sz="800" dirty="0">
                        <a:latin typeface="Calibri" panose="020F0502020204030204" pitchFamily="34" charset="0"/>
                      </a:endParaRP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Template B</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(for base bracket)</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11</a:t>
                      </a:r>
                      <a:endParaRPr kumimoji="1" lang="ja-JP" altLang="en-US" sz="800" dirty="0">
                        <a:latin typeface="Calibri" panose="020F0502020204030204" pitchFamily="34" charset="0"/>
                      </a:endParaRP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Waterproof tape</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12</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4P alarm Cable</a:t>
                      </a: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13</a:t>
                      </a:r>
                      <a:endParaRPr kumimoji="1" lang="ja-JP" altLang="en-US" sz="800" dirty="0">
                        <a:latin typeface="Calibri" panose="020F0502020204030204" pitchFamily="34" charset="0"/>
                      </a:endParaRPr>
                    </a:p>
                  </a:txBody>
                  <a:tcPr marT="36000" marB="36000" anchor="ctr"/>
                </a:tc>
                <a:tc>
                  <a:txBody>
                    <a:bodyPr/>
                    <a:lstStyle/>
                    <a:p>
                      <a:r>
                        <a:rPr kumimoji="1" lang="en-US" altLang="ja-JP" sz="800" dirty="0" smtClean="0">
                          <a:latin typeface="Calibri" panose="020F0502020204030204" pitchFamily="34" charset="0"/>
                        </a:rPr>
                        <a:t>2P power Cable</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219408">
                <a:tc>
                  <a:txBody>
                    <a:bodyPr/>
                    <a:lstStyle/>
                    <a:p>
                      <a:pPr algn="ctr"/>
                      <a:r>
                        <a:rPr kumimoji="1" lang="en-US" altLang="ja-JP" sz="800" dirty="0" smtClean="0">
                          <a:latin typeface="Calibri" panose="020F0502020204030204" pitchFamily="34" charset="0"/>
                        </a:rPr>
                        <a:t>14</a:t>
                      </a:r>
                      <a:endParaRPr kumimoji="1" lang="ja-JP" altLang="en-US" sz="800" dirty="0">
                        <a:latin typeface="Calibri" panose="020F0502020204030204" pitchFamily="34" charset="0"/>
                      </a:endParaRP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Bit</a:t>
                      </a:r>
                      <a:r>
                        <a:rPr kumimoji="1" lang="ja-JP" altLang="en-US" sz="800" dirty="0" smtClean="0">
                          <a:latin typeface="Calibri" panose="020F0502020204030204" pitchFamily="34" charset="0"/>
                        </a:rPr>
                        <a:t> </a:t>
                      </a:r>
                      <a:r>
                        <a:rPr kumimoji="1" lang="en-US" altLang="ja-JP" sz="800" dirty="0" smtClean="0">
                          <a:latin typeface="Calibri" panose="020F0502020204030204" pitchFamily="34" charset="0"/>
                        </a:rPr>
                        <a:t>(Hex wrench, </a:t>
                      </a:r>
                    </a:p>
                    <a:p>
                      <a:pPr marL="0" marR="0" indent="0" algn="r"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screw</a:t>
                      </a:r>
                      <a:r>
                        <a:rPr kumimoji="1" lang="en-US" altLang="ja-JP" sz="800" baseline="0" dirty="0" smtClean="0">
                          <a:latin typeface="Calibri" panose="020F0502020204030204" pitchFamily="34" charset="0"/>
                        </a:rPr>
                        <a:t>size6.35mm{1/4inches}T20</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p>
                  </a:txBody>
                  <a:tcPr marT="36000" marB="36000" anchor="ctr"/>
                </a:tc>
              </a:tr>
              <a:tr h="209448">
                <a:tc>
                  <a:txBody>
                    <a:bodyPr/>
                    <a:lstStyle/>
                    <a:p>
                      <a:pPr algn="ctr"/>
                      <a:r>
                        <a:rPr kumimoji="1" lang="en-US" altLang="ja-JP" sz="800" dirty="0" smtClean="0">
                          <a:latin typeface="Calibri" panose="020F0502020204030204" pitchFamily="34" charset="0"/>
                        </a:rPr>
                        <a:t>15</a:t>
                      </a:r>
                      <a:endParaRPr kumimoji="1" lang="ja-JP" altLang="en-US" sz="800" dirty="0">
                        <a:latin typeface="Calibri" panose="020F0502020204030204" pitchFamily="34" charset="0"/>
                      </a:endParaRPr>
                    </a:p>
                  </a:txBody>
                  <a:tcPr marT="36000" marB="3600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RJ45</a:t>
                      </a:r>
                      <a:r>
                        <a:rPr kumimoji="1" lang="ja-JP" altLang="en-US" sz="800" baseline="0" dirty="0" smtClean="0">
                          <a:latin typeface="Calibri" panose="020F0502020204030204" pitchFamily="34" charset="0"/>
                        </a:rPr>
                        <a:t> </a:t>
                      </a:r>
                      <a:r>
                        <a:rPr kumimoji="1" lang="en-US" altLang="ja-JP" sz="800" dirty="0" smtClean="0">
                          <a:latin typeface="Calibri" panose="020F0502020204030204" pitchFamily="34" charset="0"/>
                        </a:rPr>
                        <a:t>Waterproof connecter cover</a:t>
                      </a:r>
                      <a:endParaRPr kumimoji="1" lang="en-US" altLang="ja-JP" sz="800" baseline="0" dirty="0" smtClean="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r h="139247">
                <a:tc>
                  <a:txBody>
                    <a:bodyPr/>
                    <a:lstStyle/>
                    <a:p>
                      <a:pPr algn="ctr"/>
                      <a:r>
                        <a:rPr kumimoji="1" lang="en-US" altLang="ja-JP" sz="800" dirty="0" smtClean="0">
                          <a:latin typeface="Calibri" panose="020F0502020204030204" pitchFamily="34" charset="0"/>
                        </a:rPr>
                        <a:t>16</a:t>
                      </a:r>
                    </a:p>
                  </a:txBody>
                  <a:tcPr marT="36000" marB="36000" anchor="ctr"/>
                </a:tc>
                <a:tc>
                  <a:txBody>
                    <a:bodyPr/>
                    <a:lstStyle/>
                    <a:p>
                      <a:r>
                        <a:rPr kumimoji="1" lang="en-US" altLang="ja-JP" sz="800" dirty="0" smtClean="0">
                          <a:latin typeface="Calibri" panose="020F0502020204030204" pitchFamily="34" charset="0"/>
                        </a:rPr>
                        <a:t>RJ45</a:t>
                      </a:r>
                      <a:r>
                        <a:rPr kumimoji="1" lang="ja-JP" altLang="en-US" sz="800" baseline="0" dirty="0" smtClean="0">
                          <a:latin typeface="Calibri" panose="020F0502020204030204" pitchFamily="34" charset="0"/>
                        </a:rPr>
                        <a:t> </a:t>
                      </a:r>
                      <a:r>
                        <a:rPr kumimoji="1" lang="en-US" altLang="ja-JP" sz="800" dirty="0" smtClean="0">
                          <a:latin typeface="Calibri" panose="020F0502020204030204" pitchFamily="34" charset="0"/>
                        </a:rPr>
                        <a:t>Waterproof connecter cap</a:t>
                      </a:r>
                      <a:endParaRPr kumimoji="1" lang="ja-JP" altLang="en-US" sz="800" dirty="0">
                        <a:latin typeface="Calibri" panose="020F0502020204030204" pitchFamily="34" charset="0"/>
                      </a:endParaRPr>
                    </a:p>
                  </a:txBody>
                  <a:tcPr marT="36000" marB="36000"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marT="36000" marB="36000" anchor="ctr"/>
                </a:tc>
              </a:tr>
            </a:tbl>
          </a:graphicData>
        </a:graphic>
      </p:graphicFrame>
      <p:sp>
        <p:nvSpPr>
          <p:cNvPr id="29" name="正方形/長方形 28"/>
          <p:cNvSpPr/>
          <p:nvPr/>
        </p:nvSpPr>
        <p:spPr>
          <a:xfrm>
            <a:off x="71500" y="4227934"/>
            <a:ext cx="5616624" cy="553998"/>
          </a:xfrm>
          <a:prstGeom prst="rect">
            <a:avLst/>
          </a:prstGeom>
        </p:spPr>
        <p:txBody>
          <a:bodyPr wrap="square">
            <a:spAutoFit/>
          </a:bodyPr>
          <a:lstStyle/>
          <a:p>
            <a:pPr algn="l"/>
            <a:r>
              <a:rPr lang="en-US" altLang="ja-JP" sz="600" i="1" dirty="0">
                <a:solidFill>
                  <a:srgbClr val="0A54A0"/>
                </a:solidFill>
                <a:effectLst/>
                <a:latin typeface="Calibri" panose="020F0502020204030204" pitchFamily="34" charset="0"/>
              </a:rPr>
              <a:t>*1 This product comes with several types of warranties. Each warranty is only applicable to the products </a:t>
            </a:r>
            <a:r>
              <a:rPr lang="en-US" altLang="ja-JP" sz="600" i="1" dirty="0" smtClean="0">
                <a:solidFill>
                  <a:srgbClr val="0A54A0"/>
                </a:solidFill>
                <a:effectLst/>
                <a:latin typeface="Calibri" panose="020F0502020204030204" pitchFamily="34" charset="0"/>
              </a:rPr>
              <a:t>purchased in </a:t>
            </a:r>
            <a:r>
              <a:rPr lang="en-US" altLang="ja-JP" sz="600" i="1" dirty="0">
                <a:solidFill>
                  <a:srgbClr val="0A54A0"/>
                </a:solidFill>
                <a:effectLst/>
                <a:latin typeface="Calibri" panose="020F0502020204030204" pitchFamily="34" charset="0"/>
              </a:rPr>
              <a:t>the regions indicated on the relevant warranty.</a:t>
            </a:r>
          </a:p>
          <a:p>
            <a:pPr algn="l"/>
            <a:r>
              <a:rPr lang="en-US" altLang="ja-JP" sz="600" i="1" dirty="0">
                <a:solidFill>
                  <a:srgbClr val="0A54A0"/>
                </a:solidFill>
                <a:effectLst/>
                <a:latin typeface="Calibri" panose="020F0502020204030204" pitchFamily="34" charset="0"/>
              </a:rPr>
              <a:t>*2 The CD-ROM contains the operating instructions and different kinds of tool software programs.</a:t>
            </a:r>
          </a:p>
          <a:p>
            <a:pPr algn="l"/>
            <a:r>
              <a:rPr lang="en-US" altLang="ja-JP" sz="600" i="1" dirty="0">
                <a:solidFill>
                  <a:srgbClr val="0A54A0"/>
                </a:solidFill>
                <a:effectLst/>
                <a:latin typeface="Calibri" panose="020F0502020204030204" pitchFamily="34" charset="0"/>
              </a:rPr>
              <a:t>*3 This label may be required for network management. Use caution not to lose this label</a:t>
            </a:r>
            <a:r>
              <a:rPr lang="en-US" altLang="ja-JP" sz="600" i="1" dirty="0" smtClean="0">
                <a:solidFill>
                  <a:srgbClr val="0A54A0"/>
                </a:solidFill>
                <a:effectLst/>
                <a:latin typeface="Calibri" panose="020F0502020204030204" pitchFamily="34" charset="0"/>
              </a:rPr>
              <a:t>.</a:t>
            </a:r>
          </a:p>
          <a:p>
            <a:pPr algn="l"/>
            <a:r>
              <a:rPr lang="en-US" altLang="ja-JP" sz="600" i="1" dirty="0">
                <a:solidFill>
                  <a:srgbClr val="0A54A0"/>
                </a:solidFill>
                <a:effectLst/>
                <a:latin typeface="Calibri" panose="020F0502020204030204" pitchFamily="34" charset="0"/>
              </a:rPr>
              <a:t>*4 The power cord plug is attached to the camera</a:t>
            </a:r>
            <a:r>
              <a:rPr lang="en-US" altLang="ja-JP" sz="600" i="1" dirty="0" smtClean="0">
                <a:solidFill>
                  <a:srgbClr val="0A54A0"/>
                </a:solidFill>
                <a:effectLst/>
                <a:latin typeface="Calibri" panose="020F0502020204030204" pitchFamily="34" charset="0"/>
              </a:rPr>
              <a:t>.</a:t>
            </a:r>
          </a:p>
          <a:p>
            <a:pPr algn="l"/>
            <a:r>
              <a:rPr lang="en-US" altLang="ja-JP" sz="600" i="1" dirty="0" smtClean="0">
                <a:solidFill>
                  <a:srgbClr val="0A54A0"/>
                </a:solidFill>
                <a:effectLst/>
                <a:latin typeface="Calibri" panose="020F0502020204030204" pitchFamily="34" charset="0"/>
              </a:rPr>
              <a:t>*5 </a:t>
            </a:r>
            <a:r>
              <a:rPr lang="en-US" altLang="ja-JP" sz="600" i="1" dirty="0">
                <a:solidFill>
                  <a:srgbClr val="0A54A0"/>
                </a:solidFill>
                <a:effectLst/>
                <a:latin typeface="Calibri" panose="020F0502020204030204" pitchFamily="34" charset="0"/>
              </a:rPr>
              <a:t>The screws are necessary when installing the camera on a separately sold mount bracket.</a:t>
            </a:r>
            <a:endParaRPr lang="ja-JP" altLang="en-US" sz="600" i="1" dirty="0">
              <a:solidFill>
                <a:srgbClr val="0A54A0"/>
              </a:solidFill>
              <a:effectLst/>
              <a:latin typeface="Calibri" panose="020F0502020204030204" pitchFamily="34" charset="0"/>
            </a:endParaRPr>
          </a:p>
        </p:txBody>
      </p:sp>
      <p:sp>
        <p:nvSpPr>
          <p:cNvPr id="30" name="コンテンツ プレースホルダー 2"/>
          <p:cNvSpPr txBox="1">
            <a:spLocks/>
          </p:cNvSpPr>
          <p:nvPr/>
        </p:nvSpPr>
        <p:spPr>
          <a:xfrm>
            <a:off x="-508" y="699542"/>
            <a:ext cx="1620180" cy="400110"/>
          </a:xfrm>
          <a:prstGeom prst="rect">
            <a:avLst/>
          </a:prstGeom>
        </p:spPr>
        <p:txBody>
          <a:bodyPr vert="horz" wrap="square" lIns="91440" tIns="45720" rIns="91440" bIns="45720" rtlCol="0">
            <a:spAutoFit/>
          </a:bodyPr>
          <a:lstStyle>
            <a:lvl1pPr marL="0" indent="0" algn="l" defTabSz="457200" rtl="0" eaLnBrk="1" latinLnBrk="0" hangingPunct="1">
              <a:spcBef>
                <a:spcPct val="20000"/>
              </a:spcBef>
              <a:buFontTx/>
              <a:buNone/>
              <a:defRPr sz="2200" kern="1200">
                <a:solidFill>
                  <a:schemeClr val="tx1"/>
                </a:solidFill>
                <a:latin typeface="+mn-lt"/>
                <a:ea typeface="+mn-ea"/>
                <a:cs typeface="+mn-cs"/>
              </a:defRPr>
            </a:lvl1pPr>
            <a:lvl2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2pPr>
            <a:lvl3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3pPr>
            <a:lvl4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4pPr>
            <a:lvl5pPr marL="271463" indent="-271463" algn="l" defTabSz="457200"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spcAft>
                <a:spcPts val="0"/>
              </a:spcAft>
              <a:buFont typeface="Wingdings" charset="2"/>
              <a:buNone/>
            </a:pPr>
            <a:r>
              <a:rPr kumimoji="0" lang="ja-JP" altLang="en-US" sz="2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sz="2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WV-X4171</a:t>
            </a:r>
          </a:p>
        </p:txBody>
      </p:sp>
      <p:graphicFrame>
        <p:nvGraphicFramePr>
          <p:cNvPr id="31" name="表 30"/>
          <p:cNvGraphicFramePr>
            <a:graphicFrameLocks noGrp="1"/>
          </p:cNvGraphicFramePr>
          <p:nvPr>
            <p:extLst>
              <p:ext uri="{D42A27DB-BD31-4B8C-83A1-F6EECF244321}">
                <p14:modId xmlns:p14="http://schemas.microsoft.com/office/powerpoint/2010/main" val="619955324"/>
              </p:ext>
            </p:extLst>
          </p:nvPr>
        </p:nvGraphicFramePr>
        <p:xfrm>
          <a:off x="1583988" y="771934"/>
          <a:ext cx="2880000" cy="3498336"/>
        </p:xfrm>
        <a:graphic>
          <a:graphicData uri="http://schemas.openxmlformats.org/drawingml/2006/table">
            <a:tbl>
              <a:tblPr firstRow="1" bandRow="1">
                <a:tableStyleId>{5C22544A-7EE6-4342-B048-85BDC9FD1C3A}</a:tableStyleId>
              </a:tblPr>
              <a:tblGrid>
                <a:gridCol w="360000"/>
                <a:gridCol w="1980000"/>
                <a:gridCol w="540000"/>
              </a:tblGrid>
              <a:tr h="178966">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Item</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Q’ty</a:t>
                      </a:r>
                      <a:endParaRPr kumimoji="1" lang="ja-JP" altLang="en-US" sz="10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Installation Guide</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Important Safety Instructions</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Warranty card</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CD-ROM *2</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Code label *3</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Attachment Plate</a:t>
                      </a:r>
                      <a:endParaRPr kumimoji="1" lang="ja-JP" altLang="en-US" sz="800" dirty="0">
                        <a:solidFill>
                          <a:srgbClr val="FF0000"/>
                        </a:solidFill>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7</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Audio</a:t>
                      </a:r>
                      <a:r>
                        <a:rPr kumimoji="1" lang="en-US" altLang="ja-JP" sz="800" baseline="0" dirty="0" smtClean="0">
                          <a:latin typeface="Calibri" panose="020F0502020204030204" pitchFamily="34" charset="0"/>
                        </a:rPr>
                        <a:t> Cable</a:t>
                      </a: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set</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8</a:t>
                      </a:r>
                      <a:endParaRPr kumimoji="1" lang="ja-JP" altLang="en-US" sz="800" dirty="0">
                        <a:latin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Power cord plug*4</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9</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External I/O</a:t>
                      </a:r>
                      <a:r>
                        <a:rPr kumimoji="1" lang="en-US" altLang="ja-JP" sz="800" baseline="0" dirty="0" smtClean="0">
                          <a:latin typeface="Calibri" panose="020F0502020204030204" pitchFamily="34" charset="0"/>
                        </a:rPr>
                        <a:t> terminal plug</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267456">
                <a:tc>
                  <a:txBody>
                    <a:bodyPr/>
                    <a:lstStyle/>
                    <a:p>
                      <a:pPr algn="ctr"/>
                      <a:r>
                        <a:rPr kumimoji="1" lang="en-US" altLang="ja-JP" sz="800" dirty="0" smtClean="0">
                          <a:latin typeface="Calibri" panose="020F0502020204030204" pitchFamily="34" charset="0"/>
                        </a:rPr>
                        <a:t>10</a:t>
                      </a:r>
                      <a:endParaRPr kumimoji="1" lang="ja-JP" altLang="en-US" sz="800" dirty="0">
                        <a:latin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Template A(for Attachment Plate)</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p>
                  </a:txBody>
                  <a:tcPr anchor="ctr"/>
                </a:tc>
              </a:tr>
              <a:tr h="178966">
                <a:tc>
                  <a:txBody>
                    <a:bodyPr/>
                    <a:lstStyle/>
                    <a:p>
                      <a:pPr algn="ctr"/>
                      <a:r>
                        <a:rPr kumimoji="1" lang="en-US" altLang="ja-JP" sz="800" dirty="0" smtClean="0">
                          <a:latin typeface="Calibri" panose="020F0502020204030204" pitchFamily="34" charset="0"/>
                        </a:rPr>
                        <a:t>11</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Cable</a:t>
                      </a:r>
                      <a:r>
                        <a:rPr kumimoji="1" lang="en-US" altLang="ja-JP" sz="800" baseline="0" dirty="0" smtClean="0">
                          <a:latin typeface="Calibri" panose="020F0502020204030204" pitchFamily="34" charset="0"/>
                        </a:rPr>
                        <a:t> tie</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2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12</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Safety wire</a:t>
                      </a:r>
                      <a:r>
                        <a:rPr kumimoji="1" lang="en-US" altLang="ja-JP" sz="800" baseline="0" dirty="0" smtClean="0">
                          <a:latin typeface="Calibri" panose="020F0502020204030204" pitchFamily="34" charset="0"/>
                        </a:rPr>
                        <a:t> lug</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13</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Safety wire</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14</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Washer</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pc.</a:t>
                      </a:r>
                      <a:endParaRPr kumimoji="1" lang="ja-JP" altLang="en-US" sz="800" dirty="0">
                        <a:latin typeface="Calibri" panose="020F0502020204030204" pitchFamily="34" charset="0"/>
                      </a:endParaRPr>
                    </a:p>
                  </a:txBody>
                  <a:tcPr anchor="ctr"/>
                </a:tc>
              </a:tr>
              <a:tr h="178966">
                <a:tc>
                  <a:txBody>
                    <a:bodyPr/>
                    <a:lstStyle/>
                    <a:p>
                      <a:pPr algn="ctr"/>
                      <a:r>
                        <a:rPr kumimoji="1" lang="en-US" altLang="ja-JP" sz="800" dirty="0" smtClean="0">
                          <a:latin typeface="Calibri" panose="020F0502020204030204" pitchFamily="34" charset="0"/>
                        </a:rPr>
                        <a:t>15</a:t>
                      </a:r>
                      <a:endParaRPr kumimoji="1" lang="ja-JP" altLang="en-US" sz="800" dirty="0">
                        <a:latin typeface="Calibri" panose="020F0502020204030204" pitchFamily="34" charset="0"/>
                      </a:endParaRPr>
                    </a:p>
                  </a:txBody>
                  <a:tcPr anchor="ctr"/>
                </a:tc>
                <a:tc>
                  <a:txBody>
                    <a:bodyPr/>
                    <a:lstStyle/>
                    <a:p>
                      <a:r>
                        <a:rPr kumimoji="1" lang="en-US" altLang="ja-JP" sz="800" dirty="0" smtClean="0">
                          <a:latin typeface="Calibri" panose="020F0502020204030204" pitchFamily="34" charset="0"/>
                        </a:rPr>
                        <a:t>Spring</a:t>
                      </a:r>
                      <a:r>
                        <a:rPr kumimoji="1" lang="ja-JP" altLang="en-US" sz="800" dirty="0" smtClean="0">
                          <a:latin typeface="Calibri" panose="020F0502020204030204" pitchFamily="34" charset="0"/>
                        </a:rPr>
                        <a:t>　</a:t>
                      </a:r>
                      <a:r>
                        <a:rPr kumimoji="1" lang="en-US" altLang="ja-JP" sz="800" dirty="0" smtClean="0">
                          <a:latin typeface="Calibri" panose="020F0502020204030204" pitchFamily="34" charset="0"/>
                        </a:rPr>
                        <a:t>washer</a:t>
                      </a:r>
                      <a:endParaRPr kumimoji="1" lang="ja-JP" altLang="en-US" sz="800" dirty="0">
                        <a:latin typeface="Calibri" panose="020F0502020204030204" pitchFamily="34" charset="0"/>
                      </a:endParaRPr>
                    </a:p>
                  </a:txBody>
                  <a:tcPr anchor="ctr"/>
                </a:tc>
                <a:tc>
                  <a:txBody>
                    <a:bodyPr/>
                    <a:lstStyle/>
                    <a:p>
                      <a:pPr algn="ctr"/>
                      <a:r>
                        <a:rPr kumimoji="1" lang="en-US" altLang="ja-JP" sz="800" dirty="0" smtClean="0">
                          <a:latin typeface="Calibri" panose="020F0502020204030204" pitchFamily="34" charset="0"/>
                        </a:rPr>
                        <a:t>1 set</a:t>
                      </a:r>
                      <a:endParaRPr kumimoji="1" lang="ja-JP" altLang="en-US" sz="800" dirty="0">
                        <a:latin typeface="Calibri" panose="020F0502020204030204" pitchFamily="34" charset="0"/>
                      </a:endParaRPr>
                    </a:p>
                  </a:txBody>
                  <a:tcPr anchor="ctr"/>
                </a:tc>
              </a:tr>
            </a:tbl>
          </a:graphicData>
        </a:graphic>
      </p:graphicFrame>
      <p:pic>
        <p:nvPicPr>
          <p:cNvPr id="32" name="図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232" y="1244465"/>
            <a:ext cx="812699" cy="551111"/>
          </a:xfrm>
          <a:prstGeom prst="rect">
            <a:avLst/>
          </a:prstGeom>
          <a:noFill/>
        </p:spPr>
      </p:pic>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1446" y="1232092"/>
            <a:ext cx="812699" cy="493968"/>
          </a:xfrm>
          <a:prstGeom prst="rect">
            <a:avLst/>
          </a:prstGeom>
          <a:noFill/>
        </p:spPr>
      </p:pic>
      <p:sp>
        <p:nvSpPr>
          <p:cNvPr id="1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850743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75556" y="159482"/>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Options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p:cNvSpPr txBox="1">
            <a:spLocks/>
          </p:cNvSpPr>
          <p:nvPr/>
        </p:nvSpPr>
        <p:spPr>
          <a:xfrm>
            <a:off x="143508" y="842865"/>
            <a:ext cx="8280920" cy="400110"/>
          </a:xfrm>
          <a:prstGeom prst="rect">
            <a:avLst/>
          </a:prstGeom>
        </p:spPr>
        <p:txBody>
          <a:bodyPr vert="horz" wrap="square" lIns="91440" tIns="45720" rIns="91440" bIns="45720" rtlCol="0">
            <a:spAutoFit/>
          </a:bodyPr>
          <a:lstStyle>
            <a:lvl1pPr marL="0" indent="0" algn="l" defTabSz="457200" rtl="0" eaLnBrk="1" latinLnBrk="0" hangingPunct="1">
              <a:spcBef>
                <a:spcPct val="20000"/>
              </a:spcBef>
              <a:buFontTx/>
              <a:buNone/>
              <a:defRPr sz="2200" kern="1200">
                <a:solidFill>
                  <a:schemeClr val="tx1"/>
                </a:solidFill>
                <a:latin typeface="+mn-lt"/>
                <a:ea typeface="+mn-ea"/>
                <a:cs typeface="+mn-cs"/>
              </a:defRPr>
            </a:lvl1pPr>
            <a:lvl2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2pPr>
            <a:lvl3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3pPr>
            <a:lvl4pPr marL="271463" indent="-271463" algn="l" defTabSz="457200" rtl="0" eaLnBrk="1" latinLnBrk="0" hangingPunct="1">
              <a:spcBef>
                <a:spcPct val="20000"/>
              </a:spcBef>
              <a:buSzPct val="60000"/>
              <a:buFont typeface="Wingdings" charset="2"/>
              <a:buChar char="§"/>
              <a:defRPr sz="1700" kern="1200">
                <a:solidFill>
                  <a:schemeClr val="tx1"/>
                </a:solidFill>
                <a:latin typeface="+mn-lt"/>
                <a:ea typeface="+mn-ea"/>
                <a:cs typeface="+mn-cs"/>
              </a:defRPr>
            </a:lvl4pPr>
            <a:lvl5pPr marL="271463" indent="-271463" algn="l" defTabSz="457200" rtl="0" eaLnBrk="1" latinLnBrk="0" hangingPunct="1">
              <a:spcBef>
                <a:spcPct val="20000"/>
              </a:spcBef>
              <a:buSzPct val="6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spcAft>
                <a:spcPts val="0"/>
              </a:spcAft>
              <a:buFont typeface="Wingdings" charset="2"/>
              <a:buNone/>
            </a:pPr>
            <a:r>
              <a:rPr kumimoji="0" lang="ja-JP" altLang="en-US" sz="2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sz="2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Mount Bracket and Attachment Pipe</a:t>
            </a:r>
          </a:p>
        </p:txBody>
      </p:sp>
      <p:sp>
        <p:nvSpPr>
          <p:cNvPr id="13"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59</a:t>
            </a:fld>
            <a:endParaRPr lang="en-US" sz="1000" dirty="0">
              <a:solidFill>
                <a:prstClr val="white"/>
              </a:solidFill>
              <a:latin typeface="Calibri" panose="020F0502020204030204" pitchFamily="34" charset="0"/>
            </a:endParaRPr>
          </a:p>
        </p:txBody>
      </p:sp>
      <p:sp>
        <p:nvSpPr>
          <p:cNvPr id="35" name="テキスト ボックス 56"/>
          <p:cNvSpPr txBox="1">
            <a:spLocks noChangeArrowheads="1"/>
          </p:cNvSpPr>
          <p:nvPr/>
        </p:nvSpPr>
        <p:spPr bwMode="auto">
          <a:xfrm>
            <a:off x="5636498" y="1313610"/>
            <a:ext cx="1728192"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1. WV-Q121B </a:t>
            </a:r>
            <a:r>
              <a:rPr lang="en-US" altLang="ja-JP" sz="800" b="1" dirty="0" smtClean="0">
                <a:solidFill>
                  <a:srgbClr val="0A54A0"/>
                </a:solidFill>
                <a:effectLst/>
                <a:ea typeface="Meiryo UI" panose="020B0604030504040204" pitchFamily="50" charset="-128"/>
                <a:cs typeface="Meiryo UI" panose="020B0604030504040204" pitchFamily="50" charset="-128"/>
              </a:rPr>
              <a:t>(Silver)</a:t>
            </a:r>
          </a:p>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Ceiling Mount Bracket</a:t>
            </a:r>
          </a:p>
        </p:txBody>
      </p:sp>
      <p:pic>
        <p:nvPicPr>
          <p:cNvPr id="3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31" t="41035" r="81438" b="9150"/>
          <a:stretch/>
        </p:blipFill>
        <p:spPr bwMode="auto">
          <a:xfrm>
            <a:off x="527504" y="3067930"/>
            <a:ext cx="1066800" cy="82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正方形/長方形 36"/>
          <p:cNvSpPr/>
          <p:nvPr/>
        </p:nvSpPr>
        <p:spPr>
          <a:xfrm>
            <a:off x="1092046" y="1323296"/>
            <a:ext cx="1515159" cy="307777"/>
          </a:xfrm>
          <a:prstGeom prst="rect">
            <a:avLst/>
          </a:prstGeom>
        </p:spPr>
        <p:txBody>
          <a:bodyPr wrap="none">
            <a:spAutoFit/>
          </a:bodyPr>
          <a:lstStyle/>
          <a:p>
            <a:r>
              <a:rPr lang="en-US" altLang="ja-JP" b="1" dirty="0" smtClean="0">
                <a:solidFill>
                  <a:srgbClr val="0A54A0"/>
                </a:solidFill>
                <a:effectLst/>
                <a:latin typeface="Calibri" panose="020F0502020204030204" pitchFamily="34" charset="0"/>
              </a:rPr>
              <a:t>WV-X4170/X4171</a:t>
            </a:r>
            <a:endParaRPr lang="ja-JP" altLang="en-US" b="1" dirty="0">
              <a:solidFill>
                <a:srgbClr val="0A54A0"/>
              </a:solidFill>
              <a:effectLst/>
              <a:latin typeface="Calibri" panose="020F0502020204030204" pitchFamily="34" charset="0"/>
            </a:endParaRPr>
          </a:p>
        </p:txBody>
      </p:sp>
      <p:sp>
        <p:nvSpPr>
          <p:cNvPr id="38" name="正方形/長方形 37"/>
          <p:cNvSpPr/>
          <p:nvPr/>
        </p:nvSpPr>
        <p:spPr>
          <a:xfrm>
            <a:off x="4002131" y="1332142"/>
            <a:ext cx="1048685" cy="307777"/>
          </a:xfrm>
          <a:prstGeom prst="rect">
            <a:avLst/>
          </a:prstGeom>
        </p:spPr>
        <p:txBody>
          <a:bodyPr wrap="none">
            <a:spAutoFit/>
          </a:bodyPr>
          <a:lstStyle/>
          <a:p>
            <a:r>
              <a:rPr lang="en-US" altLang="ja-JP" b="1" dirty="0" smtClean="0">
                <a:solidFill>
                  <a:srgbClr val="0A54A0"/>
                </a:solidFill>
                <a:effectLst/>
                <a:latin typeface="Calibri" panose="020F0502020204030204" pitchFamily="34" charset="0"/>
              </a:rPr>
              <a:t>WV-X4571L</a:t>
            </a:r>
            <a:endParaRPr lang="ja-JP" altLang="en-US" b="1" dirty="0">
              <a:solidFill>
                <a:srgbClr val="0A54A0"/>
              </a:solidFill>
              <a:effectLst/>
              <a:latin typeface="Calibri" panose="020F0502020204030204" pitchFamily="34" charset="0"/>
            </a:endParaRPr>
          </a:p>
        </p:txBody>
      </p:sp>
      <p:cxnSp>
        <p:nvCxnSpPr>
          <p:cNvPr id="39" name="直線コネクタ 38"/>
          <p:cNvCxnSpPr/>
          <p:nvPr/>
        </p:nvCxnSpPr>
        <p:spPr>
          <a:xfrm>
            <a:off x="287524" y="2363176"/>
            <a:ext cx="5328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97" t="27384" r="14397" b="1205"/>
          <a:stretch/>
        </p:blipFill>
        <p:spPr bwMode="auto">
          <a:xfrm>
            <a:off x="5778250" y="1818213"/>
            <a:ext cx="1127761" cy="115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224" t="31940" r="19068" b="3249"/>
          <a:stretch/>
        </p:blipFill>
        <p:spPr bwMode="auto">
          <a:xfrm>
            <a:off x="7604416" y="1841660"/>
            <a:ext cx="998220" cy="105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図 41" descr="JP_WV-S4150-S4550L_2校.pdf - Adobe Acrobat Reader DC"/>
          <p:cNvPicPr>
            <a:picLocks noChangeAspect="1"/>
          </p:cNvPicPr>
          <p:nvPr/>
        </p:nvPicPr>
        <p:blipFill rotWithShape="1">
          <a:blip r:embed="rId7" cstate="print">
            <a:extLst>
              <a:ext uri="{28A0092B-C50C-407E-A947-70E740481C1C}">
                <a14:useLocalDpi xmlns:a14="http://schemas.microsoft.com/office/drawing/2010/main" val="0"/>
              </a:ext>
            </a:extLst>
          </a:blip>
          <a:srcRect l="32571" t="44920" r="47334" b="24575"/>
          <a:stretch/>
        </p:blipFill>
        <p:spPr>
          <a:xfrm>
            <a:off x="3591724" y="3032408"/>
            <a:ext cx="1187606" cy="990651"/>
          </a:xfrm>
          <a:prstGeom prst="rect">
            <a:avLst/>
          </a:prstGeom>
        </p:spPr>
      </p:pic>
      <p:sp>
        <p:nvSpPr>
          <p:cNvPr id="43" name="テキスト ボックス 56"/>
          <p:cNvSpPr txBox="1">
            <a:spLocks noChangeArrowheads="1"/>
          </p:cNvSpPr>
          <p:nvPr/>
        </p:nvSpPr>
        <p:spPr bwMode="auto">
          <a:xfrm>
            <a:off x="3538970" y="2533811"/>
            <a:ext cx="1317795"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3. WV-Q124 </a:t>
            </a:r>
            <a:r>
              <a:rPr lang="en-US" altLang="ja-JP" sz="800" b="1" dirty="0" smtClean="0">
                <a:solidFill>
                  <a:srgbClr val="0A54A0"/>
                </a:solidFill>
                <a:effectLst/>
                <a:ea typeface="Meiryo UI" panose="020B0604030504040204" pitchFamily="50" charset="-128"/>
                <a:cs typeface="Meiryo UI" panose="020B0604030504040204" pitchFamily="50" charset="-128"/>
              </a:rPr>
              <a:t>(Silver)</a:t>
            </a:r>
          </a:p>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Mount Bracket</a:t>
            </a:r>
          </a:p>
        </p:txBody>
      </p:sp>
      <p:pic>
        <p:nvPicPr>
          <p:cNvPr id="44" name="図 43" descr="JP_WV-S4150-S4550L_2校.pdf - Adobe Acrobat Reader DC"/>
          <p:cNvPicPr>
            <a:picLocks noChangeAspect="1"/>
          </p:cNvPicPr>
          <p:nvPr/>
        </p:nvPicPr>
        <p:blipFill rotWithShape="1">
          <a:blip r:embed="rId8" cstate="print">
            <a:extLst>
              <a:ext uri="{28A0092B-C50C-407E-A947-70E740481C1C}">
                <a14:useLocalDpi xmlns:a14="http://schemas.microsoft.com/office/drawing/2010/main" val="0"/>
              </a:ext>
            </a:extLst>
          </a:blip>
          <a:srcRect l="43000" t="27481" r="42084" b="30210"/>
          <a:stretch/>
        </p:blipFill>
        <p:spPr>
          <a:xfrm>
            <a:off x="8136753" y="3621050"/>
            <a:ext cx="470384" cy="733169"/>
          </a:xfrm>
          <a:prstGeom prst="rect">
            <a:avLst/>
          </a:prstGeom>
        </p:spPr>
      </p:pic>
      <p:sp>
        <p:nvSpPr>
          <p:cNvPr id="45" name="テキスト ボックス 56"/>
          <p:cNvSpPr txBox="1">
            <a:spLocks noChangeArrowheads="1"/>
          </p:cNvSpPr>
          <p:nvPr/>
        </p:nvSpPr>
        <p:spPr bwMode="auto">
          <a:xfrm>
            <a:off x="7559240" y="3015527"/>
            <a:ext cx="1493984"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 typeface="Arial" charset="0"/>
              <a:buNone/>
            </a:pPr>
            <a:r>
              <a:rPr lang="en-US" altLang="ja-JP" sz="1200" b="1" dirty="0">
                <a:solidFill>
                  <a:srgbClr val="0A54A0"/>
                </a:solidFill>
                <a:effectLst/>
                <a:ea typeface="Meiryo UI" panose="020B0604030504040204" pitchFamily="50" charset="-128"/>
                <a:cs typeface="Meiryo UI" panose="020B0604030504040204" pitchFamily="50" charset="-128"/>
              </a:rPr>
              <a:t>6</a:t>
            </a:r>
            <a:r>
              <a:rPr lang="en-US" altLang="ja-JP" sz="1200" b="1" dirty="0" smtClean="0">
                <a:solidFill>
                  <a:srgbClr val="0A54A0"/>
                </a:solidFill>
                <a:effectLst/>
                <a:ea typeface="Meiryo UI" panose="020B0604030504040204" pitchFamily="50" charset="-128"/>
                <a:cs typeface="Meiryo UI" panose="020B0604030504040204" pitchFamily="50" charset="-128"/>
              </a:rPr>
              <a:t>. WV-Q123 </a:t>
            </a:r>
            <a:endParaRPr lang="en-US" altLang="ja-JP" sz="1200" b="1" dirty="0" smtClean="0">
              <a:solidFill>
                <a:srgbClr val="FF0000"/>
              </a:solidFill>
              <a:effectLst/>
              <a:ea typeface="Meiryo UI" panose="020B0604030504040204" pitchFamily="50" charset="-128"/>
              <a:cs typeface="Meiryo UI" panose="020B0604030504040204" pitchFamily="50" charset="-128"/>
            </a:endParaRPr>
          </a:p>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Pipe Mount </a:t>
            </a:r>
            <a:r>
              <a:rPr lang="en-US" altLang="ja-JP" sz="1200" b="1" dirty="0" smtClean="0">
                <a:solidFill>
                  <a:srgbClr val="0A54A0"/>
                </a:solidFill>
                <a:effectLst/>
                <a:ea typeface="Meiryo UI" panose="020B0604030504040204" pitchFamily="50" charset="-128"/>
                <a:cs typeface="Meiryo UI" panose="020B0604030504040204" pitchFamily="50" charset="-128"/>
              </a:rPr>
              <a:t>Bracket</a:t>
            </a:r>
          </a:p>
          <a:p>
            <a:pPr algn="r" eaLnBrk="1" hangingPunct="1">
              <a:spcBef>
                <a:spcPct val="0"/>
              </a:spcBef>
              <a:buNone/>
            </a:pPr>
            <a:r>
              <a:rPr lang="en-US" altLang="ja-JP" sz="800" b="1" dirty="0">
                <a:solidFill>
                  <a:srgbClr val="FF0000"/>
                </a:solidFill>
                <a:effectLst/>
                <a:ea typeface="Meiryo UI" panose="020B0604030504040204" pitchFamily="50" charset="-128"/>
                <a:cs typeface="Meiryo UI" panose="020B0604030504040204" pitchFamily="50" charset="-128"/>
              </a:rPr>
              <a:t>(For Japan only)</a:t>
            </a:r>
            <a:endParaRPr lang="en-US" altLang="ja-JP" sz="800" b="1" dirty="0" smtClean="0">
              <a:solidFill>
                <a:srgbClr val="FF0000"/>
              </a:solidFill>
              <a:effectLst/>
              <a:ea typeface="Meiryo UI" panose="020B0604030504040204" pitchFamily="50" charset="-128"/>
              <a:cs typeface="Meiryo UI" panose="020B0604030504040204" pitchFamily="50" charset="-128"/>
            </a:endParaRPr>
          </a:p>
        </p:txBody>
      </p:sp>
      <p:pic>
        <p:nvPicPr>
          <p:cNvPr id="46" name="図 45" descr="JP_WV-S4150-S4550L_2校.pdf - Adobe Acrobat Reader DC"/>
          <p:cNvPicPr>
            <a:picLocks noChangeAspect="1"/>
          </p:cNvPicPr>
          <p:nvPr/>
        </p:nvPicPr>
        <p:blipFill rotWithShape="1">
          <a:blip r:embed="rId9" cstate="print">
            <a:extLst>
              <a:ext uri="{28A0092B-C50C-407E-A947-70E740481C1C}">
                <a14:useLocalDpi xmlns:a14="http://schemas.microsoft.com/office/drawing/2010/main" val="0"/>
              </a:ext>
            </a:extLst>
          </a:blip>
          <a:srcRect l="42333" t="35992" r="35083" b="11765"/>
          <a:stretch/>
        </p:blipFill>
        <p:spPr>
          <a:xfrm>
            <a:off x="2158035" y="3593665"/>
            <a:ext cx="869445" cy="1105267"/>
          </a:xfrm>
          <a:prstGeom prst="rect">
            <a:avLst/>
          </a:prstGeom>
        </p:spPr>
      </p:pic>
      <p:sp>
        <p:nvSpPr>
          <p:cNvPr id="47" name="テキスト ボックス 56"/>
          <p:cNvSpPr txBox="1">
            <a:spLocks noChangeArrowheads="1"/>
          </p:cNvSpPr>
          <p:nvPr/>
        </p:nvSpPr>
        <p:spPr bwMode="auto">
          <a:xfrm>
            <a:off x="1734364" y="3062813"/>
            <a:ext cx="1700498"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2. WV-Q180 </a:t>
            </a:r>
            <a:endParaRPr lang="en-US" altLang="ja-JP" sz="1200" b="1" dirty="0" smtClean="0">
              <a:solidFill>
                <a:srgbClr val="0A54A0"/>
              </a:solidFill>
              <a:effectLst/>
              <a:ea typeface="Meiryo UI" panose="020B0604030504040204" pitchFamily="50" charset="-128"/>
              <a:cs typeface="Meiryo UI" panose="020B0604030504040204" pitchFamily="50" charset="-128"/>
            </a:endParaRPr>
          </a:p>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Indoor </a:t>
            </a:r>
            <a:r>
              <a:rPr lang="en-US" altLang="ja-JP" sz="1200" b="1" dirty="0" smtClean="0">
                <a:solidFill>
                  <a:srgbClr val="0A54A0"/>
                </a:solidFill>
                <a:effectLst/>
                <a:ea typeface="Meiryo UI" panose="020B0604030504040204" pitchFamily="50" charset="-128"/>
                <a:cs typeface="Meiryo UI" panose="020B0604030504040204" pitchFamily="50" charset="-128"/>
              </a:rPr>
              <a:t>Mount </a:t>
            </a:r>
            <a:r>
              <a:rPr lang="en-US" altLang="ja-JP" sz="1200" b="1" dirty="0" smtClean="0">
                <a:solidFill>
                  <a:srgbClr val="0A54A0"/>
                </a:solidFill>
                <a:effectLst/>
                <a:ea typeface="Meiryo UI" panose="020B0604030504040204" pitchFamily="50" charset="-128"/>
                <a:cs typeface="Meiryo UI" panose="020B0604030504040204" pitchFamily="50" charset="-128"/>
              </a:rPr>
              <a:t>Bracket</a:t>
            </a:r>
          </a:p>
          <a:p>
            <a:pPr algn="r" eaLnBrk="1" hangingPunct="1">
              <a:spcBef>
                <a:spcPct val="0"/>
              </a:spcBef>
              <a:buNone/>
            </a:pPr>
            <a:r>
              <a:rPr lang="en-US" altLang="ja-JP" sz="800" b="1" dirty="0">
                <a:solidFill>
                  <a:srgbClr val="FF0000"/>
                </a:solidFill>
                <a:effectLst/>
                <a:ea typeface="Meiryo UI" panose="020B0604030504040204" pitchFamily="50" charset="-128"/>
                <a:cs typeface="Meiryo UI" panose="020B0604030504040204" pitchFamily="50" charset="-128"/>
              </a:rPr>
              <a:t>(For X4171 only) </a:t>
            </a:r>
            <a:r>
              <a:rPr lang="en-US" altLang="ja-JP" sz="800" b="1" dirty="0" smtClean="0">
                <a:solidFill>
                  <a:srgbClr val="FF0000"/>
                </a:solidFill>
                <a:effectLst/>
                <a:ea typeface="Meiryo UI" panose="020B0604030504040204" pitchFamily="50" charset="-128"/>
                <a:cs typeface="Meiryo UI" panose="020B0604030504040204" pitchFamily="50" charset="-128"/>
              </a:rPr>
              <a:t>(</a:t>
            </a:r>
            <a:r>
              <a:rPr lang="en-US" altLang="ja-JP" sz="800" b="1" dirty="0">
                <a:solidFill>
                  <a:srgbClr val="FF0000"/>
                </a:solidFill>
                <a:effectLst/>
                <a:ea typeface="Meiryo UI" panose="020B0604030504040204" pitchFamily="50" charset="-128"/>
                <a:cs typeface="Meiryo UI" panose="020B0604030504040204" pitchFamily="50" charset="-128"/>
              </a:rPr>
              <a:t>For Japan</a:t>
            </a:r>
            <a:r>
              <a:rPr lang="ja-JP" altLang="en-US" sz="800" b="1" dirty="0">
                <a:solidFill>
                  <a:srgbClr val="FF0000"/>
                </a:solidFill>
                <a:effectLst/>
                <a:ea typeface="Meiryo UI" panose="020B0604030504040204" pitchFamily="50" charset="-128"/>
                <a:cs typeface="Meiryo UI" panose="020B0604030504040204" pitchFamily="50" charset="-128"/>
              </a:rPr>
              <a:t> </a:t>
            </a:r>
            <a:r>
              <a:rPr lang="en-US" altLang="ja-JP" sz="800" b="1" dirty="0">
                <a:solidFill>
                  <a:srgbClr val="FF0000"/>
                </a:solidFill>
                <a:effectLst/>
                <a:ea typeface="Meiryo UI" panose="020B0604030504040204" pitchFamily="50" charset="-128"/>
                <a:cs typeface="Meiryo UI" panose="020B0604030504040204" pitchFamily="50" charset="-128"/>
              </a:rPr>
              <a:t>only</a:t>
            </a:r>
            <a:r>
              <a:rPr lang="en-US" altLang="ja-JP" sz="800" b="1" dirty="0" smtClean="0">
                <a:solidFill>
                  <a:srgbClr val="FF0000"/>
                </a:solidFill>
                <a:effectLst/>
                <a:ea typeface="Meiryo UI" panose="020B0604030504040204" pitchFamily="50" charset="-128"/>
                <a:cs typeface="Meiryo UI" panose="020B0604030504040204" pitchFamily="50" charset="-128"/>
              </a:rPr>
              <a:t>)</a:t>
            </a:r>
            <a:endParaRPr lang="en-US" altLang="ja-JP" sz="1200" b="1" dirty="0">
              <a:solidFill>
                <a:srgbClr val="FF0000"/>
              </a:solidFill>
              <a:effectLst/>
              <a:ea typeface="Meiryo UI" panose="020B0604030504040204" pitchFamily="50" charset="-128"/>
              <a:cs typeface="Meiryo UI" panose="020B0604030504040204" pitchFamily="50" charset="-128"/>
            </a:endParaRPr>
          </a:p>
        </p:txBody>
      </p:sp>
      <p:sp>
        <p:nvSpPr>
          <p:cNvPr id="48" name="テキスト ボックス 56"/>
          <p:cNvSpPr txBox="1">
            <a:spLocks noChangeArrowheads="1"/>
          </p:cNvSpPr>
          <p:nvPr/>
        </p:nvSpPr>
        <p:spPr bwMode="auto">
          <a:xfrm>
            <a:off x="7341242" y="1318812"/>
            <a:ext cx="1606466"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Tx/>
              <a:buNone/>
            </a:pPr>
            <a:r>
              <a:rPr lang="en-US" altLang="ja-JP" sz="1200" b="1" dirty="0">
                <a:solidFill>
                  <a:srgbClr val="0A54A0"/>
                </a:solidFill>
                <a:effectLst/>
                <a:ea typeface="Meiryo UI" panose="020B0604030504040204" pitchFamily="50" charset="-128"/>
                <a:cs typeface="Meiryo UI" panose="020B0604030504040204" pitchFamily="50" charset="-128"/>
              </a:rPr>
              <a:t>2</a:t>
            </a:r>
            <a:r>
              <a:rPr lang="en-US" altLang="ja-JP" sz="1200" b="1" dirty="0" smtClean="0">
                <a:solidFill>
                  <a:srgbClr val="0A54A0"/>
                </a:solidFill>
                <a:effectLst/>
                <a:ea typeface="Meiryo UI" panose="020B0604030504040204" pitchFamily="50" charset="-128"/>
                <a:cs typeface="Meiryo UI" panose="020B0604030504040204" pitchFamily="50" charset="-128"/>
              </a:rPr>
              <a:t>. WV-Q122A </a:t>
            </a:r>
            <a:r>
              <a:rPr lang="en-US" altLang="ja-JP" sz="800" b="1" dirty="0" smtClean="0">
                <a:solidFill>
                  <a:srgbClr val="0A54A0"/>
                </a:solidFill>
                <a:effectLst/>
                <a:ea typeface="Meiryo UI" panose="020B0604030504040204" pitchFamily="50" charset="-128"/>
                <a:cs typeface="Meiryo UI" panose="020B0604030504040204" pitchFamily="50" charset="-128"/>
              </a:rPr>
              <a:t>(Silver)</a:t>
            </a:r>
          </a:p>
          <a:p>
            <a:pPr algn="l" eaLnBrk="1" hangingPunct="1">
              <a:spcBef>
                <a:spcPct val="0"/>
              </a:spcBef>
              <a:buFontTx/>
              <a:buNone/>
            </a:pPr>
            <a:r>
              <a:rPr lang="en-US" altLang="ja-JP" sz="1200" b="1" dirty="0" smtClean="0">
                <a:solidFill>
                  <a:srgbClr val="0A54A0"/>
                </a:solidFill>
                <a:effectLst/>
                <a:ea typeface="Meiryo UI" panose="020B0604030504040204" pitchFamily="50" charset="-128"/>
                <a:cs typeface="Meiryo UI" panose="020B0604030504040204" pitchFamily="50" charset="-128"/>
              </a:rPr>
              <a:t>Wall Mount</a:t>
            </a:r>
            <a:r>
              <a:rPr lang="ja-JP" altLang="en-US" sz="1200" b="1" dirty="0" smtClean="0">
                <a:solidFill>
                  <a:srgbClr val="0A54A0"/>
                </a:solidFill>
                <a:effectLst/>
                <a:ea typeface="Meiryo UI" panose="020B0604030504040204" pitchFamily="50" charset="-128"/>
                <a:cs typeface="Meiryo UI" panose="020B0604030504040204" pitchFamily="50" charset="-128"/>
              </a:rPr>
              <a:t> </a:t>
            </a:r>
            <a:r>
              <a:rPr lang="en-US" altLang="ja-JP" sz="1200" b="1" dirty="0" smtClean="0">
                <a:solidFill>
                  <a:srgbClr val="0A54A0"/>
                </a:solidFill>
                <a:effectLst/>
                <a:ea typeface="Meiryo UI" panose="020B0604030504040204" pitchFamily="50" charset="-128"/>
                <a:cs typeface="Meiryo UI" panose="020B0604030504040204" pitchFamily="50" charset="-128"/>
              </a:rPr>
              <a:t>Bracket</a:t>
            </a:r>
            <a:endParaRPr lang="ja-JP" altLang="en-US" sz="1200" b="1" dirty="0">
              <a:solidFill>
                <a:srgbClr val="0A54A0"/>
              </a:solidFill>
              <a:effectLst/>
              <a:ea typeface="Meiryo UI" panose="020B0604030504040204" pitchFamily="50" charset="-128"/>
              <a:cs typeface="Meiryo UI" panose="020B0604030504040204" pitchFamily="50" charset="-128"/>
            </a:endParaRPr>
          </a:p>
        </p:txBody>
      </p:sp>
      <p:sp>
        <p:nvSpPr>
          <p:cNvPr id="49" name="テキスト ボックス 56"/>
          <p:cNvSpPr txBox="1">
            <a:spLocks noChangeArrowheads="1"/>
          </p:cNvSpPr>
          <p:nvPr/>
        </p:nvSpPr>
        <p:spPr bwMode="auto">
          <a:xfrm>
            <a:off x="287524" y="2533209"/>
            <a:ext cx="1659801"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1. WV-Q105A</a:t>
            </a:r>
          </a:p>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Ceiling Mount Bracket</a:t>
            </a:r>
          </a:p>
        </p:txBody>
      </p:sp>
      <p:cxnSp>
        <p:nvCxnSpPr>
          <p:cNvPr id="50" name="直線コネクタ 49"/>
          <p:cNvCxnSpPr/>
          <p:nvPr/>
        </p:nvCxnSpPr>
        <p:spPr>
          <a:xfrm>
            <a:off x="3510526" y="1347614"/>
            <a:ext cx="0" cy="317957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5626696" y="1341740"/>
            <a:ext cx="0" cy="1027298"/>
          </a:xfrm>
          <a:prstGeom prst="line">
            <a:avLst/>
          </a:prstGeom>
        </p:spPr>
        <p:style>
          <a:lnRef idx="2">
            <a:schemeClr val="accent1"/>
          </a:lnRef>
          <a:fillRef idx="0">
            <a:schemeClr val="accent1"/>
          </a:fillRef>
          <a:effectRef idx="1">
            <a:schemeClr val="accent1"/>
          </a:effectRef>
          <a:fontRef idx="minor">
            <a:schemeClr val="tx1"/>
          </a:fontRef>
        </p:style>
      </p:cxnSp>
      <p:pic>
        <p:nvPicPr>
          <p:cNvPr id="5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7577" y="3422217"/>
            <a:ext cx="881888" cy="101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5996" y="3805784"/>
            <a:ext cx="1035201" cy="90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テキスト ボックス 56"/>
          <p:cNvSpPr txBox="1">
            <a:spLocks noChangeArrowheads="1"/>
          </p:cNvSpPr>
          <p:nvPr/>
        </p:nvSpPr>
        <p:spPr bwMode="auto">
          <a:xfrm>
            <a:off x="4792283" y="2933104"/>
            <a:ext cx="1606466"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Tx/>
              <a:buNone/>
            </a:pPr>
            <a:r>
              <a:rPr lang="en-US" altLang="ja-JP" sz="1200" b="1" dirty="0" smtClean="0">
                <a:solidFill>
                  <a:srgbClr val="0A54A0"/>
                </a:solidFill>
                <a:effectLst/>
                <a:ea typeface="Meiryo UI" panose="020B0604030504040204" pitchFamily="50" charset="-128"/>
                <a:cs typeface="Meiryo UI" panose="020B0604030504040204" pitchFamily="50" charset="-128"/>
              </a:rPr>
              <a:t>4. WV-Q185 </a:t>
            </a:r>
            <a:r>
              <a:rPr lang="en-US" altLang="ja-JP" sz="800" b="1" dirty="0" smtClean="0">
                <a:solidFill>
                  <a:srgbClr val="0A54A0"/>
                </a:solidFill>
                <a:effectLst/>
                <a:ea typeface="Meiryo UI" panose="020B0604030504040204" pitchFamily="50" charset="-128"/>
                <a:cs typeface="Meiryo UI" panose="020B0604030504040204" pitchFamily="50" charset="-128"/>
              </a:rPr>
              <a:t>(Light gray)</a:t>
            </a:r>
            <a:endParaRPr lang="en-US" altLang="ja-JP" sz="1200" b="1" dirty="0" smtClean="0">
              <a:solidFill>
                <a:srgbClr val="0A54A0"/>
              </a:solidFill>
              <a:effectLst/>
              <a:ea typeface="Meiryo UI" panose="020B0604030504040204" pitchFamily="50" charset="-128"/>
              <a:cs typeface="Meiryo UI" panose="020B0604030504040204" pitchFamily="50" charset="-128"/>
            </a:endParaRPr>
          </a:p>
          <a:p>
            <a:pPr algn="l" eaLnBrk="1" hangingPunct="1">
              <a:spcBef>
                <a:spcPct val="0"/>
              </a:spcBef>
              <a:buFontTx/>
              <a:buNone/>
            </a:pPr>
            <a:r>
              <a:rPr lang="en-US" altLang="ja-JP" sz="1200" b="1" dirty="0" smtClean="0">
                <a:solidFill>
                  <a:srgbClr val="0A54A0"/>
                </a:solidFill>
                <a:effectLst/>
                <a:ea typeface="Meiryo UI" panose="020B0604030504040204" pitchFamily="50" charset="-128"/>
                <a:cs typeface="Meiryo UI" panose="020B0604030504040204" pitchFamily="50" charset="-128"/>
              </a:rPr>
              <a:t>Wall Mount</a:t>
            </a:r>
            <a:r>
              <a:rPr lang="ja-JP" altLang="en-US" sz="1200" b="1" dirty="0" smtClean="0">
                <a:solidFill>
                  <a:srgbClr val="0A54A0"/>
                </a:solidFill>
                <a:effectLst/>
                <a:ea typeface="Meiryo UI" panose="020B0604030504040204" pitchFamily="50" charset="-128"/>
                <a:cs typeface="Meiryo UI" panose="020B0604030504040204" pitchFamily="50" charset="-128"/>
              </a:rPr>
              <a:t> </a:t>
            </a:r>
            <a:r>
              <a:rPr lang="en-US" altLang="ja-JP" sz="1200" b="1" dirty="0" smtClean="0">
                <a:solidFill>
                  <a:srgbClr val="0A54A0"/>
                </a:solidFill>
                <a:effectLst/>
                <a:ea typeface="Meiryo UI" panose="020B0604030504040204" pitchFamily="50" charset="-128"/>
                <a:cs typeface="Meiryo UI" panose="020B0604030504040204" pitchFamily="50" charset="-128"/>
              </a:rPr>
              <a:t>Bracket</a:t>
            </a:r>
            <a:endParaRPr lang="ja-JP" altLang="en-US" sz="1200" b="1" dirty="0">
              <a:solidFill>
                <a:srgbClr val="0A54A0"/>
              </a:solidFill>
              <a:effectLst/>
              <a:ea typeface="Meiryo UI" panose="020B0604030504040204" pitchFamily="50" charset="-128"/>
              <a:cs typeface="Meiryo UI" panose="020B0604030504040204" pitchFamily="50" charset="-128"/>
            </a:endParaRPr>
          </a:p>
        </p:txBody>
      </p:sp>
      <p:sp>
        <p:nvSpPr>
          <p:cNvPr id="55" name="テキスト ボックス 56"/>
          <p:cNvSpPr txBox="1">
            <a:spLocks noChangeArrowheads="1"/>
          </p:cNvSpPr>
          <p:nvPr/>
        </p:nvSpPr>
        <p:spPr bwMode="auto">
          <a:xfrm>
            <a:off x="6180151" y="3374978"/>
            <a:ext cx="1489664"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 typeface="Arial" charset="0"/>
              <a:buNone/>
            </a:pPr>
            <a:r>
              <a:rPr lang="en-US" altLang="ja-JP" sz="1200" b="1" dirty="0">
                <a:solidFill>
                  <a:srgbClr val="0A54A0"/>
                </a:solidFill>
                <a:effectLst/>
                <a:ea typeface="Meiryo UI" panose="020B0604030504040204" pitchFamily="50" charset="-128"/>
                <a:cs typeface="Meiryo UI" panose="020B0604030504040204" pitchFamily="50" charset="-128"/>
              </a:rPr>
              <a:t>5</a:t>
            </a:r>
            <a:r>
              <a:rPr lang="en-US" altLang="ja-JP" sz="1200" b="1" dirty="0" smtClean="0">
                <a:solidFill>
                  <a:srgbClr val="0A54A0"/>
                </a:solidFill>
                <a:effectLst/>
                <a:ea typeface="Meiryo UI" panose="020B0604030504040204" pitchFamily="50" charset="-128"/>
                <a:cs typeface="Meiryo UI" panose="020B0604030504040204" pitchFamily="50" charset="-128"/>
              </a:rPr>
              <a:t>. WV-Q186 </a:t>
            </a:r>
            <a:r>
              <a:rPr lang="en-US" altLang="ja-JP" sz="800" b="1" dirty="0" smtClean="0">
                <a:solidFill>
                  <a:srgbClr val="0A54A0"/>
                </a:solidFill>
                <a:effectLst/>
                <a:ea typeface="Meiryo UI" panose="020B0604030504040204" pitchFamily="50" charset="-128"/>
                <a:cs typeface="Meiryo UI" panose="020B0604030504040204" pitchFamily="50" charset="-128"/>
              </a:rPr>
              <a:t>(Light gray)</a:t>
            </a:r>
          </a:p>
          <a:p>
            <a:pPr algn="l" eaLnBrk="1" hangingPunct="1">
              <a:spcBef>
                <a:spcPct val="0"/>
              </a:spcBef>
              <a:buFont typeface="Arial" charset="0"/>
              <a:buNone/>
            </a:pPr>
            <a:r>
              <a:rPr lang="en-US" altLang="ja-JP" sz="1200" b="1" dirty="0" smtClean="0">
                <a:solidFill>
                  <a:srgbClr val="0A54A0"/>
                </a:solidFill>
                <a:effectLst/>
                <a:ea typeface="Meiryo UI" panose="020B0604030504040204" pitchFamily="50" charset="-128"/>
                <a:cs typeface="Meiryo UI" panose="020B0604030504040204" pitchFamily="50" charset="-128"/>
              </a:rPr>
              <a:t>Mount Bracket</a:t>
            </a:r>
          </a:p>
        </p:txBody>
      </p:sp>
      <p:pic>
        <p:nvPicPr>
          <p:cNvPr id="56" name="図 5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43275" y="1634817"/>
            <a:ext cx="812699" cy="551111"/>
          </a:xfrm>
          <a:prstGeom prst="rect">
            <a:avLst/>
          </a:prstGeom>
          <a:noFill/>
        </p:spPr>
      </p:pic>
      <p:pic>
        <p:nvPicPr>
          <p:cNvPr id="57" name="図 5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20123" y="1655289"/>
            <a:ext cx="812699" cy="493968"/>
          </a:xfrm>
          <a:prstGeom prst="rect">
            <a:avLst/>
          </a:prstGeom>
          <a:noFill/>
        </p:spPr>
      </p:pic>
      <p:sp>
        <p:nvSpPr>
          <p:cNvPr id="3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5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700647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2663788" y="1081589"/>
            <a:ext cx="4685890" cy="302029"/>
          </a:xfrm>
          <a:prstGeom prst="round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w="9525" cap="flat" cmpd="sng" algn="ctr">
            <a:solidFill>
              <a:srgbClr val="2D2DB9">
                <a:shade val="95000"/>
                <a:satMod val="10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Solution</a:t>
            </a:r>
            <a:endParaRPr kumimoji="0" lang="en-US" altLang="ja-JP" b="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角丸四角形 9"/>
          <p:cNvSpPr/>
          <p:nvPr/>
        </p:nvSpPr>
        <p:spPr>
          <a:xfrm>
            <a:off x="2666850" y="1438203"/>
            <a:ext cx="4680000" cy="1440000"/>
          </a:xfrm>
          <a:prstGeom prst="roundRect">
            <a:avLst>
              <a:gd name="adj" fmla="val 6915"/>
            </a:avLst>
          </a:prstGeom>
          <a:solidFill>
            <a:srgbClr val="FFFFFF">
              <a:lumMod val="95000"/>
            </a:srgbClr>
          </a:solidFill>
          <a:ln w="25400" cap="flat" cmpd="sng" algn="ctr">
            <a:solidFill>
              <a:srgbClr val="4F81BD"/>
            </a:solidFill>
            <a:prstDash val="solid"/>
          </a:ln>
          <a:effectLst>
            <a:outerShdw blurRad="50800" dist="38100" dir="2700000" algn="tl" rotWithShape="0">
              <a:prstClr val="black">
                <a:alpha val="40000"/>
              </a:prstClr>
            </a:outerShdw>
          </a:effectLst>
        </p:spPr>
        <p:txBody>
          <a:bodyPr rIns="0" anchor="ctr"/>
          <a:lstStyle/>
          <a:p>
            <a:pPr marL="342900" indent="-342900" algn="l" fontAlgn="auto">
              <a:spcBef>
                <a:spcPts val="0"/>
              </a:spcBef>
              <a:spcAft>
                <a:spcPts val="0"/>
              </a:spcAft>
              <a:buFont typeface="Wingdings" panose="05000000000000000000" pitchFamily="2" charset="2"/>
              <a:buChar char="ü"/>
              <a:defRPr/>
            </a:pPr>
            <a:endParaRPr kumimoji="0" lang="en-US" altLang="ja-JP"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角丸四角形 10"/>
          <p:cNvSpPr/>
          <p:nvPr/>
        </p:nvSpPr>
        <p:spPr>
          <a:xfrm>
            <a:off x="2668389" y="2905605"/>
            <a:ext cx="4680000" cy="576000"/>
          </a:xfrm>
          <a:prstGeom prst="roundRect">
            <a:avLst/>
          </a:prstGeom>
          <a:solidFill>
            <a:srgbClr val="FFFFFF">
              <a:lumMod val="95000"/>
            </a:srgbClr>
          </a:solidFill>
          <a:ln w="25400" cap="flat" cmpd="sng" algn="ctr">
            <a:solidFill>
              <a:srgbClr val="4F81BD"/>
            </a:solidFill>
            <a:prstDash val="solid"/>
          </a:ln>
          <a:effectLst>
            <a:outerShdw blurRad="50800" dist="38100" dir="2700000" algn="tl" rotWithShape="0">
              <a:prstClr val="black">
                <a:alpha val="40000"/>
              </a:prstClr>
            </a:outerShdw>
          </a:effectLst>
        </p:spPr>
        <p:txBody>
          <a:bodyPr rIns="0" anchor="ctr"/>
          <a:lstStyle/>
          <a:p>
            <a:pPr algn="l" fontAlgn="auto">
              <a:spcBef>
                <a:spcPts val="0"/>
              </a:spcBef>
              <a:spcAft>
                <a:spcPts val="0"/>
              </a:spcAft>
              <a:defRPr/>
            </a:pPr>
            <a:endParaRPr kumimoji="0" lang="en-US" altLang="ja-JP" sz="11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2742123" y="2916064"/>
            <a:ext cx="4510941" cy="461665"/>
          </a:xfrm>
          <a:prstGeom prst="rect">
            <a:avLst/>
          </a:prstGeom>
        </p:spPr>
        <p:txBody>
          <a:bodyPr wrap="square">
            <a:spAutoFit/>
          </a:bodyPr>
          <a:lstStyle/>
          <a:p>
            <a:pPr marL="285750" indent="-285750" algn="l"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Enables to reduce bitrate by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H.265 codec </a:t>
            </a: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and new Smart Coding </a:t>
            </a:r>
            <a:r>
              <a:rPr kumimoji="0" lang="en-US" altLang="ja-JP" sz="12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feature,  </a:t>
            </a:r>
            <a:r>
              <a:rPr kumimoji="0" lang="en-US" altLang="ja-JP" sz="1200" b="1" kern="0" dirty="0">
                <a:effectLst/>
                <a:latin typeface="Calibri" panose="020F0502020204030204" pitchFamily="34" charset="0"/>
                <a:ea typeface="Meiryo UI" panose="020B0604030504040204" pitchFamily="50" charset="-128"/>
                <a:cs typeface="Meiryo UI" panose="020B0604030504040204" pitchFamily="50" charset="-128"/>
              </a:rPr>
              <a:t>“Frame rate control</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a:t>
            </a:r>
            <a:endParaRPr kumimoji="0" lang="en-US" altLang="ja-JP" sz="1200" b="1" kern="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角丸四角形 19"/>
          <p:cNvSpPr/>
          <p:nvPr/>
        </p:nvSpPr>
        <p:spPr bwMode="auto">
          <a:xfrm>
            <a:off x="7416315" y="2905605"/>
            <a:ext cx="1692000" cy="576000"/>
          </a:xfrm>
          <a:prstGeom prst="roundRect">
            <a:avLst/>
          </a:prstGeom>
          <a:solidFill>
            <a:srgbClr val="FFC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171450" indent="-171450" algn="l" fontAlgn="auto">
              <a:spcBef>
                <a:spcPts val="0"/>
              </a:spcBef>
              <a:spcAft>
                <a:spcPts val="0"/>
              </a:spcAft>
              <a:buFont typeface="Wingdings" panose="05000000000000000000" pitchFamily="2" charset="2"/>
              <a:buChar char="n"/>
              <a:defRPr/>
            </a:pP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Reduce data size </a:t>
            </a:r>
            <a:r>
              <a:rPr kumimoji="0" lang="en-US" altLang="ja-JP" sz="1000"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with the same image quality</a:t>
            </a:r>
            <a:endParaRPr kumimoji="0" lang="en-US" altLang="ja-JP" sz="200" b="1" kern="0"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角丸四角形 20"/>
          <p:cNvSpPr/>
          <p:nvPr/>
        </p:nvSpPr>
        <p:spPr bwMode="auto">
          <a:xfrm>
            <a:off x="7416315" y="3507918"/>
            <a:ext cx="1692000" cy="576000"/>
          </a:xfrm>
          <a:prstGeom prst="roundRect">
            <a:avLst/>
          </a:prstGeom>
          <a:solidFill>
            <a:srgbClr val="FFC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171450" indent="-171450" algn="l" fontAlgn="auto">
              <a:spcBef>
                <a:spcPts val="0"/>
              </a:spcBef>
              <a:spcAft>
                <a:spcPts val="0"/>
              </a:spcAft>
              <a:buFont typeface="Wingdings" panose="05000000000000000000" pitchFamily="2" charset="2"/>
              <a:buChar char="n"/>
              <a:defRPr/>
            </a:pP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FIPS140-2 </a:t>
            </a:r>
            <a:r>
              <a:rPr kumimoji="0" lang="en-US" altLang="ja-JP" sz="900" b="1" kern="0" dirty="0" smtClean="0">
                <a:effectLst/>
                <a:latin typeface="Calibri" panose="020F0502020204030204" pitchFamily="34" charset="0"/>
                <a:ea typeface="Meiryo UI" panose="020B0604030504040204" pitchFamily="50" charset="-128"/>
                <a:cs typeface="Meiryo UI" panose="020B0604030504040204" pitchFamily="50" charset="-128"/>
              </a:rPr>
              <a:t>(Industry first)</a:t>
            </a:r>
            <a:endPar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n"/>
              <a:defRPr/>
            </a:pP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Cost saving for certificate</a:t>
            </a:r>
            <a:endParaRPr kumimoji="0" lang="en-US" altLang="ja-JP" sz="900" kern="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5" name="角丸四角形 24"/>
          <p:cNvSpPr/>
          <p:nvPr/>
        </p:nvSpPr>
        <p:spPr>
          <a:xfrm>
            <a:off x="1187626" y="1438203"/>
            <a:ext cx="1440000" cy="1440000"/>
          </a:xfrm>
          <a:prstGeom prst="roundRect">
            <a:avLst>
              <a:gd name="adj" fmla="val 10089"/>
            </a:avLst>
          </a:prstGeom>
          <a:solidFill>
            <a:srgbClr val="FFFFFF">
              <a:lumMod val="95000"/>
            </a:srgbClr>
          </a:solidFill>
          <a:ln w="19050" cap="flat" cmpd="sng" algn="ctr">
            <a:solidFill>
              <a:srgbClr val="000000"/>
            </a:solidFill>
            <a:prstDash val="solid"/>
            <a:headEnd/>
            <a:tailEnd/>
          </a:ln>
          <a:effectLst>
            <a:outerShdw blurRad="40000" dist="23000" dir="5400000" rotWithShape="0">
              <a:srgbClr val="000000">
                <a:alpha val="35000"/>
              </a:srgbClr>
            </a:outerShdw>
          </a:effectLst>
        </p:spPr>
        <p:txBody>
          <a:bodyPr wrap="square" lIns="36000" tIns="0" rIns="36000" bIns="0" anchor="ctr"/>
          <a:lstStyle/>
          <a:p>
            <a:pPr defTabSz="1739900" fontAlgn="auto">
              <a:spcBef>
                <a:spcPts val="0"/>
              </a:spcBef>
              <a:spcAft>
                <a:spcPts val="0"/>
              </a:spcAft>
              <a:buClr>
                <a:srgbClr val="1F497D"/>
              </a:buClr>
              <a:defRPr/>
            </a:pPr>
            <a:r>
              <a:rPr kumimoji="0" lang="en-US" altLang="ja-JP" sz="1200"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Covering Wide Variety Reduce</a:t>
            </a:r>
          </a:p>
          <a:p>
            <a:pPr defTabSz="1739900" fontAlgn="auto">
              <a:spcBef>
                <a:spcPts val="0"/>
              </a:spcBef>
              <a:spcAft>
                <a:spcPts val="0"/>
              </a:spcAft>
              <a:buClr>
                <a:srgbClr val="1F497D"/>
              </a:buClr>
              <a:defRPr/>
            </a:pPr>
            <a:r>
              <a:rPr kumimoji="0" lang="en-US" altLang="ja-JP" sz="1200"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and Number of Cameras</a:t>
            </a:r>
            <a:endParaRPr kumimoji="0" lang="en-US" altLang="ja-JP" sz="1200" b="1" kern="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角丸四角形 25"/>
          <p:cNvSpPr/>
          <p:nvPr/>
        </p:nvSpPr>
        <p:spPr>
          <a:xfrm>
            <a:off x="1187626" y="2904497"/>
            <a:ext cx="1440000" cy="576000"/>
          </a:xfrm>
          <a:prstGeom prst="roundRect">
            <a:avLst/>
          </a:prstGeom>
          <a:solidFill>
            <a:srgbClr val="FFFFFF">
              <a:lumMod val="95000"/>
            </a:srgbClr>
          </a:solidFill>
          <a:ln w="19050" cap="flat" cmpd="sng" algn="ctr">
            <a:solidFill>
              <a:srgbClr val="000000"/>
            </a:solidFill>
            <a:prstDash val="solid"/>
            <a:headEnd/>
            <a:tailEnd/>
          </a:ln>
          <a:effectLst>
            <a:outerShdw blurRad="40000" dist="23000" dir="5400000" rotWithShape="0">
              <a:srgbClr val="000000">
                <a:alpha val="35000"/>
              </a:srgbClr>
            </a:outerShdw>
          </a:effectLst>
        </p:spPr>
        <p:txBody>
          <a:bodyPr wrap="none" lIns="36000" tIns="0" rIns="36000" bIns="0" anchor="ctr"/>
          <a:lstStyle/>
          <a:p>
            <a:pPr defTabSz="1739900" fontAlgn="auto">
              <a:spcBef>
                <a:spcPts val="0"/>
              </a:spcBef>
              <a:spcAft>
                <a:spcPts val="0"/>
              </a:spcAft>
              <a:buClr>
                <a:srgbClr val="1F497D"/>
              </a:buClr>
              <a:defRPr/>
            </a:pPr>
            <a:r>
              <a:rPr kumimoji="0" lang="en-US" altLang="ja-JP" sz="1200"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Long term recording</a:t>
            </a:r>
          </a:p>
          <a:p>
            <a:pPr defTabSz="1739900" fontAlgn="auto">
              <a:spcBef>
                <a:spcPts val="0"/>
              </a:spcBef>
              <a:spcAft>
                <a:spcPts val="0"/>
              </a:spcAft>
              <a:buClr>
                <a:srgbClr val="1F497D"/>
              </a:buClr>
              <a:defRPr/>
            </a:pPr>
            <a:r>
              <a:rPr kumimoji="0" lang="en-US" altLang="ja-JP" sz="1200"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NW stress reduction</a:t>
            </a:r>
            <a:endParaRPr kumimoji="0" lang="en-US" altLang="ja-JP" sz="1200" b="1" kern="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 name="角丸四角形 34"/>
          <p:cNvSpPr/>
          <p:nvPr/>
        </p:nvSpPr>
        <p:spPr>
          <a:xfrm>
            <a:off x="71701" y="1438203"/>
            <a:ext cx="1079919" cy="1440000"/>
          </a:xfrm>
          <a:prstGeom prst="roundRect">
            <a:avLst>
              <a:gd name="adj" fmla="val 961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sz="1200" b="1" i="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sz="1200" b="1" i="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Visibility</a:t>
            </a:r>
          </a:p>
        </p:txBody>
      </p:sp>
      <p:sp>
        <p:nvSpPr>
          <p:cNvPr id="36" name="角丸四角形 35"/>
          <p:cNvSpPr/>
          <p:nvPr/>
        </p:nvSpPr>
        <p:spPr>
          <a:xfrm>
            <a:off x="71701" y="2904497"/>
            <a:ext cx="1079919" cy="576000"/>
          </a:xfrm>
          <a:prstGeom prst="roundRect">
            <a:avLst/>
          </a:prstGeom>
          <a:solidFill>
            <a:schemeClr val="accent5"/>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sz="1200" b="1" i="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EXTREME Compression</a:t>
            </a:r>
          </a:p>
        </p:txBody>
      </p:sp>
      <p:sp>
        <p:nvSpPr>
          <p:cNvPr id="37" name="角丸四角形 36"/>
          <p:cNvSpPr/>
          <p:nvPr/>
        </p:nvSpPr>
        <p:spPr>
          <a:xfrm>
            <a:off x="71700" y="3507854"/>
            <a:ext cx="1079919" cy="576000"/>
          </a:xfrm>
          <a:prstGeom prst="roundRect">
            <a:avLst/>
          </a:prstGeom>
          <a:solidFill>
            <a:schemeClr val="accent3"/>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sz="1200" b="1" i="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sz="1200" b="1" i="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Data </a:t>
            </a:r>
            <a:r>
              <a:rPr kumimoji="0" lang="en-US" altLang="ja-JP" sz="1200" b="1" i="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Security</a:t>
            </a:r>
            <a:endParaRPr kumimoji="0" lang="en-US" altLang="ja-JP" sz="1200" b="1" i="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8" name="角丸四角形 37"/>
          <p:cNvSpPr/>
          <p:nvPr/>
        </p:nvSpPr>
        <p:spPr>
          <a:xfrm>
            <a:off x="71701" y="4119922"/>
            <a:ext cx="1079919" cy="576000"/>
          </a:xfrm>
          <a:prstGeom prst="roundRect">
            <a:avLst/>
          </a:prstGeom>
          <a:solidFill>
            <a:schemeClr val="accent6"/>
          </a:soli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sz="1200" b="1" i="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sz="1200" b="1" i="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Simplicity</a:t>
            </a:r>
          </a:p>
        </p:txBody>
      </p:sp>
      <p:sp>
        <p:nvSpPr>
          <p:cNvPr id="39" name="角丸四角形 38"/>
          <p:cNvSpPr/>
          <p:nvPr/>
        </p:nvSpPr>
        <p:spPr bwMode="auto">
          <a:xfrm>
            <a:off x="7416316" y="4119922"/>
            <a:ext cx="1692000" cy="576000"/>
          </a:xfrm>
          <a:prstGeom prst="roundRect">
            <a:avLst/>
          </a:prstGeom>
          <a:solidFill>
            <a:srgbClr val="FFC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171450" indent="-171450" algn="l" fontAlgn="auto">
              <a:spcBef>
                <a:spcPts val="0"/>
              </a:spcBef>
              <a:spcAft>
                <a:spcPts val="0"/>
              </a:spcAft>
              <a:buFont typeface="Wingdings" panose="05000000000000000000" pitchFamily="2" charset="2"/>
              <a:buChar char="n"/>
              <a:defRPr/>
            </a:pP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People counting, Heat-map and MOR</a:t>
            </a:r>
            <a:endParaRPr kumimoji="0" lang="en-US" altLang="ja-JP" sz="800" b="1" kern="0" dirty="0" smtClean="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n"/>
              <a:defRPr/>
            </a:pP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New People counting</a:t>
            </a:r>
            <a:endParaRPr kumimoji="0" lang="en-US" altLang="ja-JP" sz="500" kern="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8" name="角丸四角形 47"/>
          <p:cNvSpPr/>
          <p:nvPr/>
        </p:nvSpPr>
        <p:spPr>
          <a:xfrm>
            <a:off x="2664328" y="4119922"/>
            <a:ext cx="4680000" cy="576000"/>
          </a:xfrm>
          <a:prstGeom prst="roundRect">
            <a:avLst/>
          </a:prstGeom>
          <a:solidFill>
            <a:srgbClr val="FFFFFF">
              <a:lumMod val="95000"/>
            </a:srgbClr>
          </a:solidFill>
          <a:ln w="25400" cap="flat" cmpd="sng" algn="ctr">
            <a:solidFill>
              <a:srgbClr val="4F81BD"/>
            </a:solidFill>
            <a:prstDash val="solid"/>
          </a:ln>
          <a:effectLst>
            <a:outerShdw blurRad="50800" dist="38100" dir="2700000" algn="tl" rotWithShape="0">
              <a:prstClr val="black">
                <a:alpha val="40000"/>
              </a:prstClr>
            </a:outerShdw>
          </a:effectLst>
        </p:spPr>
        <p:txBody>
          <a:bodyPr wrap="none" rIns="0" anchor="ctr"/>
          <a:lstStyle/>
          <a:p>
            <a:pPr algn="l" fontAlgn="auto">
              <a:spcBef>
                <a:spcPts val="0"/>
              </a:spcBef>
              <a:spcAft>
                <a:spcPts val="0"/>
              </a:spcAft>
              <a:defRPr/>
            </a:pPr>
            <a:endParaRPr kumimoji="0" lang="en-US" altLang="ja-JP" sz="12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9" name="正方形/長方形 48"/>
          <p:cNvSpPr/>
          <p:nvPr/>
        </p:nvSpPr>
        <p:spPr>
          <a:xfrm>
            <a:off x="2663788" y="4255580"/>
            <a:ext cx="4514005" cy="276999"/>
          </a:xfrm>
          <a:prstGeom prst="rect">
            <a:avLst/>
          </a:prstGeom>
        </p:spPr>
        <p:txBody>
          <a:bodyPr wrap="square">
            <a:spAutoFit/>
          </a:bodyPr>
          <a:lstStyle/>
          <a:p>
            <a:pPr marL="285750" indent="-285750" algn="l"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Support Intelligent Functions </a:t>
            </a:r>
            <a:r>
              <a:rPr kumimoji="0" lang="en-US" altLang="ja-JP" sz="800" b="1" kern="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Required Optional License</a:t>
            </a:r>
            <a:endParaRPr kumimoji="0" lang="en-US" altLang="ja-JP" sz="300" kern="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0" name="角丸四角形 49"/>
          <p:cNvSpPr/>
          <p:nvPr/>
        </p:nvSpPr>
        <p:spPr>
          <a:xfrm>
            <a:off x="2669678" y="3500187"/>
            <a:ext cx="4680000" cy="576000"/>
          </a:xfrm>
          <a:prstGeom prst="roundRect">
            <a:avLst/>
          </a:prstGeom>
          <a:solidFill>
            <a:srgbClr val="FFFFFF">
              <a:lumMod val="95000"/>
            </a:srgbClr>
          </a:solidFill>
          <a:ln w="25400" cap="flat" cmpd="sng" algn="ctr">
            <a:solidFill>
              <a:srgbClr val="4F81BD"/>
            </a:solidFill>
            <a:prstDash val="solid"/>
          </a:ln>
          <a:effectLst>
            <a:outerShdw blurRad="50800" dist="38100" dir="2700000" algn="tl" rotWithShape="0">
              <a:prstClr val="black">
                <a:alpha val="40000"/>
              </a:prstClr>
            </a:outerShdw>
          </a:effectLst>
        </p:spPr>
        <p:txBody>
          <a:bodyPr wrap="none" rIns="0" anchor="ctr"/>
          <a:lstStyle/>
          <a:p>
            <a:pPr algn="l" fontAlgn="auto">
              <a:spcBef>
                <a:spcPts val="0"/>
              </a:spcBef>
              <a:spcAft>
                <a:spcPts val="0"/>
              </a:spcAft>
              <a:defRPr/>
            </a:pPr>
            <a:endParaRPr kumimoji="0" lang="en-US" altLang="ja-JP" sz="12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1" name="正方形/長方形 50"/>
          <p:cNvSpPr/>
          <p:nvPr/>
        </p:nvSpPr>
        <p:spPr>
          <a:xfrm>
            <a:off x="2685030" y="3651870"/>
            <a:ext cx="4670934" cy="276999"/>
          </a:xfrm>
          <a:prstGeom prst="rect">
            <a:avLst/>
          </a:prstGeom>
        </p:spPr>
        <p:txBody>
          <a:bodyPr wrap="square">
            <a:spAutoFit/>
          </a:bodyPr>
          <a:lstStyle/>
          <a:p>
            <a:pPr marL="285750" indent="-285750" algn="l"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Provide High secure system by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Symantec certificate</a:t>
            </a:r>
          </a:p>
        </p:txBody>
      </p:sp>
      <p:sp>
        <p:nvSpPr>
          <p:cNvPr id="52" name="角丸四角形 51"/>
          <p:cNvSpPr/>
          <p:nvPr/>
        </p:nvSpPr>
        <p:spPr>
          <a:xfrm>
            <a:off x="1187625" y="3507854"/>
            <a:ext cx="1440000" cy="576000"/>
          </a:xfrm>
          <a:prstGeom prst="roundRect">
            <a:avLst/>
          </a:prstGeom>
          <a:solidFill>
            <a:srgbClr val="FFFFFF">
              <a:lumMod val="95000"/>
            </a:srgbClr>
          </a:solidFill>
          <a:ln w="19050" cap="flat" cmpd="sng" algn="ctr">
            <a:solidFill>
              <a:srgbClr val="000000"/>
            </a:solidFill>
            <a:prstDash val="solid"/>
            <a:headEnd/>
            <a:tailEnd/>
          </a:ln>
          <a:effectLst>
            <a:outerShdw blurRad="40000" dist="23000" dir="5400000" rotWithShape="0">
              <a:srgbClr val="000000">
                <a:alpha val="35000"/>
              </a:srgbClr>
            </a:outerShdw>
          </a:effectLst>
        </p:spPr>
        <p:txBody>
          <a:bodyPr wrap="square" lIns="36000" tIns="0" rIns="36000" bIns="0" anchor="ctr"/>
          <a:lstStyle/>
          <a:p>
            <a:pPr defTabSz="1739900" fontAlgn="auto">
              <a:spcBef>
                <a:spcPts val="0"/>
              </a:spcBef>
              <a:spcAft>
                <a:spcPts val="0"/>
              </a:spcAft>
              <a:buClr>
                <a:srgbClr val="1F497D"/>
              </a:buClr>
              <a:defRPr/>
            </a:pPr>
            <a:r>
              <a:rPr kumimoji="0" lang="en-US" altLang="ja-JP" sz="1200"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Protect Image Data from the hacking</a:t>
            </a:r>
          </a:p>
        </p:txBody>
      </p:sp>
      <p:sp>
        <p:nvSpPr>
          <p:cNvPr id="53" name="角丸四角形 52"/>
          <p:cNvSpPr/>
          <p:nvPr/>
        </p:nvSpPr>
        <p:spPr>
          <a:xfrm>
            <a:off x="1187626" y="4119922"/>
            <a:ext cx="1440000" cy="576000"/>
          </a:xfrm>
          <a:prstGeom prst="roundRect">
            <a:avLst/>
          </a:prstGeom>
          <a:solidFill>
            <a:srgbClr val="FFFFFF">
              <a:lumMod val="95000"/>
            </a:srgbClr>
          </a:solidFill>
          <a:ln w="19050" cap="flat" cmpd="sng" algn="ctr">
            <a:solidFill>
              <a:srgbClr val="000000"/>
            </a:solidFill>
            <a:prstDash val="solid"/>
            <a:headEnd/>
            <a:tailEnd/>
          </a:ln>
          <a:effectLst>
            <a:outerShdw blurRad="40000" dist="23000" dir="5400000" rotWithShape="0">
              <a:srgbClr val="000000">
                <a:alpha val="35000"/>
              </a:srgbClr>
            </a:outerShdw>
          </a:effectLst>
        </p:spPr>
        <p:txBody>
          <a:bodyPr wrap="square" lIns="36000" tIns="0" rIns="36000" bIns="0" anchor="ctr"/>
          <a:lstStyle/>
          <a:p>
            <a:pPr defTabSz="1739900" fontAlgn="auto">
              <a:spcBef>
                <a:spcPts val="0"/>
              </a:spcBef>
              <a:spcAft>
                <a:spcPts val="0"/>
              </a:spcAft>
              <a:buClr>
                <a:srgbClr val="1F497D"/>
              </a:buClr>
              <a:defRPr/>
            </a:pPr>
            <a:r>
              <a:rPr kumimoji="0" lang="en-US" altLang="ja-JP" sz="1200" b="1" kern="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Improve </a:t>
            </a:r>
            <a:r>
              <a:rPr kumimoji="0" lang="en-US" altLang="ja-JP" sz="1200"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Monitoring Efficiency</a:t>
            </a:r>
          </a:p>
        </p:txBody>
      </p:sp>
      <p:sp>
        <p:nvSpPr>
          <p:cNvPr id="72" name="角丸四角形 71"/>
          <p:cNvSpPr/>
          <p:nvPr/>
        </p:nvSpPr>
        <p:spPr bwMode="auto">
          <a:xfrm>
            <a:off x="7416316" y="1438203"/>
            <a:ext cx="1692000" cy="1440000"/>
          </a:xfrm>
          <a:prstGeom prst="roundRect">
            <a:avLst>
              <a:gd name="adj" fmla="val 8019"/>
            </a:avLst>
          </a:prstGeom>
          <a:solidFill>
            <a:srgbClr val="FFC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0" tIns="46800" rIns="0" bIns="46800" numCol="1" spcCol="0" rtlCol="0" fromWordArt="0" anchor="ctr" anchorCtr="0" forceAA="0" compatLnSpc="1">
            <a:prstTxWarp prst="textNoShape">
              <a:avLst/>
            </a:prstTxWarp>
            <a:noAutofit/>
          </a:bodyPr>
          <a:lstStyle/>
          <a:p>
            <a:pPr marL="171450" indent="-171450" algn="l" defTabSz="913362" fontAlgn="auto">
              <a:spcBef>
                <a:spcPts val="0"/>
              </a:spcBef>
              <a:spcAft>
                <a:spcPts val="0"/>
              </a:spcAft>
              <a:buFont typeface="Wingdings" panose="05000000000000000000" pitchFamily="2" charset="2"/>
              <a:buChar char="n"/>
              <a:defRPr/>
            </a:pPr>
            <a:r>
              <a:rPr kumimoji="0" lang="en-US" altLang="ja-JP" sz="1000"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Face recognition distance: </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6m</a:t>
            </a:r>
            <a:endParaRPr kumimoji="0" lang="en-US" altLang="ja-JP" sz="1000" kern="0" dirty="0" smtClean="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defTabSz="913362" fontAlgn="auto">
              <a:spcBef>
                <a:spcPts val="0"/>
              </a:spcBef>
              <a:spcAft>
                <a:spcPts val="0"/>
              </a:spcAft>
              <a:buFont typeface="Wingdings" panose="05000000000000000000" pitchFamily="2" charset="2"/>
              <a:buChar char="n"/>
              <a:defRPr/>
            </a:pPr>
            <a:r>
              <a:rPr kumimoji="0" lang="en-US" altLang="ja-JP" sz="1000"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Super Dynamic range: </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108dB</a:t>
            </a:r>
            <a:endParaRPr kumimoji="0" lang="en-US" altLang="ja-JP" sz="1000" b="1" kern="0"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defTabSz="913362" fontAlgn="auto">
              <a:spcBef>
                <a:spcPts val="0"/>
              </a:spcBef>
              <a:spcAft>
                <a:spcPts val="0"/>
              </a:spcAft>
              <a:buFont typeface="Wingdings" panose="05000000000000000000" pitchFamily="2" charset="2"/>
              <a:buChar char="n"/>
              <a:defRPr/>
            </a:pPr>
            <a:r>
              <a:rPr kumimoji="0" lang="en-US" altLang="ja-JP" sz="1000"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Coverage in the Night: </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10m</a:t>
            </a:r>
            <a:endParaRPr kumimoji="0" lang="en-US" altLang="ja-JP" sz="1000" b="1" kern="0"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defTabSz="913362" fontAlgn="auto">
              <a:spcBef>
                <a:spcPts val="0"/>
              </a:spcBef>
              <a:spcAft>
                <a:spcPts val="0"/>
              </a:spcAft>
              <a:buFont typeface="Wingdings" panose="05000000000000000000" pitchFamily="2" charset="2"/>
              <a:buChar char="n"/>
              <a:defRPr/>
            </a:pPr>
            <a:r>
              <a:rPr kumimoji="0" lang="en-US" altLang="ja-JP" sz="1000"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Face visibility of a moving person: </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No.1 in industry</a:t>
            </a:r>
          </a:p>
        </p:txBody>
      </p:sp>
      <p:sp>
        <p:nvSpPr>
          <p:cNvPr id="9" name="正方形/長方形 114"/>
          <p:cNvSpPr>
            <a:spLocks noChangeArrowheads="1"/>
          </p:cNvSpPr>
          <p:nvPr/>
        </p:nvSpPr>
        <p:spPr bwMode="auto">
          <a:xfrm>
            <a:off x="508" y="726254"/>
            <a:ext cx="9144000" cy="369332"/>
          </a:xfrm>
          <a:prstGeom prst="rect">
            <a:avLst/>
          </a:prstGeom>
          <a:no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fontAlgn="auto" hangingPunct="1">
              <a:spcBef>
                <a:spcPts val="0"/>
              </a:spcBef>
              <a:spcAft>
                <a:spcPts val="0"/>
              </a:spcAft>
              <a:buFont typeface="Wingdings" panose="05000000000000000000" pitchFamily="2" charset="2"/>
              <a:buChar char="u"/>
              <a:defRPr/>
            </a:pPr>
            <a:r>
              <a:rPr lang="en-US" altLang="ja-JP" sz="1800" b="1" dirty="0">
                <a:effectLst/>
                <a:latin typeface="Calibri" panose="020F0502020204030204" pitchFamily="34" charset="0"/>
                <a:ea typeface="Meiryo UI" panose="020B0604030504040204" pitchFamily="50" charset="-128"/>
                <a:cs typeface="Meiryo UI" panose="020B0604030504040204" pitchFamily="50" charset="-128"/>
              </a:rPr>
              <a:t>Industry's best peripheral resolution and compression </a:t>
            </a: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performance</a:t>
            </a:r>
            <a:endParaRPr lang="ja-JP" altLang="en-US" sz="18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角丸四角形 21"/>
          <p:cNvSpPr/>
          <p:nvPr/>
        </p:nvSpPr>
        <p:spPr>
          <a:xfrm>
            <a:off x="1187625" y="1095586"/>
            <a:ext cx="1440000" cy="290473"/>
          </a:xfrm>
          <a:prstGeom prst="round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w="9525" cap="flat" cmpd="sng" algn="ctr">
            <a:solidFill>
              <a:srgbClr val="2D2DB9">
                <a:shade val="95000"/>
                <a:satMod val="105000"/>
              </a:srgbClr>
            </a:solidFill>
            <a:prstDash val="solid"/>
            <a:headEnd/>
            <a:tailEnd/>
          </a:ln>
          <a:effectLst>
            <a:outerShdw blurRad="40000" dist="23000" dir="5400000" rotWithShape="0">
              <a:srgbClr val="000000">
                <a:alpha val="35000"/>
              </a:srgbClr>
            </a:outerShdw>
          </a:effectLst>
        </p:spPr>
        <p:txBody>
          <a:bodyPr wrap="none" lIns="36000" tIns="0" rIns="36000" bIns="0" anchor="ctr"/>
          <a:lstStyle/>
          <a:p>
            <a:pPr defTabSz="1739900" fontAlgn="auto">
              <a:spcBef>
                <a:spcPts val="0"/>
              </a:spcBef>
              <a:spcAft>
                <a:spcPts val="0"/>
              </a:spcAft>
              <a:buClr>
                <a:srgbClr val="1F497D"/>
              </a:buClr>
              <a:defRPr/>
            </a:pPr>
            <a:r>
              <a:rPr kumimoji="0" lang="en-US" altLang="ja-JP" b="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Needs</a:t>
            </a:r>
            <a:endParaRPr kumimoji="0" lang="en-US" altLang="ja-JP" b="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角丸四角形 23"/>
          <p:cNvSpPr/>
          <p:nvPr/>
        </p:nvSpPr>
        <p:spPr>
          <a:xfrm>
            <a:off x="71701" y="1095586"/>
            <a:ext cx="1079919" cy="299858"/>
          </a:xfrm>
          <a:prstGeom prst="round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w="9525" cap="flat" cmpd="sng" algn="ctr">
            <a:solidFill>
              <a:srgbClr val="2D2DB9">
                <a:shade val="95000"/>
                <a:satMod val="10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Focus Point</a:t>
            </a:r>
            <a:endParaRPr kumimoji="0" lang="en-US" altLang="ja-JP" b="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7" name="角丸四角形 26"/>
          <p:cNvSpPr/>
          <p:nvPr/>
        </p:nvSpPr>
        <p:spPr>
          <a:xfrm>
            <a:off x="7416504" y="1083754"/>
            <a:ext cx="1692000" cy="299864"/>
          </a:xfrm>
          <a:prstGeom prst="round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w="9525" cap="flat" cmpd="sng" algn="ctr">
            <a:solidFill>
              <a:srgbClr val="2D2DB9">
                <a:shade val="95000"/>
                <a:satMod val="10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kern="0"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Appeal Point</a:t>
            </a:r>
            <a:endParaRPr kumimoji="0" lang="en-US" altLang="ja-JP" b="1" kern="0"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3" name="正方形/長方形 72"/>
          <p:cNvSpPr/>
          <p:nvPr/>
        </p:nvSpPr>
        <p:spPr>
          <a:xfrm>
            <a:off x="2663789" y="1602138"/>
            <a:ext cx="4685890" cy="1046440"/>
          </a:xfrm>
          <a:prstGeom prst="rect">
            <a:avLst/>
          </a:prstGeom>
        </p:spPr>
        <p:txBody>
          <a:bodyPr wrap="square">
            <a:spAutoFit/>
          </a:bodyPr>
          <a:lstStyle/>
          <a:p>
            <a:pPr marL="285750" indent="-285750" algn="l" defTabSz="913362"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Good </a:t>
            </a:r>
            <a:r>
              <a:rPr kumimoji="0" lang="en-US" altLang="ja-JP" sz="12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peripheral </a:t>
            </a: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resolution by</a:t>
            </a:r>
            <a:r>
              <a:rPr kumimoji="0" lang="en-US" altLang="ja-JP" sz="12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stereo </a:t>
            </a:r>
            <a:r>
              <a:rPr kumimoji="0" lang="en-US" altLang="ja-JP" sz="1200" b="1" kern="0" dirty="0">
                <a:effectLst/>
                <a:latin typeface="Calibri" panose="020F0502020204030204" pitchFamily="34" charset="0"/>
                <a:ea typeface="Meiryo UI" panose="020B0604030504040204" pitchFamily="50" charset="-128"/>
                <a:cs typeface="Meiryo UI" panose="020B0604030504040204" pitchFamily="50" charset="-128"/>
              </a:rPr>
              <a:t>projection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lens</a:t>
            </a:r>
          </a:p>
          <a:p>
            <a:pPr marL="285750" indent="-285750" algn="l" defTabSz="913362"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Improved Wide dynamic Range by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108dB</a:t>
            </a:r>
            <a:r>
              <a:rPr kumimoji="0" lang="en-US" altLang="ja-JP" sz="1200" b="1"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sz="8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(SFN480/SFV481: 84dB</a:t>
            </a:r>
            <a:r>
              <a:rPr kumimoji="0" lang="en-US" altLang="ja-JP" sz="8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a:t>
            </a:r>
          </a:p>
          <a:p>
            <a:pPr marL="285750" indent="-285750" algn="l" defTabSz="913362"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Built in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IR-LED</a:t>
            </a: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 : Max. 10m Reach distance </a:t>
            </a:r>
            <a:r>
              <a:rPr kumimoji="0" lang="en-US" altLang="ja-JP" sz="800" b="1" kern="0"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a:t>
            </a:r>
            <a:r>
              <a:rPr kumimoji="0" lang="en-US" altLang="ja-JP" sz="8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only WV-X4571L)</a:t>
            </a:r>
          </a:p>
          <a:p>
            <a:pPr marL="285750" indent="-285750" algn="l" defTabSz="913362"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Provide best image by “</a:t>
            </a:r>
            <a:r>
              <a:rPr kumimoji="0" lang="en-US" altLang="ja-JP" sz="1200" b="1" kern="0" dirty="0" smtClean="0">
                <a:effectLst/>
                <a:latin typeface="Calibri" panose="020F0502020204030204" pitchFamily="34" charset="0"/>
                <a:ea typeface="Meiryo UI" panose="020B0604030504040204" pitchFamily="50" charset="-128"/>
                <a:cs typeface="Meiryo UI" panose="020B0604030504040204" pitchFamily="50" charset="-128"/>
              </a:rPr>
              <a:t>Intelligent Auto (iA)</a:t>
            </a: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a:t>
            </a:r>
          </a:p>
          <a:p>
            <a:pPr marL="285750" indent="-285750" algn="l" defTabSz="913362" fontAlgn="auto">
              <a:spcBef>
                <a:spcPts val="0"/>
              </a:spcBef>
              <a:spcAft>
                <a:spcPts val="0"/>
              </a:spcAft>
              <a:buFont typeface="Wingdings" panose="05000000000000000000" pitchFamily="2" charset="2"/>
              <a:buChar char="n"/>
              <a:defRPr/>
            </a:pPr>
            <a:r>
              <a:rPr kumimoji="0" lang="en-US" altLang="ja-JP" sz="12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800"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rPr>
              <a:t>(as same as Current 9M360 deg. Camera)</a:t>
            </a:r>
            <a:endParaRPr kumimoji="0" lang="en-US" altLang="ja-JP" b="1" kern="0"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6</a:t>
            </a:fld>
            <a:endParaRPr lang="en-US" sz="1000" dirty="0">
              <a:latin typeface="Calibri" panose="020F0502020204030204" pitchFamily="34" charset="0"/>
            </a:endParaRPr>
          </a:p>
        </p:txBody>
      </p:sp>
      <p:sp>
        <p:nvSpPr>
          <p:cNvPr id="42"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cs typeface="Meiryo UI" pitchFamily="50" charset="-128"/>
              </a:rPr>
              <a:t>Product Concept</a:t>
            </a:r>
            <a:endParaRPr kumimoji="1" lang="ja-JP" altLang="en-US" dirty="0">
              <a:latin typeface="Calibri" panose="020F0502020204030204" pitchFamily="34" charset="0"/>
            </a:endParaRPr>
          </a:p>
        </p:txBody>
      </p:sp>
      <p:sp>
        <p:nvSpPr>
          <p:cNvPr id="3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43"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836172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99874" y="132892"/>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Model Number</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8"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60</a:t>
            </a:fld>
            <a:endParaRPr lang="en-US" sz="1000" dirty="0">
              <a:solidFill>
                <a:prstClr val="white"/>
              </a:solidFill>
              <a:latin typeface="Calibri" panose="020F0502020204030204" pitchFamily="34" charset="0"/>
            </a:endParaRPr>
          </a:p>
        </p:txBody>
      </p:sp>
      <p:graphicFrame>
        <p:nvGraphicFramePr>
          <p:cNvPr id="21" name="表 20"/>
          <p:cNvGraphicFramePr>
            <a:graphicFrameLocks noGrp="1"/>
          </p:cNvGraphicFramePr>
          <p:nvPr>
            <p:extLst>
              <p:ext uri="{D42A27DB-BD31-4B8C-83A1-F6EECF244321}">
                <p14:modId xmlns:p14="http://schemas.microsoft.com/office/powerpoint/2010/main" val="2804640678"/>
              </p:ext>
            </p:extLst>
          </p:nvPr>
        </p:nvGraphicFramePr>
        <p:xfrm>
          <a:off x="236470" y="1778662"/>
          <a:ext cx="8676863" cy="2931615"/>
        </p:xfrm>
        <a:graphic>
          <a:graphicData uri="http://schemas.openxmlformats.org/drawingml/2006/table">
            <a:tbl>
              <a:tblPr/>
              <a:tblGrid>
                <a:gridCol w="445798"/>
                <a:gridCol w="395175"/>
                <a:gridCol w="393542"/>
                <a:gridCol w="781711"/>
                <a:gridCol w="984663"/>
                <a:gridCol w="1031561"/>
                <a:gridCol w="864096"/>
                <a:gridCol w="753904"/>
                <a:gridCol w="883187"/>
                <a:gridCol w="595154"/>
                <a:gridCol w="648072"/>
                <a:gridCol w="900000"/>
              </a:tblGrid>
              <a:tr h="540000">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W</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V</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X</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4</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1</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7</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1/0</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Calibri" panose="020F0502020204030204" pitchFamily="34" charset="0"/>
                        <a:ea typeface="ＭＳ Ｐゴシック"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540000">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W</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V</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X</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4</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7</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1</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L</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M</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3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75285">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　</a:t>
                      </a:r>
                    </a:p>
                  </a:txBody>
                  <a:tcPr marL="8792" marR="8792"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　</a:t>
                      </a:r>
                    </a:p>
                  </a:txBody>
                  <a:tcPr marL="8792" marR="8792"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　</a:t>
                      </a: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Series</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Form</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Environment</a:t>
                      </a:r>
                      <a:endParaRPr kumimoji="1" lang="ja-JP" altLang="en-US" sz="11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Resolution</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Serial number</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Other </a:t>
                      </a:r>
                    </a:p>
                    <a:p>
                      <a:pPr marL="0" marR="0" lvl="0" indent="0" algn="ctr" defTabSz="912813"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features</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Minor</a:t>
                      </a:r>
                    </a:p>
                    <a:p>
                      <a:pPr marL="0" marR="0" lvl="0" indent="0" algn="ctr" defTabSz="914400"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Change</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Region</a:t>
                      </a:r>
                    </a:p>
                    <a:p>
                      <a:pPr marL="0" marR="0" lvl="0" indent="0" algn="ctr" defTabSz="914400" rtl="0" eaLnBrk="1" fontAlgn="t"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(J/H)</a:t>
                      </a:r>
                      <a:endParaRPr kumimoji="1" lang="ja-JP" altLang="en-US" sz="1800" b="0" i="0" u="none" strike="noStrike" cap="none" normalizeH="0" baseline="0" dirty="0" smtClean="0">
                        <a:ln>
                          <a:noFill/>
                        </a:ln>
                        <a:solidFill>
                          <a:schemeClr val="tx1"/>
                        </a:solidFill>
                        <a:effectLst/>
                        <a:latin typeface="Calibri" panose="020F0502020204030204" pitchFamily="34" charset="0"/>
                        <a:ea typeface="ＭＳ Ｐゴシック"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r>
              <a:tr h="1440000">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　</a:t>
                      </a: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　</a:t>
                      </a: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　</a:t>
                      </a: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algn="l" fontAlgn="ctr"/>
                      <a:r>
                        <a:rPr lang="en-US" altLang="ja-JP" sz="900" b="1" i="0" u="none" strike="noStrike" dirty="0" smtClean="0">
                          <a:solidFill>
                            <a:srgbClr val="0070C0"/>
                          </a:solidFill>
                          <a:effectLst/>
                          <a:latin typeface="Meiryo UI" panose="020B0604030504040204" pitchFamily="50" charset="-128"/>
                          <a:ea typeface="Meiryo UI" panose="020B0604030504040204" pitchFamily="50" charset="-128"/>
                          <a:cs typeface="Meiryo UI" panose="020B0604030504040204" pitchFamily="50" charset="-128"/>
                        </a:rPr>
                        <a:t>X:X series</a:t>
                      </a:r>
                    </a:p>
                    <a:p>
                      <a:pPr algn="l" fontAlgn="ctr"/>
                      <a:r>
                        <a:rPr lang="en-US" altLang="ja-JP" sz="700" b="1" i="0" u="none" strike="noStrike" dirty="0" smtClean="0">
                          <a:solidFill>
                            <a:srgbClr val="0070C0"/>
                          </a:solidFill>
                          <a:effectLst/>
                          <a:latin typeface="Meiryo UI" panose="020B0604030504040204" pitchFamily="50" charset="-128"/>
                          <a:ea typeface="Meiryo UI" panose="020B0604030504040204" pitchFamily="50" charset="-128"/>
                          <a:cs typeface="Meiryo UI" panose="020B0604030504040204" pitchFamily="50" charset="-128"/>
                        </a:rPr>
                        <a:t>High - end</a:t>
                      </a:r>
                    </a:p>
                    <a:p>
                      <a:pPr algn="l" fontAlgn="ctr"/>
                      <a:r>
                        <a:rPr lang="en-US" altLang="ja-JP" sz="9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S:S series</a:t>
                      </a:r>
                      <a:endPar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High </a:t>
                      </a: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specification </a:t>
                      </a: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&amp;</a:t>
                      </a: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High cost </a:t>
                      </a: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performance </a:t>
                      </a:r>
                    </a:p>
                    <a:p>
                      <a:pPr algn="l" fontAlgn="ctr"/>
                      <a:r>
                        <a:rPr lang="en-US" altLang="ja-JP" sz="9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V:V</a:t>
                      </a:r>
                      <a:r>
                        <a:rPr lang="en-US" altLang="ja-JP" sz="900" b="0" i="0" u="none" strike="noStrike" baseline="0"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 series</a:t>
                      </a:r>
                      <a:endParaRPr lang="en-US" altLang="ja-JP" sz="9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Price </a:t>
                      </a:r>
                    </a:p>
                    <a:p>
                      <a:pPr algn="l" fontAlgn="ctr"/>
                      <a:r>
                        <a:rPr lang="en-US" altLang="ja-JP" sz="600" b="0" i="0" u="none" strike="noStrike"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competiveness </a:t>
                      </a: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Multi sensor</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PTZ(Aero)</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PTZ(Dome)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PT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bg2"/>
                          </a:solidFill>
                          <a:effectLst/>
                          <a:latin typeface="Calibri" panose="020F0502020204030204" pitchFamily="34" charset="0"/>
                          <a:ea typeface="Meiryo UI" pitchFamily="50" charset="-128"/>
                          <a:cs typeface="Meiryo UI" pitchFamily="50" charset="-128"/>
                        </a:rPr>
                        <a:t>4</a:t>
                      </a:r>
                      <a:r>
                        <a:rPr kumimoji="1" lang="ja-JP" altLang="en-US" sz="900" b="1" i="0" u="none" strike="noStrike" cap="none" normalizeH="0" baseline="0" dirty="0" smtClean="0">
                          <a:ln>
                            <a:noFill/>
                          </a:ln>
                          <a:solidFill>
                            <a:schemeClr val="bg2"/>
                          </a:solidFill>
                          <a:effectLst/>
                          <a:latin typeface="Calibri" panose="020F0502020204030204" pitchFamily="34" charset="0"/>
                          <a:ea typeface="Meiryo UI" pitchFamily="50" charset="-128"/>
                          <a:cs typeface="Meiryo UI" pitchFamily="50" charset="-128"/>
                        </a:rPr>
                        <a:t>：</a:t>
                      </a:r>
                      <a:r>
                        <a:rPr kumimoji="1" lang="en-US" altLang="ja-JP" sz="900" b="1" i="0" u="none" strike="noStrike" cap="none" normalizeH="0" baseline="0" dirty="0" smtClean="0">
                          <a:ln>
                            <a:noFill/>
                          </a:ln>
                          <a:solidFill>
                            <a:schemeClr val="bg2"/>
                          </a:solidFill>
                          <a:effectLst/>
                          <a:latin typeface="Calibri" panose="020F0502020204030204" pitchFamily="34" charset="0"/>
                          <a:ea typeface="Meiryo UI" pitchFamily="50" charset="-128"/>
                          <a:cs typeface="Meiryo UI" pitchFamily="50" charset="-128"/>
                        </a:rPr>
                        <a:t>360 deg.</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Compact 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2</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Box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 : -</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5</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Outdoor Vandal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Outdoor normal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2</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Indoor Vandal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1</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Indoor normal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 :6K(24MP)</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1" i="0" u="none" strike="noStrike" cap="none" normalizeH="0" baseline="0" dirty="0" smtClean="0">
                          <a:ln>
                            <a:noFill/>
                          </a:ln>
                          <a:solidFill>
                            <a:srgbClr val="0070C0"/>
                          </a:solidFill>
                          <a:effectLst/>
                          <a:latin typeface="Calibri" panose="020F0502020204030204" pitchFamily="34" charset="0"/>
                          <a:ea typeface="Meiryo UI" pitchFamily="50" charset="-128"/>
                          <a:cs typeface="Meiryo UI" pitchFamily="50" charset="-128"/>
                        </a:rPr>
                        <a:t>7 :4K</a:t>
                      </a:r>
                      <a:r>
                        <a:rPr kumimoji="1" lang="ja-JP" altLang="en-US" sz="900" b="1" i="0" u="none" strike="noStrike" cap="none" normalizeH="0" baseline="0" dirty="0" smtClean="0">
                          <a:ln>
                            <a:noFill/>
                          </a:ln>
                          <a:solidFill>
                            <a:srgbClr val="0070C0"/>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rgbClr val="0070C0"/>
                          </a:solidFill>
                          <a:effectLst/>
                          <a:latin typeface="Calibri" panose="020F0502020204030204" pitchFamily="34" charset="0"/>
                          <a:ea typeface="Meiryo UI" pitchFamily="50" charset="-128"/>
                          <a:cs typeface="Meiryo UI" pitchFamily="50" charset="-128"/>
                        </a:rPr>
                        <a:t>(12MP)</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 :5MP</a:t>
                      </a:r>
                      <a:r>
                        <a:rPr kumimoji="1" lang="ja-JP" altLang="en-US" sz="900" b="1" i="0" u="none" strike="noStrike" cap="none" normalizeH="0" baseline="0" dirty="0" smtClean="0">
                          <a:ln>
                            <a:noFill/>
                          </a:ln>
                          <a:solidFill>
                            <a:schemeClr val="bg2"/>
                          </a:solidFill>
                          <a:effectLst/>
                          <a:latin typeface="Calibri" panose="020F0502020204030204" pitchFamily="34" charset="0"/>
                          <a:ea typeface="Meiryo UI" pitchFamily="50" charset="-128"/>
                          <a:cs typeface="Meiryo UI" pitchFamily="50" charset="-128"/>
                        </a:rPr>
                        <a:t/>
                      </a:r>
                      <a:br>
                        <a:rPr kumimoji="1" lang="ja-JP" altLang="en-US" sz="900" b="1" i="0" u="none" strike="noStrike" cap="none" normalizeH="0" baseline="0" dirty="0" smtClean="0">
                          <a:ln>
                            <a:noFill/>
                          </a:ln>
                          <a:solidFill>
                            <a:schemeClr val="bg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 :FHD</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2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 :HD</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 :-</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2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1 : </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b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gridSpan="2">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L : LED</a:t>
                      </a:r>
                      <a:endPar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N: Rain wash coating</a:t>
                      </a:r>
                    </a:p>
                    <a:p>
                      <a:pPr marL="0" marR="0" lvl="0" indent="0" algn="l" defTabSz="912813"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(Non Raindrop)</a:t>
                      </a: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M: M12</a:t>
                      </a: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W:</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Wireless</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F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Optical I/F</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V : With lens</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T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Long focal lens</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K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Fix lens</a:t>
                      </a:r>
                    </a:p>
                  </a:txBody>
                  <a:tcPr marL="8792" marR="8792" marT="9525" marB="0" horzOverflow="overflow">
                    <a:lnL>
                      <a:noFill/>
                    </a:lnL>
                    <a:lnR>
                      <a:noFill/>
                    </a:lnR>
                    <a:lnT>
                      <a:noFill/>
                    </a:lnT>
                    <a:lnB>
                      <a:noFill/>
                    </a:lnB>
                    <a:lnTlToBr>
                      <a:noFill/>
                    </a:lnTlToBr>
                    <a:lnBlToTr>
                      <a:noFill/>
                    </a:lnBlToTr>
                    <a:noFill/>
                  </a:tcPr>
                </a:tc>
                <a:tc hMerge="1">
                  <a:txBody>
                    <a:bodyPr/>
                    <a:lstStyle/>
                    <a:p>
                      <a:endParaRPr kumimoji="1" lang="ja-JP" altLang="en-US"/>
                    </a:p>
                  </a:txBody>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D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C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B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 : </a:t>
                      </a:r>
                    </a:p>
                  </a:txBody>
                  <a:tcPr marL="8792" marR="8792" marT="9525" marB="0"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r>
            </a:tbl>
          </a:graphicData>
        </a:graphic>
      </p:graphicFrame>
      <p:sp>
        <p:nvSpPr>
          <p:cNvPr id="22" name="正方形/長方形 21"/>
          <p:cNvSpPr/>
          <p:nvPr/>
        </p:nvSpPr>
        <p:spPr bwMode="auto">
          <a:xfrm>
            <a:off x="5336517" y="3479592"/>
            <a:ext cx="514422" cy="334545"/>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r>
              <a:rPr lang="en-US" altLang="ja-JP" sz="9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3</a:t>
            </a:r>
            <a:r>
              <a:rPr lang="en-US" altLang="ja-JP" sz="900" b="1" baseline="300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rd</a:t>
            </a:r>
            <a:r>
              <a:rPr lang="en-US" altLang="ja-JP" sz="9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gen.</a:t>
            </a:r>
            <a:endParaRPr lang="ja-JP" altLang="en-US" sz="9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正方形/長方形 22"/>
          <p:cNvSpPr/>
          <p:nvPr/>
        </p:nvSpPr>
        <p:spPr bwMode="auto">
          <a:xfrm>
            <a:off x="5334932" y="3883942"/>
            <a:ext cx="514422" cy="346261"/>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r>
              <a:rPr lang="en-US" altLang="ja-JP" sz="9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2</a:t>
            </a:r>
            <a:r>
              <a:rPr lang="en-US" altLang="ja-JP" sz="900" b="1" baseline="300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nd</a:t>
            </a:r>
            <a:r>
              <a:rPr lang="en-US" altLang="ja-JP" sz="9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gen.</a:t>
            </a:r>
          </a:p>
        </p:txBody>
      </p:sp>
      <p:sp>
        <p:nvSpPr>
          <p:cNvPr id="24" name="正方形/長方形 23"/>
          <p:cNvSpPr/>
          <p:nvPr/>
        </p:nvSpPr>
        <p:spPr bwMode="auto">
          <a:xfrm>
            <a:off x="5333649" y="4280911"/>
            <a:ext cx="514422" cy="394564"/>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r>
              <a:rPr lang="en-US" altLang="ja-JP" sz="9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1</a:t>
            </a:r>
            <a:r>
              <a:rPr lang="en-US" altLang="ja-JP" sz="900" b="1" baseline="300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st</a:t>
            </a:r>
            <a:r>
              <a:rPr lang="en-US" altLang="ja-JP" sz="9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gen.</a:t>
            </a:r>
            <a:endParaRPr lang="ja-JP" altLang="en-US" sz="9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5" name="正方形/長方形 24"/>
          <p:cNvSpPr/>
          <p:nvPr/>
        </p:nvSpPr>
        <p:spPr bwMode="auto">
          <a:xfrm>
            <a:off x="5332062" y="3264278"/>
            <a:ext cx="514422" cy="166771"/>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r>
              <a:rPr lang="en-US" altLang="ja-JP" sz="9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Reserve</a:t>
            </a:r>
            <a:endParaRPr lang="ja-JP" altLang="en-US" sz="9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934736578"/>
              </p:ext>
            </p:extLst>
          </p:nvPr>
        </p:nvGraphicFramePr>
        <p:xfrm>
          <a:off x="201318" y="735546"/>
          <a:ext cx="8763170" cy="967566"/>
        </p:xfrm>
        <a:graphic>
          <a:graphicData uri="http://schemas.openxmlformats.org/drawingml/2006/table">
            <a:tbl>
              <a:tblPr firstRow="1" bandRow="1">
                <a:tableStyleId>{073A0DAA-6AF3-43AB-8588-CEC1D06C72B9}</a:tableStyleId>
              </a:tblPr>
              <a:tblGrid>
                <a:gridCol w="4515986"/>
                <a:gridCol w="4247184"/>
              </a:tblGrid>
              <a:tr h="233729">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Model Name</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anchor="ctr">
                    <a:solidFill>
                      <a:schemeClr val="bg2"/>
                    </a:solidFill>
                  </a:tcPr>
                </a:tc>
                <a:tc>
                  <a:txBody>
                    <a:bodyPr/>
                    <a:lstStyle/>
                    <a:p>
                      <a:pPr algn="ct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Model Number</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anchor="ctr">
                    <a:solidFill>
                      <a:schemeClr val="bg2"/>
                    </a:solidFill>
                  </a:tcPr>
                </a:tc>
              </a:tr>
              <a:tr h="331383">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9M 360-deg. Indoor Camera</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WV-X4171/X4170</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anchor="ctr"/>
                </a:tc>
              </a:tr>
              <a:tr h="331383">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9M 360-deg. Outdoor Camera</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WV-X4571L/X4571LM</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anchor="ctr"/>
                </a:tc>
              </a:tr>
            </a:tbl>
          </a:graphicData>
        </a:graphic>
      </p:graphicFrame>
      <p:sp>
        <p:nvSpPr>
          <p:cNvPr id="13"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9600215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94012" y="132892"/>
            <a:ext cx="7674860" cy="525309"/>
          </a:xfrm>
        </p:spPr>
        <p:txBody>
          <a:bodyPr vert="horz" lIns="91440" tIns="45720" rIns="91440" bIns="45720" rtlCol="0" anchor="ctr">
            <a:normAutofit/>
          </a:bodyPr>
          <a:lstStyle/>
          <a:p>
            <a:r>
              <a:rPr kumimoji="1" lang="en-US" altLang="ja-JP" b="1" dirty="0">
                <a:latin typeface="Calibri" panose="020F0502020204030204" pitchFamily="34" charset="0"/>
                <a:ea typeface="Meiryo UI" panose="020B0604030504040204" pitchFamily="50" charset="-128"/>
                <a:cs typeface="Meiryo UI" panose="020B0604030504040204" pitchFamily="50" charset="-128"/>
              </a:rPr>
              <a:t>Appearance </a:t>
            </a: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(WV-X4171/X4170)</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2"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61</a:t>
            </a:fld>
            <a:endParaRPr lang="en-US" sz="1000" dirty="0">
              <a:solidFill>
                <a:prstClr val="white"/>
              </a:solidFill>
              <a:latin typeface="Calibri" panose="020F0502020204030204" pitchFamily="34" charset="0"/>
            </a:endParaRPr>
          </a:p>
        </p:txBody>
      </p:sp>
      <p:sp>
        <p:nvSpPr>
          <p:cNvPr id="18" name="テキスト ボックス 17"/>
          <p:cNvSpPr txBox="1"/>
          <p:nvPr/>
        </p:nvSpPr>
        <p:spPr>
          <a:xfrm>
            <a:off x="107504" y="4227939"/>
            <a:ext cx="4633278" cy="461665"/>
          </a:xfrm>
          <a:prstGeom prst="rect">
            <a:avLst/>
          </a:prstGeom>
          <a:noFill/>
        </p:spPr>
        <p:txBody>
          <a:bodyPr wrap="square">
            <a:spAutoFit/>
          </a:bodyPr>
          <a:lstStyle/>
          <a:p>
            <a:pPr marL="285750" indent="-285750" algn="l">
              <a:buFont typeface="Wingdings" panose="05000000000000000000" pitchFamily="2" charset="2"/>
              <a:buChar char="n"/>
              <a:defRPr/>
            </a:pPr>
            <a:r>
              <a:rPr lang="en-US" altLang="ja-JP" sz="1200" b="1" dirty="0" smtClean="0">
                <a:solidFill>
                  <a:srgbClr val="000000"/>
                </a:solidFill>
                <a:effectLst/>
                <a:latin typeface="Calibri" panose="020F0502020204030204" pitchFamily="34" charset="0"/>
              </a:rPr>
              <a:t>Dimensions: Φ150 x 49.5 mm (H)</a:t>
            </a:r>
          </a:p>
          <a:p>
            <a:pPr marL="285750" indent="-285750" algn="l">
              <a:buFont typeface="Wingdings" panose="05000000000000000000" pitchFamily="2" charset="2"/>
              <a:buChar char="n"/>
              <a:defRPr/>
            </a:pPr>
            <a:r>
              <a:rPr lang="en-US" altLang="ja-JP" sz="1200" b="1" dirty="0" smtClean="0">
                <a:solidFill>
                  <a:srgbClr val="000000"/>
                </a:solidFill>
                <a:effectLst/>
                <a:latin typeface="Calibri" panose="020F0502020204030204" pitchFamily="34" charset="0"/>
              </a:rPr>
              <a:t>Weight: Approx.420g</a:t>
            </a:r>
            <a:endParaRPr lang="ja-JP" altLang="en-US" sz="1200" b="1" dirty="0">
              <a:solidFill>
                <a:srgbClr val="000000"/>
              </a:solidFill>
              <a:effectLst/>
              <a:latin typeface="Calibri" panose="020F0502020204030204" pitchFamily="34" charset="0"/>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4" y="1675820"/>
            <a:ext cx="2113016" cy="1432889"/>
          </a:xfrm>
          <a:prstGeom prst="rect">
            <a:avLst/>
          </a:prstGeom>
        </p:spPr>
      </p:pic>
      <p:sp>
        <p:nvSpPr>
          <p:cNvPr id="20" name="正方形/長方形 19"/>
          <p:cNvSpPr/>
          <p:nvPr/>
        </p:nvSpPr>
        <p:spPr>
          <a:xfrm>
            <a:off x="2680297" y="2988581"/>
            <a:ext cx="170597" cy="240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050" dirty="0" smtClean="0">
              <a:solidFill>
                <a:srgbClr val="000000"/>
              </a:solidFill>
              <a:effectLst/>
              <a:latin typeface="Calibri" panose="020F0502020204030204" pitchFamily="34" charset="0"/>
            </a:endParaRPr>
          </a:p>
        </p:txBody>
      </p:sp>
      <p:pic>
        <p:nvPicPr>
          <p:cNvPr id="21"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t="430" b="1363"/>
          <a:stretch/>
        </p:blipFill>
        <p:spPr bwMode="auto">
          <a:xfrm>
            <a:off x="3031484" y="776981"/>
            <a:ext cx="5872163" cy="390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0489995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99874" y="132892"/>
            <a:ext cx="7674860" cy="525309"/>
          </a:xfrm>
        </p:spPr>
        <p:txBody>
          <a:bodyPr vert="horz" lIns="91440" tIns="45720" rIns="91440" bIns="45720" rtlCol="0" anchor="ctr">
            <a:normAutofit/>
          </a:bodyPr>
          <a:lstStyle/>
          <a:p>
            <a:r>
              <a:rPr kumimoji="1" lang="en-US" altLang="ja-JP" b="1" dirty="0">
                <a:latin typeface="Calibri" panose="020F0502020204030204" pitchFamily="34" charset="0"/>
                <a:ea typeface="Meiryo UI" panose="020B0604030504040204" pitchFamily="50" charset="-128"/>
                <a:cs typeface="Meiryo UI" panose="020B0604030504040204" pitchFamily="50" charset="-128"/>
              </a:rPr>
              <a:t>Appearance </a:t>
            </a: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(WV-X4571L/X4571LM)</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2"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62</a:t>
            </a:fld>
            <a:endParaRPr lang="en-US" sz="1000" dirty="0">
              <a:solidFill>
                <a:prstClr val="white"/>
              </a:solidFill>
              <a:latin typeface="Calibri" panose="020F0502020204030204" pitchFamily="34" charset="0"/>
            </a:endParaRPr>
          </a:p>
        </p:txBody>
      </p:sp>
      <p:sp>
        <p:nvSpPr>
          <p:cNvPr id="17" name="テキスト ボックス 16"/>
          <p:cNvSpPr txBox="1"/>
          <p:nvPr/>
        </p:nvSpPr>
        <p:spPr>
          <a:xfrm>
            <a:off x="123238" y="3892583"/>
            <a:ext cx="4633278" cy="646331"/>
          </a:xfrm>
          <a:prstGeom prst="rect">
            <a:avLst/>
          </a:prstGeom>
          <a:noFill/>
        </p:spPr>
        <p:txBody>
          <a:bodyPr wrap="square">
            <a:spAutoFit/>
          </a:bodyPr>
          <a:lstStyle/>
          <a:p>
            <a:pPr marL="285750" indent="-285750" algn="l">
              <a:buFont typeface="Wingdings" panose="05000000000000000000" pitchFamily="2" charset="2"/>
              <a:buChar char="n"/>
              <a:defRPr/>
            </a:pPr>
            <a:r>
              <a:rPr lang="en-US" altLang="ja-JP" sz="1200" b="1" dirty="0" smtClean="0">
                <a:solidFill>
                  <a:srgbClr val="000000"/>
                </a:solidFill>
                <a:effectLst/>
                <a:latin typeface="Calibri" panose="020F0502020204030204" pitchFamily="34" charset="0"/>
              </a:rPr>
              <a:t>Dimensions: Φ164 x 96.3 mm (H) </a:t>
            </a:r>
          </a:p>
          <a:p>
            <a:pPr marL="285750" indent="-285750" algn="l">
              <a:buFont typeface="Wingdings" panose="05000000000000000000" pitchFamily="2" charset="2"/>
              <a:buChar char="n"/>
              <a:defRPr/>
            </a:pPr>
            <a:r>
              <a:rPr lang="en-US" altLang="ja-JP" sz="1200" b="1" dirty="0" smtClean="0">
                <a:solidFill>
                  <a:srgbClr val="000000"/>
                </a:solidFill>
                <a:effectLst/>
                <a:latin typeface="Calibri" panose="020F0502020204030204" pitchFamily="34" charset="0"/>
              </a:rPr>
              <a:t>Weight: Approx.1.3 kg with Base</a:t>
            </a:r>
          </a:p>
          <a:p>
            <a:pPr algn="l">
              <a:defRPr/>
            </a:pPr>
            <a:r>
              <a:rPr lang="ja-JP" altLang="en-US" sz="1200" b="1" dirty="0">
                <a:solidFill>
                  <a:srgbClr val="000000"/>
                </a:solidFill>
                <a:effectLst/>
                <a:latin typeface="Calibri" panose="020F0502020204030204" pitchFamily="34" charset="0"/>
              </a:rPr>
              <a:t> </a:t>
            </a:r>
            <a:r>
              <a:rPr lang="ja-JP" altLang="en-US" sz="1200" b="1" dirty="0" smtClean="0">
                <a:solidFill>
                  <a:srgbClr val="000000"/>
                </a:solidFill>
                <a:effectLst/>
                <a:latin typeface="Calibri" panose="020F0502020204030204" pitchFamily="34" charset="0"/>
              </a:rPr>
              <a:t>                       </a:t>
            </a:r>
            <a:r>
              <a:rPr lang="en-US" altLang="ja-JP" sz="1200" b="1" dirty="0" smtClean="0">
                <a:solidFill>
                  <a:srgbClr val="000000"/>
                </a:solidFill>
                <a:effectLst/>
                <a:latin typeface="Calibri" panose="020F0502020204030204" pitchFamily="34" charset="0"/>
              </a:rPr>
              <a:t>Approx.880g with Attachment</a:t>
            </a:r>
            <a:endParaRPr lang="en-US" altLang="ja-JP" sz="1200" b="1" dirty="0">
              <a:solidFill>
                <a:srgbClr val="000000"/>
              </a:solidFill>
              <a:effectLst/>
              <a:latin typeface="Calibri" panose="020F0502020204030204" pitchFamily="34" charset="0"/>
            </a:endParaRPr>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394" y="766894"/>
            <a:ext cx="3699510" cy="386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0402" y="1821132"/>
            <a:ext cx="2438096" cy="1481905"/>
          </a:xfrm>
          <a:prstGeom prst="rect">
            <a:avLst/>
          </a:prstGeom>
        </p:spPr>
      </p:pic>
      <p:sp>
        <p:nvSpPr>
          <p:cNvPr id="11"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853879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4194" y="141605"/>
            <a:ext cx="8483604" cy="482204"/>
          </a:xfrm>
        </p:spPr>
        <p:txBody>
          <a:bodyPr>
            <a:normAutofit/>
          </a:bodyPr>
          <a:lstStyle/>
          <a:p>
            <a:pPr algn="l"/>
            <a:r>
              <a:rPr lang="en-US" altLang="ja-JP" b="1" dirty="0" smtClean="0">
                <a:latin typeface="Calibri" panose="020F0502020204030204" pitchFamily="34" charset="0"/>
                <a:cs typeface="Calibri" panose="020F0502020204030204" pitchFamily="34" charset="0"/>
              </a:rPr>
              <a:t>PC specification for 9M 360 deg. camera</a:t>
            </a:r>
            <a:endParaRPr lang="ja-JP" altLang="en-US" b="1" dirty="0">
              <a:latin typeface="Calibri" panose="020F0502020204030204" pitchFamily="34" charset="0"/>
              <a:cs typeface="Calibri" panose="020F0502020204030204" pitchFamily="34" charset="0"/>
            </a:endParaRPr>
          </a:p>
        </p:txBody>
      </p: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63</a:t>
            </a:fld>
            <a:endParaRPr lang="en-US" sz="1000" dirty="0">
              <a:solidFill>
                <a:prstClr val="white"/>
              </a:solidFill>
              <a:latin typeface="Calibri" panose="020F0502020204030204" pitchFamily="34" charset="0"/>
            </a:endParaRPr>
          </a:p>
        </p:txBody>
      </p:sp>
      <p:pic>
        <p:nvPicPr>
          <p:cNvPr id="16"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308907" y="846966"/>
            <a:ext cx="8547894" cy="3831818"/>
          </a:xfrm>
          <a:prstGeom prst="rect">
            <a:avLst/>
          </a:prstGeom>
          <a:noFill/>
        </p:spPr>
        <p:txBody>
          <a:bodyPr wrap="square" rtlCol="0">
            <a:spAutoFit/>
          </a:bodyPr>
          <a:lstStyle/>
          <a:p>
            <a:pPr marL="285750" indent="-285750" algn="l" eaLnBrk="1" hangingPunct="1">
              <a:buFont typeface="Wingdings" panose="05000000000000000000" pitchFamily="2" charset="2"/>
              <a:buChar char="n"/>
            </a:pPr>
            <a:r>
              <a:rPr lang="en-US" altLang="ja-JP" sz="1800" b="1" dirty="0">
                <a:effectLst/>
                <a:latin typeface="Calibri" panose="020F0502020204030204" pitchFamily="34" charset="0"/>
                <a:ea typeface="Meiryo UI" pitchFamily="50" charset="-128"/>
                <a:cs typeface="Meiryo UI" pitchFamily="50" charset="-128"/>
              </a:rPr>
              <a:t>Since </a:t>
            </a:r>
            <a:r>
              <a:rPr lang="en-US" altLang="ja-JP" sz="1800" b="1" dirty="0" smtClean="0">
                <a:effectLst/>
                <a:latin typeface="Calibri" panose="020F0502020204030204" pitchFamily="34" charset="0"/>
                <a:ea typeface="Meiryo UI" pitchFamily="50" charset="-128"/>
                <a:cs typeface="Meiryo UI" pitchFamily="50" charset="-128"/>
              </a:rPr>
              <a:t>9M </a:t>
            </a:r>
            <a:r>
              <a:rPr lang="en-US" altLang="ja-JP" sz="1800" b="1" dirty="0">
                <a:effectLst/>
                <a:latin typeface="Calibri" panose="020F0502020204030204" pitchFamily="34" charset="0"/>
                <a:ea typeface="Meiryo UI" pitchFamily="50" charset="-128"/>
                <a:cs typeface="Meiryo UI" pitchFamily="50" charset="-128"/>
              </a:rPr>
              <a:t>pixel </a:t>
            </a:r>
            <a:r>
              <a:rPr lang="en-US" altLang="ja-JP" sz="1800" b="1" dirty="0" smtClean="0">
                <a:effectLst/>
                <a:latin typeface="Calibri" panose="020F0502020204030204" pitchFamily="34" charset="0"/>
                <a:ea typeface="Meiryo UI" pitchFamily="50" charset="-128"/>
                <a:cs typeface="Meiryo UI" pitchFamily="50" charset="-128"/>
              </a:rPr>
              <a:t>is </a:t>
            </a:r>
            <a:r>
              <a:rPr lang="en-US" altLang="ja-JP" sz="1800" b="1" dirty="0">
                <a:effectLst/>
                <a:latin typeface="Calibri" panose="020F0502020204030204" pitchFamily="34" charset="0"/>
                <a:ea typeface="Meiryo UI" pitchFamily="50" charset="-128"/>
                <a:cs typeface="Meiryo UI" pitchFamily="50" charset="-128"/>
              </a:rPr>
              <a:t>high resolution, High performance PC also be required for </a:t>
            </a:r>
            <a:r>
              <a:rPr lang="en-US" altLang="ja-JP" sz="1800" b="1" dirty="0" smtClean="0">
                <a:effectLst/>
                <a:latin typeface="Calibri" panose="020F0502020204030204" pitchFamily="34" charset="0"/>
                <a:ea typeface="Meiryo UI" pitchFamily="50" charset="-128"/>
                <a:cs typeface="Meiryo UI" pitchFamily="50" charset="-128"/>
              </a:rPr>
              <a:t>display. </a:t>
            </a:r>
            <a:endParaRPr lang="en-US" altLang="ja-JP" sz="1800" dirty="0">
              <a:effectLst/>
              <a:latin typeface="Calibri" panose="020F0502020204030204" pitchFamily="34" charset="0"/>
              <a:ea typeface="Meiryo UI" pitchFamily="50" charset="-128"/>
              <a:cs typeface="Meiryo UI" pitchFamily="50" charset="-128"/>
            </a:endParaRPr>
          </a:p>
          <a:p>
            <a:pPr marL="285750" indent="-285750" algn="l" eaLnBrk="1" hangingPunct="1">
              <a:buFont typeface="Wingdings" panose="05000000000000000000" pitchFamily="2" charset="2"/>
              <a:buChar char="n"/>
            </a:pPr>
            <a:r>
              <a:rPr lang="en-US" altLang="ja-JP" sz="1800" b="1" u="sng" dirty="0" smtClean="0">
                <a:latin typeface="Calibri" panose="020F0502020204030204" pitchFamily="34" charset="0"/>
                <a:ea typeface="Meiryo UI" pitchFamily="50" charset="-128"/>
                <a:cs typeface="Meiryo UI" pitchFamily="50" charset="-128"/>
              </a:rPr>
              <a:t>Necessary PC specification</a:t>
            </a:r>
            <a:r>
              <a:rPr lang="en-US" altLang="ja-JP" sz="1800" b="1" dirty="0" smtClean="0">
                <a:latin typeface="Calibri" panose="020F0502020204030204" pitchFamily="34" charset="0"/>
                <a:ea typeface="Meiryo UI" pitchFamily="50" charset="-128"/>
                <a:cs typeface="Meiryo UI" pitchFamily="50" charset="-128"/>
              </a:rPr>
              <a:t>  </a:t>
            </a:r>
            <a:r>
              <a:rPr lang="en-US" altLang="ja-JP" b="1" dirty="0" smtClean="0">
                <a:solidFill>
                  <a:srgbClr val="FF0000"/>
                </a:solidFill>
                <a:effectLst/>
                <a:latin typeface="Calibri" panose="020F0502020204030204" pitchFamily="34" charset="0"/>
                <a:ea typeface="Meiryo UI" pitchFamily="50" charset="-128"/>
                <a:cs typeface="Meiryo UI" pitchFamily="50" charset="-128"/>
              </a:rPr>
              <a:t>(It is same specification with ASM300 rest of Graphic accelerator)</a:t>
            </a:r>
            <a:endParaRPr lang="en-US" altLang="ja-JP" sz="1800" b="1" dirty="0" smtClean="0">
              <a:solidFill>
                <a:srgbClr val="FF0000"/>
              </a:solidFill>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r>
              <a:rPr lang="en-US" altLang="ja-JP" dirty="0">
                <a:effectLst/>
                <a:latin typeface="Calibri" panose="020F0502020204030204" pitchFamily="34" charset="0"/>
                <a:ea typeface="Meiryo UI" pitchFamily="50" charset="-128"/>
                <a:cs typeface="Meiryo UI" pitchFamily="50" charset="-128"/>
              </a:rPr>
              <a:t>F</a:t>
            </a:r>
            <a:r>
              <a:rPr lang="en-US" altLang="ja-JP" dirty="0" smtClean="0">
                <a:effectLst/>
                <a:latin typeface="Calibri" panose="020F0502020204030204" pitchFamily="34" charset="0"/>
                <a:ea typeface="Meiryo UI" pitchFamily="50" charset="-128"/>
                <a:cs typeface="Meiryo UI" pitchFamily="50" charset="-128"/>
              </a:rPr>
              <a:t>ollow specification as below.</a:t>
            </a:r>
          </a:p>
          <a:p>
            <a:pPr marL="799458" lvl="1" indent="-342900" algn="l">
              <a:buFont typeface="+mj-lt"/>
              <a:buAutoNum type="arabicPeriod"/>
            </a:pPr>
            <a:endParaRPr lang="en-US" altLang="ja-JP" dirty="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r>
              <a:rPr lang="en-US" altLang="ja-JP" dirty="0" smtClean="0">
                <a:effectLst/>
                <a:latin typeface="Calibri" panose="020F0502020204030204" pitchFamily="34" charset="0"/>
                <a:ea typeface="Meiryo UI" pitchFamily="50" charset="-128"/>
                <a:cs typeface="Meiryo UI" pitchFamily="50" charset="-128"/>
              </a:rPr>
              <a:t>Use smooth buffering mode on </a:t>
            </a:r>
            <a:r>
              <a:rPr lang="en-US" altLang="ja-JP" dirty="0">
                <a:effectLst/>
                <a:latin typeface="Calibri" panose="020F0502020204030204" pitchFamily="34" charset="0"/>
                <a:ea typeface="Meiryo UI" pitchFamily="50" charset="-128"/>
                <a:cs typeface="Meiryo UI" pitchFamily="50" charset="-128"/>
              </a:rPr>
              <a:t>camera browser. </a:t>
            </a:r>
            <a:endParaRPr lang="en-US" altLang="ja-JP" dirty="0" smtClean="0">
              <a:effectLst/>
              <a:latin typeface="Calibri" panose="020F0502020204030204" pitchFamily="34" charset="0"/>
              <a:ea typeface="Meiryo UI" pitchFamily="50" charset="-128"/>
              <a:cs typeface="Meiryo UI" pitchFamily="50" charset="-128"/>
            </a:endParaRPr>
          </a:p>
          <a:p>
            <a:pPr marL="799458" lvl="1" indent="-342900" algn="l">
              <a:buFont typeface="+mj-lt"/>
              <a:buAutoNum type="arabicPeriod"/>
            </a:pPr>
            <a:r>
              <a:rPr lang="en-US" altLang="ja-JP" dirty="0" smtClean="0">
                <a:effectLst/>
                <a:latin typeface="Calibri" panose="020F0502020204030204" pitchFamily="34" charset="0"/>
                <a:ea typeface="Meiryo UI" pitchFamily="50" charset="-128"/>
                <a:cs typeface="Meiryo UI" pitchFamily="50" charset="-128"/>
              </a:rPr>
              <a:t>Use Hardware decode function on camera browser. </a:t>
            </a:r>
          </a:p>
          <a:p>
            <a:pPr marL="913758" lvl="2" algn="l"/>
            <a:r>
              <a:rPr lang="en-US" altLang="ja-JP" sz="1100" dirty="0" smtClean="0">
                <a:effectLst/>
                <a:latin typeface="Calibri" panose="020F0502020204030204" pitchFamily="34" charset="0"/>
                <a:ea typeface="Meiryo UI" pitchFamily="50" charset="-128"/>
                <a:cs typeface="Meiryo UI" pitchFamily="50" charset="-128"/>
              </a:rPr>
              <a:t>For H.265 Hardware decoding, at least one monitor should be connected to onboard Graphics as a main display. </a:t>
            </a:r>
          </a:p>
          <a:p>
            <a:pPr marL="799458" lvl="1" indent="-342900" algn="l">
              <a:buFont typeface="+mj-lt"/>
              <a:buAutoNum type="arabicPeriod"/>
            </a:pPr>
            <a:r>
              <a:rPr lang="en-US" altLang="ja-JP" dirty="0" smtClean="0">
                <a:effectLst/>
                <a:latin typeface="Calibri" panose="020F0502020204030204" pitchFamily="34" charset="0"/>
                <a:ea typeface="Meiryo UI" pitchFamily="50" charset="-128"/>
                <a:cs typeface="Meiryo UI" pitchFamily="50" charset="-128"/>
              </a:rPr>
              <a:t>Use </a:t>
            </a:r>
            <a:r>
              <a:rPr lang="en-US" altLang="ja-JP" dirty="0">
                <a:effectLst/>
                <a:latin typeface="Calibri" panose="020F0502020204030204" pitchFamily="34" charset="0"/>
                <a:ea typeface="Meiryo UI" pitchFamily="50" charset="-128"/>
                <a:cs typeface="Meiryo UI" pitchFamily="50" charset="-128"/>
              </a:rPr>
              <a:t>display port </a:t>
            </a:r>
            <a:r>
              <a:rPr lang="en-US" altLang="ja-JP" dirty="0" smtClean="0">
                <a:effectLst/>
                <a:latin typeface="Calibri" panose="020F0502020204030204" pitchFamily="34" charset="0"/>
                <a:ea typeface="Meiryo UI" pitchFamily="50" charset="-128"/>
                <a:cs typeface="Meiryo UI" pitchFamily="50" charset="-128"/>
              </a:rPr>
              <a:t>Ver.1.2.</a:t>
            </a:r>
            <a:endParaRPr lang="en-US" altLang="ja-JP" dirty="0">
              <a:effectLst/>
              <a:latin typeface="Calibri" panose="020F0502020204030204" pitchFamily="34" charset="0"/>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909065596"/>
              </p:ext>
            </p:extLst>
          </p:nvPr>
        </p:nvGraphicFramePr>
        <p:xfrm>
          <a:off x="888250" y="1696792"/>
          <a:ext cx="7883298" cy="1920530"/>
        </p:xfrm>
        <a:graphic>
          <a:graphicData uri="http://schemas.openxmlformats.org/drawingml/2006/table">
            <a:tbl>
              <a:tblPr firstRow="1" bandRow="1">
                <a:tableStyleId>{5940675A-B579-460E-94D1-54222C63F5DA}</a:tableStyleId>
              </a:tblPr>
              <a:tblGrid>
                <a:gridCol w="1278198"/>
                <a:gridCol w="6605100"/>
              </a:tblGrid>
              <a:tr h="123904">
                <a:tc gridSpan="2">
                  <a:txBody>
                    <a:bodyPr/>
                    <a:lstStyle/>
                    <a:p>
                      <a:pPr algn="ctr"/>
                      <a:r>
                        <a:rPr kumimoji="1" lang="en-US" altLang="ja-JP" sz="1200" b="1" dirty="0" smtClean="0">
                          <a:solidFill>
                            <a:schemeClr val="bg1"/>
                          </a:solidFill>
                          <a:latin typeface="Calibri" panose="020F0502020204030204" pitchFamily="34" charset="0"/>
                          <a:ea typeface="Tahoma" panose="020B0604030504040204" pitchFamily="34" charset="0"/>
                          <a:cs typeface="Tahoma" panose="020B0604030504040204" pitchFamily="34" charset="0"/>
                        </a:rPr>
                        <a:t>System</a:t>
                      </a:r>
                      <a:r>
                        <a:rPr kumimoji="1" lang="en-US" altLang="ja-JP" sz="1200" b="1" baseline="0" dirty="0" smtClean="0">
                          <a:solidFill>
                            <a:schemeClr val="bg1"/>
                          </a:solidFill>
                          <a:latin typeface="Calibri" panose="020F0502020204030204" pitchFamily="34" charset="0"/>
                          <a:ea typeface="Tahoma" panose="020B0604030504040204" pitchFamily="34" charset="0"/>
                          <a:cs typeface="Tahoma" panose="020B0604030504040204" pitchFamily="34" charset="0"/>
                        </a:rPr>
                        <a:t> requirements</a:t>
                      </a:r>
                      <a:endParaRPr kumimoji="1" lang="ja-JP" altLang="en-US" sz="1200" b="1" dirty="0">
                        <a:solidFill>
                          <a:schemeClr val="bg1"/>
                        </a:solidFill>
                        <a:latin typeface="Calibri" panose="020F0502020204030204" pitchFamily="34" charset="0"/>
                        <a:ea typeface="Meiryo UI" panose="020B0604030504040204" pitchFamily="50" charset="-128"/>
                        <a:cs typeface="Tahoma" panose="020B0604030504040204" pitchFamily="34" charset="0"/>
                      </a:endParaRPr>
                    </a:p>
                  </a:txBody>
                  <a:tcPr marL="91428" marR="91428" marT="45749" marB="45749" anchor="ctr">
                    <a:solidFill>
                      <a:schemeClr val="accent1"/>
                    </a:solidFill>
                  </a:tcPr>
                </a:tc>
                <a:tc hMerge="1">
                  <a:txBody>
                    <a:bodyPr/>
                    <a:lstStyle/>
                    <a:p>
                      <a:pPr algn="ct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33" marR="91433" marT="45729" marB="45729" anchor="ctr">
                    <a:solidFill>
                      <a:schemeClr val="accent6">
                        <a:lumMod val="60000"/>
                        <a:lumOff val="40000"/>
                      </a:schemeClr>
                    </a:solidFill>
                  </a:tcPr>
                </a:tc>
              </a:tr>
              <a:tr h="123904">
                <a:tc>
                  <a:txBody>
                    <a:bodyPr/>
                    <a:lstStyle/>
                    <a:p>
                      <a:r>
                        <a:rPr kumimoji="1" lang="en-US" altLang="ja-JP" sz="1050" dirty="0" smtClean="0">
                          <a:latin typeface="Calibri" panose="020F0502020204030204" pitchFamily="34" charset="0"/>
                          <a:ea typeface="Tahoma" panose="020B0604030504040204" pitchFamily="34" charset="0"/>
                          <a:cs typeface="Tahoma" panose="020B0604030504040204" pitchFamily="34" charset="0"/>
                        </a:rPr>
                        <a:t>CPU</a:t>
                      </a:r>
                      <a:endParaRPr kumimoji="1" lang="ja-JP" altLang="en-US" sz="1050" dirty="0">
                        <a:latin typeface="Calibri" panose="020F0502020204030204" pitchFamily="34" charset="0"/>
                        <a:ea typeface="Meiryo UI" panose="020B0604030504040204" pitchFamily="50" charset="-128"/>
                        <a:cs typeface="Tahoma" panose="020B0604030504040204" pitchFamily="34" charset="0"/>
                      </a:endParaRPr>
                    </a:p>
                  </a:txBody>
                  <a:tcPr marL="91428" marR="91428" marT="45749" marB="45749" anchor="ctr"/>
                </a:tc>
                <a:tc>
                  <a:txBody>
                    <a:bodyPr/>
                    <a:lstStyle/>
                    <a:p>
                      <a:pPr algn="l"/>
                      <a:r>
                        <a:rPr kumimoji="1" lang="it-IT" altLang="ja-JP" sz="1050" b="0" i="0" u="none" strike="noStrike"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Intel® Core™ </a:t>
                      </a:r>
                      <a:r>
                        <a:rPr kumimoji="1" lang="it-IT" altLang="ja-JP" sz="1050" b="0" i="0" u="none" strike="noStrike" kern="1200" baseline="0" dirty="0" smtClean="0">
                          <a:solidFill>
                            <a:srgbClr val="FF0000"/>
                          </a:solidFill>
                          <a:latin typeface="Calibri" panose="020F0502020204030204" pitchFamily="34" charset="0"/>
                          <a:ea typeface="Tahoma" panose="020B0604030504040204" pitchFamily="34" charset="0"/>
                          <a:cs typeface="Tahoma" panose="020B0604030504040204" pitchFamily="34" charset="0"/>
                        </a:rPr>
                        <a:t>i7-6700</a:t>
                      </a:r>
                      <a:r>
                        <a:rPr kumimoji="1" lang="it-IT" altLang="ja-JP" sz="1050" b="0" i="0" u="none" strike="noStrike"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or faster </a:t>
                      </a:r>
                    </a:p>
                  </a:txBody>
                  <a:tcPr marL="91428" marR="91428" marT="45749" marB="45749" anchor="ctr"/>
                </a:tc>
              </a:tr>
              <a:tr h="289075">
                <a:tc>
                  <a:txBody>
                    <a:bodyPr/>
                    <a:lstStyle/>
                    <a:p>
                      <a:r>
                        <a:rPr kumimoji="1" lang="en-US" altLang="ja-JP" sz="1050" dirty="0" smtClean="0">
                          <a:latin typeface="Calibri" panose="020F0502020204030204" pitchFamily="34" charset="0"/>
                          <a:ea typeface="Tahoma" panose="020B0604030504040204" pitchFamily="34" charset="0"/>
                          <a:cs typeface="Tahoma" panose="020B0604030504040204" pitchFamily="34" charset="0"/>
                        </a:rPr>
                        <a:t>Memory</a:t>
                      </a:r>
                      <a:endParaRPr kumimoji="1" lang="ja-JP" altLang="en-US" sz="1050" dirty="0">
                        <a:latin typeface="Calibri" panose="020F0502020204030204" pitchFamily="34" charset="0"/>
                        <a:ea typeface="Meiryo UI" panose="020B0604030504040204" pitchFamily="50" charset="-128"/>
                        <a:cs typeface="Tahoma" panose="020B0604030504040204" pitchFamily="34" charset="0"/>
                      </a:endParaRPr>
                    </a:p>
                  </a:txBody>
                  <a:tcPr marL="91428" marR="91428" marT="45749" marB="4574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ea typeface="Tahoma" panose="020B0604030504040204" pitchFamily="34" charset="0"/>
                          <a:cs typeface="Tahoma" panose="020B0604030504040204" pitchFamily="34" charset="0"/>
                        </a:rPr>
                        <a:t>- </a:t>
                      </a:r>
                      <a:r>
                        <a:rPr kumimoji="1" lang="en-US" altLang="ja-JP" sz="1050" dirty="0" smtClean="0">
                          <a:solidFill>
                            <a:srgbClr val="FF0000"/>
                          </a:solidFill>
                          <a:latin typeface="Calibri" panose="020F0502020204030204" pitchFamily="34" charset="0"/>
                          <a:ea typeface="Tahoma" panose="020B0604030504040204" pitchFamily="34" charset="0"/>
                          <a:cs typeface="Tahoma" panose="020B0604030504040204" pitchFamily="34" charset="0"/>
                        </a:rPr>
                        <a:t>8GB</a:t>
                      </a:r>
                      <a:r>
                        <a:rPr kumimoji="1" lang="en-US" altLang="ja-JP" sz="105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or more</a:t>
                      </a:r>
                    </a:p>
                    <a:p>
                      <a:pPr algn="l" eaLnBrk="1" hangingPunct="1">
                        <a:spcBef>
                          <a:spcPct val="0"/>
                        </a:spcBef>
                        <a:buFontTx/>
                        <a:buNone/>
                      </a:pPr>
                      <a:r>
                        <a:rPr kumimoji="1" lang="en-US" altLang="ja-JP" sz="1050" kern="1200" dirty="0" smtClean="0">
                          <a:solidFill>
                            <a:schemeClr val="tx1"/>
                          </a:solidFill>
                          <a:effectLst/>
                          <a:latin typeface="Calibri" panose="020F0502020204030204" pitchFamily="34" charset="0"/>
                          <a:ea typeface="+mn-ea"/>
                          <a:cs typeface="Meiryo UI" pitchFamily="50" charset="-128"/>
                        </a:rPr>
                        <a:t>- Using the </a:t>
                      </a:r>
                      <a:r>
                        <a:rPr kumimoji="1" lang="en-US" altLang="ja-JP" sz="1050" kern="1200" dirty="0" smtClean="0">
                          <a:solidFill>
                            <a:srgbClr val="FF0000"/>
                          </a:solidFill>
                          <a:effectLst/>
                          <a:latin typeface="Calibri" panose="020F0502020204030204" pitchFamily="34" charset="0"/>
                          <a:ea typeface="+mn-ea"/>
                          <a:cs typeface="Meiryo UI" pitchFamily="50" charset="-128"/>
                        </a:rPr>
                        <a:t>dual channel </a:t>
                      </a:r>
                      <a:r>
                        <a:rPr kumimoji="1" lang="en-US" altLang="ja-JP" sz="1050" kern="1200" dirty="0" smtClean="0">
                          <a:solidFill>
                            <a:schemeClr val="tx1"/>
                          </a:solidFill>
                          <a:effectLst/>
                          <a:latin typeface="Calibri" panose="020F0502020204030204" pitchFamily="34" charset="0"/>
                          <a:ea typeface="+mn-ea"/>
                          <a:cs typeface="Meiryo UI" pitchFamily="50" charset="-128"/>
                        </a:rPr>
                        <a:t>corresponding memory, it is the memory of the</a:t>
                      </a:r>
                      <a:r>
                        <a:rPr kumimoji="1" lang="ja-JP" altLang="en-US" sz="1050" kern="1200" dirty="0" smtClean="0">
                          <a:solidFill>
                            <a:schemeClr val="tx1"/>
                          </a:solidFill>
                          <a:effectLst/>
                          <a:latin typeface="Calibri" panose="020F0502020204030204" pitchFamily="34" charset="0"/>
                          <a:ea typeface="+mn-ea"/>
                          <a:cs typeface="Meiryo UI" pitchFamily="50" charset="-128"/>
                        </a:rPr>
                        <a:t> </a:t>
                      </a:r>
                      <a:r>
                        <a:rPr kumimoji="1" lang="en-US" altLang="ja-JP" sz="1050" kern="1200" dirty="0" smtClean="0">
                          <a:solidFill>
                            <a:schemeClr val="tx1"/>
                          </a:solidFill>
                          <a:effectLst/>
                          <a:latin typeface="Calibri" panose="020F0502020204030204" pitchFamily="34" charset="0"/>
                          <a:ea typeface="+mn-ea"/>
                          <a:cs typeface="Meiryo UI" pitchFamily="50" charset="-128"/>
                        </a:rPr>
                        <a:t>same performance and</a:t>
                      </a:r>
                      <a:r>
                        <a:rPr kumimoji="1" lang="ja-JP" altLang="en-US" sz="1050" kern="1200" dirty="0" smtClean="0">
                          <a:solidFill>
                            <a:schemeClr val="tx1"/>
                          </a:solidFill>
                          <a:effectLst/>
                          <a:latin typeface="Calibri" panose="020F0502020204030204" pitchFamily="34" charset="0"/>
                          <a:ea typeface="+mn-ea"/>
                          <a:cs typeface="Meiryo UI" pitchFamily="50" charset="-128"/>
                        </a:rPr>
                        <a:t> </a:t>
                      </a:r>
                      <a:r>
                        <a:rPr kumimoji="1" lang="en-US" altLang="ja-JP" sz="1050" kern="1200" dirty="0" smtClean="0">
                          <a:solidFill>
                            <a:schemeClr val="tx1"/>
                          </a:solidFill>
                          <a:effectLst/>
                          <a:latin typeface="Calibri" panose="020F0502020204030204" pitchFamily="34" charset="0"/>
                          <a:ea typeface="+mn-ea"/>
                          <a:cs typeface="Meiryo UI" pitchFamily="50" charset="-128"/>
                        </a:rPr>
                        <a:t>requires the use of in pairs. </a:t>
                      </a:r>
                      <a:r>
                        <a:rPr kumimoji="1" lang="en-US" altLang="ja-JP" sz="1050" kern="1200" baseline="0" dirty="0" smtClean="0">
                          <a:solidFill>
                            <a:schemeClr val="tx1"/>
                          </a:solidFill>
                          <a:effectLst/>
                          <a:latin typeface="Calibri" panose="020F0502020204030204" pitchFamily="34" charset="0"/>
                          <a:ea typeface="+mn-ea"/>
                          <a:cs typeface="Meiryo UI" pitchFamily="50" charset="-128"/>
                        </a:rPr>
                        <a:t>  (e.g.</a:t>
                      </a:r>
                      <a:r>
                        <a:rPr kumimoji="1" lang="ja-JP" altLang="en-US" sz="1050" kern="1200" dirty="0" smtClean="0">
                          <a:solidFill>
                            <a:schemeClr val="tx1"/>
                          </a:solidFill>
                          <a:effectLst/>
                          <a:latin typeface="Calibri" panose="020F0502020204030204" pitchFamily="34" charset="0"/>
                          <a:ea typeface="+mn-ea"/>
                          <a:cs typeface="Meiryo UI" pitchFamily="50" charset="-128"/>
                        </a:rPr>
                        <a:t>：</a:t>
                      </a:r>
                      <a:r>
                        <a:rPr kumimoji="1" lang="en-US" altLang="ja-JP" sz="1050" kern="1200" dirty="0" smtClean="0">
                          <a:solidFill>
                            <a:schemeClr val="tx1"/>
                          </a:solidFill>
                          <a:effectLst/>
                          <a:latin typeface="Calibri" panose="020F0502020204030204" pitchFamily="34" charset="0"/>
                          <a:ea typeface="+mn-ea"/>
                          <a:cs typeface="Meiryo UI" pitchFamily="50" charset="-128"/>
                        </a:rPr>
                        <a:t>In the case of 8GB, use 2pcs of 4GB memory)</a:t>
                      </a:r>
                    </a:p>
                  </a:txBody>
                  <a:tcPr marL="91428" marR="91428" marT="45749" marB="45749" anchor="ctr"/>
                </a:tc>
              </a:tr>
              <a:tr h="123904">
                <a:tc>
                  <a:txBody>
                    <a:bodyPr/>
                    <a:lstStyle/>
                    <a:p>
                      <a:r>
                        <a:rPr kumimoji="1" lang="en-US" altLang="ja-JP" sz="1050" dirty="0" smtClean="0">
                          <a:latin typeface="Calibri" panose="020F0502020204030204" pitchFamily="34" charset="0"/>
                          <a:ea typeface="Tahoma" panose="020B0604030504040204" pitchFamily="34" charset="0"/>
                          <a:cs typeface="Tahoma" panose="020B0604030504040204" pitchFamily="34" charset="0"/>
                        </a:rPr>
                        <a:t>Graphic accelerator</a:t>
                      </a:r>
                      <a:endParaRPr kumimoji="1" lang="ja-JP" altLang="en-US" sz="1050" dirty="0">
                        <a:latin typeface="Calibri" panose="020F0502020204030204" pitchFamily="34" charset="0"/>
                        <a:ea typeface="Meiryo UI" panose="020B0604030504040204" pitchFamily="50" charset="-128"/>
                        <a:cs typeface="Tahoma" panose="020B0604030504040204" pitchFamily="34" charset="0"/>
                      </a:endParaRPr>
                    </a:p>
                  </a:txBody>
                  <a:tcPr marL="91428" marR="91428" marT="45749" marB="4574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Calibri" panose="020F0502020204030204" pitchFamily="34" charset="0"/>
                          <a:ea typeface="Tahoma" panose="020B0604030504040204" pitchFamily="34" charset="0"/>
                          <a:cs typeface="Tahoma" panose="020B0604030504040204" pitchFamily="34" charset="0"/>
                        </a:rPr>
                        <a:t>- VRAM: 512MB or more, compatible with Microsoft® DirectX® 9.0c or later</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a:t>
                      </a:r>
                      <a:r>
                        <a:rPr kumimoji="1" lang="en-US" altLang="ja-JP" sz="1050" kern="1200" baseline="0" dirty="0" smtClean="0">
                          <a:solidFill>
                            <a:srgbClr val="FF0000"/>
                          </a:solidFill>
                          <a:latin typeface="Calibri" panose="020F0502020204030204" pitchFamily="34" charset="0"/>
                          <a:ea typeface="Tahoma" panose="020B0604030504040204" pitchFamily="34" charset="0"/>
                          <a:cs typeface="Tahoma" panose="020B0604030504040204" pitchFamily="34" charset="0"/>
                        </a:rPr>
                        <a:t>Using 4K display</a:t>
                      </a:r>
                      <a:r>
                        <a:rPr kumimoji="1" lang="en-US" altLang="ja-JP" sz="1050"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it requires </a:t>
                      </a:r>
                      <a:r>
                        <a:rPr kumimoji="1" lang="en-US" altLang="ja-JP" sz="1050" kern="1200" baseline="0" dirty="0" smtClean="0">
                          <a:solidFill>
                            <a:srgbClr val="FF0000"/>
                          </a:solidFill>
                          <a:latin typeface="Calibri" panose="020F0502020204030204" pitchFamily="34" charset="0"/>
                          <a:ea typeface="Tahoma" panose="020B0604030504040204" pitchFamily="34" charset="0"/>
                          <a:cs typeface="Tahoma" panose="020B0604030504040204" pitchFamily="34" charset="0"/>
                        </a:rPr>
                        <a:t>NVIDIA Quadro P600</a:t>
                      </a:r>
                      <a:r>
                        <a:rPr kumimoji="1" lang="en-US" altLang="ja-JP" sz="1050"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a:t>
                      </a:r>
                      <a:r>
                        <a:rPr kumimoji="1" lang="en-US" altLang="ja-JP" sz="1050" kern="1200" baseline="0" dirty="0" smtClean="0">
                          <a:solidFill>
                            <a:srgbClr val="FF0000"/>
                          </a:solidFill>
                          <a:latin typeface="Calibri" panose="020F0502020204030204" pitchFamily="34" charset="0"/>
                          <a:ea typeface="Tahoma" panose="020B0604030504040204" pitchFamily="34" charset="0"/>
                          <a:cs typeface="Tahoma" panose="020B0604030504040204" pitchFamily="34" charset="0"/>
                        </a:rPr>
                        <a:t>especially for 9M pixel 30fps</a:t>
                      </a:r>
                      <a:r>
                        <a:rPr kumimoji="1" lang="en-US" altLang="ja-JP" sz="1050"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monitoring.</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Calibri" panose="020F0502020204030204" pitchFamily="34" charset="0"/>
                          <a:ea typeface="Tahoma" panose="020B0604030504040204" pitchFamily="34" charset="0"/>
                          <a:cs typeface="Tahoma" panose="020B0604030504040204" pitchFamily="34" charset="0"/>
                        </a:rPr>
                        <a:t>   Without the Graphics board,</a:t>
                      </a:r>
                      <a:r>
                        <a:rPr kumimoji="1" lang="en-US" altLang="ja-JP" sz="1050" kern="1200" baseline="0" dirty="0" smtClean="0">
                          <a:solidFill>
                            <a:schemeClr val="tx1"/>
                          </a:solidFill>
                          <a:latin typeface="Calibri" panose="020F0502020204030204" pitchFamily="34" charset="0"/>
                          <a:ea typeface="Tahoma" panose="020B0604030504040204" pitchFamily="34" charset="0"/>
                          <a:cs typeface="Tahoma" panose="020B0604030504040204" pitchFamily="34" charset="0"/>
                        </a:rPr>
                        <a:t> it is necessary to use FHD display or 9M 15fps setting.</a:t>
                      </a:r>
                      <a:endParaRPr kumimoji="1" lang="en-US" altLang="ja-JP" sz="1050" kern="1200" dirty="0" smtClean="0">
                        <a:solidFill>
                          <a:schemeClr val="tx1"/>
                        </a:solidFill>
                        <a:latin typeface="Calibri" panose="020F0502020204030204" pitchFamily="34" charset="0"/>
                        <a:ea typeface="Tahoma" panose="020B0604030504040204" pitchFamily="34" charset="0"/>
                        <a:cs typeface="Tahoma" panose="020B0604030504040204" pitchFamily="34" charset="0"/>
                      </a:endParaRPr>
                    </a:p>
                  </a:txBody>
                  <a:tcPr marL="91428" marR="91428" marT="45749" marB="45749" anchor="ctr"/>
                </a:tc>
              </a:tr>
              <a:tr h="123904">
                <a:tc>
                  <a:txBody>
                    <a:bodyPr/>
                    <a:lstStyle/>
                    <a:p>
                      <a:r>
                        <a:rPr kumimoji="1" lang="en-US" altLang="ja-JP" sz="1050" dirty="0" smtClean="0">
                          <a:latin typeface="Calibri" panose="020F0502020204030204" pitchFamily="34" charset="0"/>
                          <a:ea typeface="Tahoma" panose="020B0604030504040204" pitchFamily="34" charset="0"/>
                          <a:cs typeface="Tahoma" panose="020B0604030504040204" pitchFamily="34" charset="0"/>
                        </a:rPr>
                        <a:t>OS</a:t>
                      </a:r>
                      <a:endParaRPr kumimoji="1" lang="ja-JP" altLang="en-US" sz="1050" dirty="0">
                        <a:latin typeface="Calibri" panose="020F0502020204030204" pitchFamily="34" charset="0"/>
                        <a:ea typeface="Meiryo UI" panose="020B0604030504040204" pitchFamily="50" charset="-128"/>
                        <a:cs typeface="Tahoma" panose="020B0604030504040204" pitchFamily="34" charset="0"/>
                      </a:endParaRPr>
                    </a:p>
                  </a:txBody>
                  <a:tcPr marL="91428" marR="91428" marT="45749" marB="4574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Calibri" panose="020F0502020204030204" pitchFamily="34" charset="0"/>
                          <a:ea typeface="Tahoma" panose="020B0604030504040204" pitchFamily="34" charset="0"/>
                          <a:cs typeface="Tahoma" panose="020B0604030504040204" pitchFamily="34" charset="0"/>
                        </a:rPr>
                        <a:t>Microsoft® Windows® </a:t>
                      </a:r>
                      <a:r>
                        <a:rPr kumimoji="1" lang="en-US" altLang="ja-JP" sz="1050" dirty="0" smtClean="0">
                          <a:solidFill>
                            <a:srgbClr val="FF0000"/>
                          </a:solidFill>
                          <a:latin typeface="Calibri" panose="020F0502020204030204" pitchFamily="34" charset="0"/>
                          <a:ea typeface="Tahoma" panose="020B0604030504040204" pitchFamily="34" charset="0"/>
                          <a:cs typeface="Tahoma" panose="020B0604030504040204" pitchFamily="34" charset="0"/>
                        </a:rPr>
                        <a:t>10</a:t>
                      </a:r>
                      <a:r>
                        <a:rPr kumimoji="1" lang="en-US" altLang="ja-JP" sz="1050" dirty="0" smtClean="0">
                          <a:latin typeface="Calibri" panose="020F0502020204030204" pitchFamily="34" charset="0"/>
                          <a:ea typeface="Tahoma" panose="020B0604030504040204" pitchFamily="34" charset="0"/>
                          <a:cs typeface="Tahoma" panose="020B0604030504040204" pitchFamily="34" charset="0"/>
                        </a:rPr>
                        <a:t> </a:t>
                      </a:r>
                      <a:r>
                        <a:rPr kumimoji="1" lang="en-US" altLang="ja-JP" sz="1050" dirty="0" smtClean="0">
                          <a:solidFill>
                            <a:srgbClr val="FF0000"/>
                          </a:solidFill>
                          <a:latin typeface="Calibri" panose="020F0502020204030204" pitchFamily="34" charset="0"/>
                          <a:ea typeface="Tahoma" panose="020B0604030504040204" pitchFamily="34" charset="0"/>
                          <a:cs typeface="Tahoma" panose="020B0604030504040204" pitchFamily="34" charset="0"/>
                        </a:rPr>
                        <a:t>64bit</a:t>
                      </a:r>
                      <a:endParaRPr kumimoji="1" lang="ja-JP" altLang="en-US" sz="1050" dirty="0" smtClean="0">
                        <a:solidFill>
                          <a:srgbClr val="FF0000"/>
                        </a:solidFill>
                        <a:latin typeface="Calibri" panose="020F0502020204030204" pitchFamily="34" charset="0"/>
                        <a:ea typeface="Meiryo UI" panose="020B0604030504040204" pitchFamily="50" charset="-128"/>
                        <a:cs typeface="Tahoma" panose="020B0604030504040204" pitchFamily="34" charset="0"/>
                      </a:endParaRPr>
                    </a:p>
                  </a:txBody>
                  <a:tcPr marL="91428" marR="91428" marT="45749" marB="45749" anchor="ctr"/>
                </a:tc>
              </a:tr>
            </a:tbl>
          </a:graphicData>
        </a:graphic>
      </p:graphicFrame>
      <p:sp>
        <p:nvSpPr>
          <p:cNvPr id="9"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259391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15252" y="3157270"/>
            <a:ext cx="4152583" cy="1461939"/>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Easy Setup</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 “Easy Setup” page uses simple operations to set the following</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p>
          <a:p>
            <a:pPr marL="171450" indent="-171450" algn="l" fontAlgn="auto">
              <a:spcBef>
                <a:spcPts val="0"/>
              </a:spcBef>
              <a:spcAft>
                <a:spcPts val="0"/>
              </a:spcAft>
              <a:buFont typeface="Wingdings" panose="05000000000000000000" pitchFamily="2" charset="2"/>
              <a:buChar char="Ø"/>
            </a:pPr>
            <a:r>
              <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Internet </a:t>
            </a:r>
            <a:r>
              <a:rPr lang="en-US" altLang="ja-JP" sz="105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setup: </a:t>
            </a:r>
            <a:endPar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lvl="1"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Make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 camera image available on the Internet</a:t>
            </a:r>
            <a:endPar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Ø"/>
            </a:pPr>
            <a:r>
              <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Event action </a:t>
            </a:r>
            <a:r>
              <a:rPr lang="en-US" altLang="ja-JP" sz="105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setup: </a:t>
            </a:r>
            <a:endPar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lvl="1"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Set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event actions such as recording of a schedule/alarm to the SD memory card</a:t>
            </a:r>
            <a:endPar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8"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64</a:t>
            </a:fld>
            <a:endParaRPr lang="en-US" sz="1000" dirty="0">
              <a:solidFill>
                <a:prstClr val="white"/>
              </a:solidFill>
              <a:latin typeface="Calibri" panose="020F0502020204030204" pitchFamily="34" charset="0"/>
            </a:endParaRPr>
          </a:p>
        </p:txBody>
      </p:sp>
      <p:sp>
        <p:nvSpPr>
          <p:cNvPr id="10" name="テキスト ボックス 9"/>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Internet</a:t>
            </a:r>
          </a:p>
        </p:txBody>
      </p:sp>
      <p:sp>
        <p:nvSpPr>
          <p:cNvPr id="11"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Easy Setup</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52" y="1247200"/>
            <a:ext cx="3681927" cy="1729029"/>
          </a:xfrm>
          <a:prstGeom prst="rect">
            <a:avLst/>
          </a:prstGeom>
        </p:spPr>
      </p:pic>
      <p:sp>
        <p:nvSpPr>
          <p:cNvPr id="13" name="テキスト ボックス 12"/>
          <p:cNvSpPr txBox="1"/>
          <p:nvPr/>
        </p:nvSpPr>
        <p:spPr>
          <a:xfrm>
            <a:off x="4567835" y="851997"/>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Event action</a:t>
            </a:r>
          </a:p>
        </p:txBody>
      </p:sp>
      <p:pic>
        <p:nvPicPr>
          <p:cNvPr id="4" name="図 3"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260" y="1247200"/>
            <a:ext cx="3686690" cy="2310135"/>
          </a:xfrm>
          <a:prstGeom prst="rect">
            <a:avLst/>
          </a:prstGeom>
        </p:spPr>
      </p:pic>
      <p:sp>
        <p:nvSpPr>
          <p:cNvPr id="1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702511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90" y="1286040"/>
            <a:ext cx="4557396" cy="2136280"/>
          </a:xfrm>
          <a:prstGeom prst="rect">
            <a:avLst/>
          </a:prstGeom>
        </p:spPr>
      </p:pic>
      <p:sp>
        <p:nvSpPr>
          <p:cNvPr id="20" name="正方形/長方形 19"/>
          <p:cNvSpPr/>
          <p:nvPr/>
        </p:nvSpPr>
        <p:spPr>
          <a:xfrm>
            <a:off x="1367643" y="1780423"/>
            <a:ext cx="2348571" cy="171468"/>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22" name="テキスト ボックス 21"/>
          <p:cNvSpPr txBox="1"/>
          <p:nvPr/>
        </p:nvSpPr>
        <p:spPr>
          <a:xfrm>
            <a:off x="5076092" y="980608"/>
            <a:ext cx="3715072" cy="1115690"/>
          </a:xfrm>
          <a:prstGeom prst="rect">
            <a:avLst/>
          </a:prstGeom>
          <a:solidFill>
            <a:srgbClr val="FFCCFF">
              <a:alpha val="50196"/>
            </a:srgbClr>
          </a:solidFill>
          <a:ln w="28575">
            <a:solidFill>
              <a:srgbClr val="FF66FF"/>
            </a:solidFill>
          </a:ln>
        </p:spPr>
        <p:txBody>
          <a:bodyPr wrap="square" rtlCol="0">
            <a:spAutoFit/>
          </a:bodyPr>
          <a:lstStyle/>
          <a:p>
            <a:pPr algn="l" fontAlgn="auto">
              <a:spcBef>
                <a:spcPts val="0"/>
              </a:spcBef>
              <a:spcAft>
                <a:spcPts val="0"/>
              </a:spcAft>
            </a:pPr>
            <a:r>
              <a:rPr lang="ja-JP" altLang="en-US" sz="11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Decoding option</a:t>
            </a:r>
          </a:p>
          <a:p>
            <a:pPr algn="l" fontAlgn="auto">
              <a:spcBef>
                <a:spcPts val="0"/>
              </a:spcBef>
              <a:spcAft>
                <a:spcPts val="0"/>
              </a:spcAft>
            </a:pPr>
            <a:r>
              <a:rPr lang="en-US" altLang="ja-JP" sz="1050" b="1" i="1"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Software</a:t>
            </a:r>
            <a:r>
              <a:rPr lang="ja-JP" altLang="en-US"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Hardware</a:t>
            </a: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endPar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Software</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D</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ecoded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by software</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p>
          <a:p>
            <a:pPr marL="171450" indent="-171450" algn="l" fontAlgn="auto">
              <a:spcBef>
                <a:spcPts val="0"/>
              </a:spcBef>
              <a:spcAft>
                <a:spcPts val="0"/>
              </a:spcAft>
              <a:buFont typeface="Wingdings" panose="05000000000000000000" pitchFamily="2" charset="2"/>
              <a:buChar char="l"/>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Hardware</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Decoded by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using hardware acceleration (QSV / DXVA)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function with high speed.</a:t>
            </a: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3" name="直線コネクタ 22"/>
          <p:cNvCxnSpPr>
            <a:stCxn id="20" idx="3"/>
          </p:cNvCxnSpPr>
          <p:nvPr/>
        </p:nvCxnSpPr>
        <p:spPr>
          <a:xfrm flipV="1">
            <a:off x="3716214" y="1389185"/>
            <a:ext cx="1359878" cy="476972"/>
          </a:xfrm>
          <a:prstGeom prst="line">
            <a:avLst/>
          </a:prstGeom>
          <a:noFill/>
          <a:ln w="25400" cap="flat" cmpd="sng" algn="ctr">
            <a:solidFill>
              <a:srgbClr val="FF66FF"/>
            </a:solidFill>
            <a:prstDash val="solid"/>
          </a:ln>
          <a:effectLst/>
        </p:spPr>
      </p:cxnSp>
      <p:sp>
        <p:nvSpPr>
          <p:cNvPr id="17" name="正方形/長方形 16"/>
          <p:cNvSpPr/>
          <p:nvPr/>
        </p:nvSpPr>
        <p:spPr>
          <a:xfrm>
            <a:off x="4249615" y="1789573"/>
            <a:ext cx="506188" cy="156456"/>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18" name="テキスト ボックス 17"/>
          <p:cNvSpPr txBox="1"/>
          <p:nvPr/>
        </p:nvSpPr>
        <p:spPr>
          <a:xfrm>
            <a:off x="5093674" y="2953016"/>
            <a:ext cx="3656456" cy="1169551"/>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Confirm button</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Possible to confirm whether the using PC can support Hardware decoding. (Following three judgement)</a:t>
            </a:r>
          </a:p>
          <a:p>
            <a:pPr algn="l" fontAlgn="auto">
              <a:spcBef>
                <a:spcPts val="0"/>
              </a:spcBef>
              <a:spcAft>
                <a:spcPts val="0"/>
              </a:spcAft>
            </a:pPr>
            <a:endParaRPr lang="en-US" altLang="ja-JP" sz="5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228600" indent="-228600" algn="l" fontAlgn="auto">
              <a:spcBef>
                <a:spcPts val="0"/>
              </a:spcBef>
              <a:spcAft>
                <a:spcPts val="0"/>
              </a:spcAft>
              <a:buFont typeface="+mj-lt"/>
              <a:buAutoNum type="arabicPeriod"/>
            </a:pP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Possible to use Hardware decoding for both H.265 and H.264.</a:t>
            </a:r>
            <a:endPar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228600" indent="-228600" algn="l" fontAlgn="auto">
              <a:spcBef>
                <a:spcPts val="0"/>
              </a:spcBef>
              <a:spcAft>
                <a:spcPts val="0"/>
              </a:spcAft>
              <a:buFont typeface="+mj-lt"/>
              <a:buAutoNum type="arabicPeriod"/>
            </a:pP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Possible to use Hardware decoding for H.264 only.</a:t>
            </a:r>
            <a:endPar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228600" indent="-228600" algn="l" fontAlgn="auto">
              <a:spcBef>
                <a:spcPts val="0"/>
              </a:spcBef>
              <a:spcAft>
                <a:spcPts val="0"/>
              </a:spcAft>
              <a:buFont typeface="+mj-lt"/>
              <a:buAutoNum type="arabicPeriod"/>
            </a:pP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Impossible to use Hardware decoding</a:t>
            </a:r>
            <a:endPar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6" name="直線コネクタ 25"/>
          <p:cNvCxnSpPr>
            <a:stCxn id="17" idx="2"/>
            <a:endCxn id="18" idx="1"/>
          </p:cNvCxnSpPr>
          <p:nvPr/>
        </p:nvCxnSpPr>
        <p:spPr>
          <a:xfrm>
            <a:off x="4502709" y="1946029"/>
            <a:ext cx="590965" cy="1591763"/>
          </a:xfrm>
          <a:prstGeom prst="line">
            <a:avLst/>
          </a:prstGeom>
          <a:noFill/>
          <a:ln w="25400" cap="flat" cmpd="sng" algn="ctr">
            <a:solidFill>
              <a:srgbClr val="FF66FF"/>
            </a:solidFill>
            <a:prstDash val="solid"/>
          </a:ln>
          <a:effectLst/>
        </p:spPr>
      </p:cxnSp>
      <p:sp>
        <p:nvSpPr>
          <p:cNvPr id="27" name="正方形/長方形 26"/>
          <p:cNvSpPr/>
          <p:nvPr/>
        </p:nvSpPr>
        <p:spPr>
          <a:xfrm>
            <a:off x="421490" y="2948355"/>
            <a:ext cx="3294724" cy="205154"/>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29" name="テキスト ボックス 28"/>
          <p:cNvSpPr txBox="1"/>
          <p:nvPr/>
        </p:nvSpPr>
        <p:spPr>
          <a:xfrm>
            <a:off x="421490" y="3701965"/>
            <a:ext cx="2278698" cy="954107"/>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out</a:t>
            </a:r>
          </a:p>
          <a:p>
            <a:pPr algn="l" fontAlgn="auto">
              <a:spcBef>
                <a:spcPts val="0"/>
              </a:spcBef>
              <a:spcAft>
                <a:spcPts val="0"/>
              </a:spcAft>
            </a:pPr>
            <a:r>
              <a:rPr lang="ja-JP" altLang="en-US" sz="1050" dirty="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lang="ja-JP" altLang="en-US" sz="105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Audio</a:t>
            </a:r>
            <a:r>
              <a:rPr lang="ja-JP" altLang="en-US"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Monitor</a:t>
            </a: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endPar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Use as Audio output</a:t>
            </a:r>
          </a:p>
          <a:p>
            <a:pPr marL="171450" indent="-171450" algn="l" fontAlgn="auto">
              <a:spcBef>
                <a:spcPts val="0"/>
              </a:spcBef>
              <a:spcAft>
                <a:spcPts val="0"/>
              </a:spcAft>
              <a:buFont typeface="Wingdings" panose="05000000000000000000" pitchFamily="2" charset="2"/>
              <a:buChar char="l"/>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Monitor: Use as monitor output</a:t>
            </a:r>
          </a:p>
        </p:txBody>
      </p:sp>
      <p:cxnSp>
        <p:nvCxnSpPr>
          <p:cNvPr id="30" name="直線コネクタ 29"/>
          <p:cNvCxnSpPr>
            <a:stCxn id="27" idx="2"/>
            <a:endCxn id="29" idx="0"/>
          </p:cNvCxnSpPr>
          <p:nvPr/>
        </p:nvCxnSpPr>
        <p:spPr>
          <a:xfrm flipH="1">
            <a:off x="1560839" y="3153509"/>
            <a:ext cx="508013" cy="548456"/>
          </a:xfrm>
          <a:prstGeom prst="line">
            <a:avLst/>
          </a:prstGeom>
          <a:noFill/>
          <a:ln w="25400" cap="flat" cmpd="sng" algn="ctr">
            <a:solidFill>
              <a:srgbClr val="FF66FF"/>
            </a:solidFill>
            <a:prstDash val="solid"/>
          </a:ln>
          <a:effectLst/>
        </p:spPr>
      </p:cxnSp>
      <p:grpSp>
        <p:nvGrpSpPr>
          <p:cNvPr id="13" name="グループ化 12"/>
          <p:cNvGrpSpPr/>
          <p:nvPr/>
        </p:nvGrpSpPr>
        <p:grpSpPr>
          <a:xfrm>
            <a:off x="6546624" y="1005990"/>
            <a:ext cx="915052" cy="276999"/>
            <a:chOff x="7967009" y="5290975"/>
            <a:chExt cx="915052" cy="276999"/>
          </a:xfrm>
        </p:grpSpPr>
        <p:sp>
          <p:nvSpPr>
            <p:cNvPr id="14" name="円/楕円 13"/>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15"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grpSp>
        <p:nvGrpSpPr>
          <p:cNvPr id="16" name="グループ化 15"/>
          <p:cNvGrpSpPr/>
          <p:nvPr/>
        </p:nvGrpSpPr>
        <p:grpSpPr>
          <a:xfrm>
            <a:off x="6518140" y="2977340"/>
            <a:ext cx="915052" cy="276999"/>
            <a:chOff x="7967009" y="5283291"/>
            <a:chExt cx="915052" cy="276999"/>
          </a:xfrm>
        </p:grpSpPr>
        <p:sp>
          <p:nvSpPr>
            <p:cNvPr id="19" name="円/楕円 18"/>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21" name="Rectangle 15"/>
            <p:cNvSpPr>
              <a:spLocks noChangeArrowheads="1"/>
            </p:cNvSpPr>
            <p:nvPr/>
          </p:nvSpPr>
          <p:spPr bwMode="auto">
            <a:xfrm>
              <a:off x="7967009" y="5283291"/>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grpSp>
        <p:nvGrpSpPr>
          <p:cNvPr id="25" name="グループ化 24"/>
          <p:cNvGrpSpPr/>
          <p:nvPr/>
        </p:nvGrpSpPr>
        <p:grpSpPr>
          <a:xfrm>
            <a:off x="1457828" y="3731950"/>
            <a:ext cx="915052" cy="276999"/>
            <a:chOff x="7967009" y="5290975"/>
            <a:chExt cx="915052" cy="276999"/>
          </a:xfrm>
        </p:grpSpPr>
        <p:sp>
          <p:nvSpPr>
            <p:cNvPr id="28" name="円/楕円 27"/>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31"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32"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65</a:t>
            </a:fld>
            <a:endParaRPr lang="en-US" sz="1000" dirty="0">
              <a:solidFill>
                <a:prstClr val="white"/>
              </a:solidFill>
              <a:latin typeface="Calibri" panose="020F0502020204030204" pitchFamily="34" charset="0"/>
            </a:endParaRPr>
          </a:p>
        </p:txBody>
      </p:sp>
      <p:sp>
        <p:nvSpPr>
          <p:cNvPr id="33"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Decoding option / Audio out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Basic (Basic menu)</a:t>
            </a:r>
          </a:p>
        </p:txBody>
      </p:sp>
      <p:sp>
        <p:nvSpPr>
          <p:cNvPr id="52" name="正方形/長方形 51"/>
          <p:cNvSpPr/>
          <p:nvPr/>
        </p:nvSpPr>
        <p:spPr>
          <a:xfrm>
            <a:off x="5076265" y="2122174"/>
            <a:ext cx="3714900" cy="584775"/>
          </a:xfrm>
          <a:prstGeom prst="rect">
            <a:avLst/>
          </a:prstGeom>
        </p:spPr>
        <p:txBody>
          <a:bodyPr wrap="square">
            <a:spAutoFit/>
          </a:bodyPr>
          <a:lstStyle/>
          <a:p>
            <a:pPr algn="l"/>
            <a:r>
              <a:rPr lang="en-US" altLang="ja-JP" sz="800" b="1" dirty="0" smtClean="0">
                <a:solidFill>
                  <a:srgbClr val="FF0000"/>
                </a:solidFill>
                <a:effectLst/>
                <a:latin typeface="Calibri" panose="020F0502020204030204" pitchFamily="34" charset="0"/>
              </a:rPr>
              <a:t>Note: </a:t>
            </a:r>
            <a:r>
              <a:rPr lang="en-US" altLang="ja-JP" sz="800" dirty="0" smtClean="0">
                <a:solidFill>
                  <a:srgbClr val="0A54A0"/>
                </a:solidFill>
                <a:effectLst/>
                <a:latin typeface="Calibri" panose="020F0502020204030204" pitchFamily="34" charset="0"/>
              </a:rPr>
              <a:t>When the bit rate is higher than 2192x2192, 30fps, 8Mbps, please use Hardware decoding. (Recommended PC specification: Intel Core i7-6700 or faster processor, OS type: In case of H.265: Use Windows 10, In case of H.264: Use Windows 7 or later)</a:t>
            </a:r>
            <a:endParaRPr lang="ja-JP" altLang="en-US" sz="800" dirty="0">
              <a:solidFill>
                <a:srgbClr val="0A54A0"/>
              </a:solidFill>
              <a:effectLst/>
              <a:latin typeface="Calibri" panose="020F0502020204030204" pitchFamily="34" charset="0"/>
            </a:endParaRPr>
          </a:p>
        </p:txBody>
      </p:sp>
      <p:sp>
        <p:nvSpPr>
          <p:cNvPr id="54" name="正方形/長方形 53"/>
          <p:cNvSpPr/>
          <p:nvPr/>
        </p:nvSpPr>
        <p:spPr>
          <a:xfrm>
            <a:off x="5093838" y="4135364"/>
            <a:ext cx="3751201" cy="338554"/>
          </a:xfrm>
          <a:prstGeom prst="rect">
            <a:avLst/>
          </a:prstGeom>
        </p:spPr>
        <p:txBody>
          <a:bodyPr wrap="square">
            <a:spAutoFit/>
          </a:bodyPr>
          <a:lstStyle/>
          <a:p>
            <a:pPr algn="l"/>
            <a:r>
              <a:rPr lang="en-US" altLang="ja-JP" sz="800" b="1" dirty="0" smtClean="0">
                <a:solidFill>
                  <a:srgbClr val="FF0000"/>
                </a:solidFill>
                <a:effectLst/>
                <a:latin typeface="Calibri" panose="020F0502020204030204" pitchFamily="34" charset="0"/>
              </a:rPr>
              <a:t>Note: </a:t>
            </a:r>
            <a:r>
              <a:rPr lang="en-US" altLang="ja-JP" sz="800" dirty="0" smtClean="0">
                <a:solidFill>
                  <a:srgbClr val="0A54A0"/>
                </a:solidFill>
                <a:effectLst/>
                <a:latin typeface="Calibri" panose="020F0502020204030204" pitchFamily="34" charset="0"/>
              </a:rPr>
              <a:t>If the PC is not suitable for Hardware decoding, the following message will be displayed.</a:t>
            </a:r>
            <a:endParaRPr lang="ja-JP" altLang="en-US" sz="800" dirty="0">
              <a:solidFill>
                <a:srgbClr val="0A54A0"/>
              </a:solidFill>
              <a:effectLst/>
              <a:latin typeface="Calibri" panose="020F0502020204030204" pitchFamily="34" charset="0"/>
            </a:endParaRPr>
          </a:p>
        </p:txBody>
      </p:sp>
      <p:pic>
        <p:nvPicPr>
          <p:cNvPr id="53" name="図 5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031" y="4412728"/>
            <a:ext cx="2613100" cy="312104"/>
          </a:xfrm>
          <a:prstGeom prst="rect">
            <a:avLst/>
          </a:prstGeom>
        </p:spPr>
      </p:pic>
      <p:sp>
        <p:nvSpPr>
          <p:cNvPr id="58" name="正方形/長方形 57"/>
          <p:cNvSpPr/>
          <p:nvPr/>
        </p:nvSpPr>
        <p:spPr>
          <a:xfrm>
            <a:off x="2723635" y="4024375"/>
            <a:ext cx="2255252" cy="584775"/>
          </a:xfrm>
          <a:prstGeom prst="rect">
            <a:avLst/>
          </a:prstGeom>
        </p:spPr>
        <p:txBody>
          <a:bodyPr wrap="square">
            <a:spAutoFit/>
          </a:bodyPr>
          <a:lstStyle/>
          <a:p>
            <a:pPr algn="l"/>
            <a:r>
              <a:rPr lang="en-US" altLang="ja-JP" sz="800" b="1" dirty="0" smtClean="0">
                <a:solidFill>
                  <a:srgbClr val="FF0000"/>
                </a:solidFill>
                <a:effectLst/>
                <a:latin typeface="Calibri" panose="020F0502020204030204" pitchFamily="34" charset="0"/>
              </a:rPr>
              <a:t>Note: </a:t>
            </a:r>
            <a:r>
              <a:rPr lang="en-US" altLang="ja-JP" sz="800" dirty="0" smtClean="0">
                <a:solidFill>
                  <a:srgbClr val="0A54A0"/>
                </a:solidFill>
                <a:effectLst/>
                <a:latin typeface="Calibri" panose="020F0502020204030204" pitchFamily="34" charset="0"/>
              </a:rPr>
              <a:t>Can be used monitor output regardless image capture mode.</a:t>
            </a:r>
          </a:p>
          <a:p>
            <a:pPr algn="l"/>
            <a:r>
              <a:rPr lang="en-US" altLang="ja-JP" sz="800" dirty="0" smtClean="0">
                <a:solidFill>
                  <a:srgbClr val="0A54A0"/>
                </a:solidFill>
                <a:effectLst/>
                <a:latin typeface="Calibri" panose="020F0502020204030204" pitchFamily="34" charset="0"/>
              </a:rPr>
              <a:t>(WV-SFV481/SFN480 is available monitor output when selecting Fisheye mode only.)</a:t>
            </a:r>
            <a:endParaRPr lang="ja-JP" altLang="en-US" sz="800" dirty="0">
              <a:solidFill>
                <a:srgbClr val="0A54A0"/>
              </a:solidFill>
              <a:effectLst/>
              <a:latin typeface="Calibri" panose="020F0502020204030204" pitchFamily="34" charset="0"/>
            </a:endParaRPr>
          </a:p>
        </p:txBody>
      </p:sp>
      <p:sp>
        <p:nvSpPr>
          <p:cNvPr id="37"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38"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9"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40"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7090048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42" y="1283230"/>
            <a:ext cx="2824639" cy="343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正方形/長方形 20"/>
          <p:cNvSpPr/>
          <p:nvPr/>
        </p:nvSpPr>
        <p:spPr>
          <a:xfrm>
            <a:off x="417716" y="3283632"/>
            <a:ext cx="2818465" cy="262582"/>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cxnSp>
        <p:nvCxnSpPr>
          <p:cNvPr id="22" name="直線コネクタ 21"/>
          <p:cNvCxnSpPr>
            <a:stCxn id="21" idx="3"/>
            <a:endCxn id="26" idx="1"/>
          </p:cNvCxnSpPr>
          <p:nvPr/>
        </p:nvCxnSpPr>
        <p:spPr>
          <a:xfrm flipV="1">
            <a:off x="3236181" y="2815887"/>
            <a:ext cx="327707" cy="599036"/>
          </a:xfrm>
          <a:prstGeom prst="line">
            <a:avLst/>
          </a:prstGeom>
          <a:noFill/>
          <a:ln w="25400" cap="flat" cmpd="sng" algn="ctr">
            <a:solidFill>
              <a:srgbClr val="FF66FF"/>
            </a:solidFill>
            <a:prstDash val="solid"/>
          </a:ln>
          <a:effectLst/>
        </p:spPr>
      </p:cxnSp>
      <p:sp>
        <p:nvSpPr>
          <p:cNvPr id="26" name="テキスト ボックス 25"/>
          <p:cNvSpPr txBox="1"/>
          <p:nvPr/>
        </p:nvSpPr>
        <p:spPr>
          <a:xfrm>
            <a:off x="3563888" y="2177250"/>
            <a:ext cx="5278292" cy="1277273"/>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SD memory card warning / error LED</a:t>
            </a:r>
          </a:p>
          <a:p>
            <a:pPr algn="l" fontAlgn="auto">
              <a:spcBef>
                <a:spcPts val="0"/>
              </a:spcBef>
              <a:spcAft>
                <a:spcPts val="0"/>
              </a:spcAft>
            </a:pPr>
            <a:r>
              <a:rPr lang="ja-JP" altLang="en-US"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ja-JP" altLang="en-US"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rPr>
              <a:t>Off</a:t>
            </a:r>
            <a:r>
              <a:rPr lang="ja-JP" altLang="en-US"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On</a:t>
            </a: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endPar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Arial" panose="020B0604020202020204" pitchFamily="34" charset="0"/>
              <a:buChar char="•"/>
            </a:pPr>
            <a:r>
              <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a:t>
            </a:r>
            <a:r>
              <a:rPr lang="en-US" altLang="ja-JP" sz="105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When a warning status is detected, the SD memory card error/error LED turns on. When an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error status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is detected, the SD memory card error/error LED starts flashing.</a:t>
            </a:r>
          </a:p>
          <a:p>
            <a:pPr marL="171450" indent="-171450" algn="l" fontAlgn="auto">
              <a:spcBef>
                <a:spcPts val="0"/>
              </a:spcBef>
              <a:spcAft>
                <a:spcPts val="0"/>
              </a:spcAft>
              <a:buFont typeface="Arial" panose="020B0604020202020204" pitchFamily="34" charset="0"/>
              <a:buChar char="•"/>
            </a:pPr>
            <a:r>
              <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Off</a:t>
            </a:r>
            <a:r>
              <a:rPr lang="en-US" altLang="ja-JP" sz="105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Stops detection of warning or error status</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1" name="グループ化 10"/>
          <p:cNvGrpSpPr/>
          <p:nvPr/>
        </p:nvGrpSpPr>
        <p:grpSpPr>
          <a:xfrm>
            <a:off x="7611274" y="969159"/>
            <a:ext cx="1230906" cy="1051560"/>
            <a:chOff x="1115616" y="3336666"/>
            <a:chExt cx="1517842" cy="1352902"/>
          </a:xfrm>
        </p:grpSpPr>
        <p:pic>
          <p:nvPicPr>
            <p:cNvPr id="12" name="B6296274-EC03-4595-965D-C67817286012" descr="B6296274-EC03-4595-965D-C678172860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3336666"/>
              <a:ext cx="1517842" cy="135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57843" t="48836" r="39151" b="48500"/>
            <a:stretch/>
          </p:blipFill>
          <p:spPr bwMode="auto">
            <a:xfrm>
              <a:off x="1437691" y="4091414"/>
              <a:ext cx="74612" cy="69091"/>
            </a:xfrm>
            <a:prstGeom prst="rect">
              <a:avLst/>
            </a:prstGeom>
            <a:noFill/>
            <a:ln>
              <a:noFill/>
            </a:ln>
            <a:effectLst>
              <a:glow rad="63500">
                <a:schemeClr val="accent6">
                  <a:lumMod val="20000"/>
                  <a:lumOff val="80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66</a:t>
            </a:fld>
            <a:endParaRPr lang="en-US" sz="1000" dirty="0">
              <a:solidFill>
                <a:prstClr val="white"/>
              </a:solidFill>
              <a:latin typeface="Calibri" panose="020F0502020204030204" pitchFamily="34" charset="0"/>
            </a:endParaRPr>
          </a:p>
        </p:txBody>
      </p:sp>
      <p:sp>
        <p:nvSpPr>
          <p:cNvPr id="15"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SD memory card (X4571L/X4571LM only)</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SD memory card warning / error LED</a:t>
            </a:r>
          </a:p>
        </p:txBody>
      </p:sp>
      <p:sp>
        <p:nvSpPr>
          <p:cNvPr id="5" name="正方形/長方形 4"/>
          <p:cNvSpPr/>
          <p:nvPr/>
        </p:nvSpPr>
        <p:spPr>
          <a:xfrm>
            <a:off x="3563888" y="3452319"/>
            <a:ext cx="5278292" cy="1200329"/>
          </a:xfrm>
          <a:prstGeom prst="rect">
            <a:avLst/>
          </a:prstGeom>
        </p:spPr>
        <p:txBody>
          <a:bodyPr wrap="square">
            <a:spAutoFit/>
          </a:bodyPr>
          <a:lstStyle/>
          <a:p>
            <a:pPr algn="l" fontAlgn="auto">
              <a:spcBef>
                <a:spcPts val="0"/>
              </a:spcBef>
              <a:spcAft>
                <a:spcPts val="0"/>
              </a:spcAft>
            </a:pPr>
            <a:r>
              <a:rPr lang="en-US" altLang="ja-JP" sz="8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Note: </a:t>
            </a:r>
          </a:p>
          <a:p>
            <a:pPr marL="171450" indent="-171450" algn="l" fontAlgn="auto">
              <a:spcBef>
                <a:spcPts val="0"/>
              </a:spcBef>
              <a:spcAft>
                <a:spcPts val="0"/>
              </a:spcAft>
              <a:buFont typeface="Wingdings" panose="05000000000000000000" pitchFamily="2" charset="2"/>
              <a:buChar char="l"/>
            </a:pP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SD memory card warning detection conditions: After the total use time has exceeded 6 years and the number of overwrite times has exceeded </a:t>
            </a:r>
            <a:r>
              <a:rPr lang="en-US" altLang="ja-JP" sz="8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2000.</a:t>
            </a:r>
            <a:endPar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When recognition error and warning occur at the same time, recognition error display (blinking) is made.</a:t>
            </a:r>
          </a:p>
          <a:p>
            <a:pPr marL="171450" indent="-171450" algn="l" fontAlgn="auto">
              <a:spcBef>
                <a:spcPts val="0"/>
              </a:spcBef>
              <a:spcAft>
                <a:spcPts val="0"/>
              </a:spcAft>
              <a:buFont typeface="Wingdings" panose="05000000000000000000" pitchFamily="2" charset="2"/>
              <a:buChar char="l"/>
            </a:pP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Flashing cycle is 500 msec. on, 500 msec. </a:t>
            </a:r>
            <a:r>
              <a:rPr lang="en-US" altLang="ja-JP" sz="8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off</a:t>
            </a:r>
          </a:p>
          <a:p>
            <a:pPr marL="171450" indent="-171450" algn="l" fontAlgn="auto">
              <a:spcBef>
                <a:spcPts val="0"/>
              </a:spcBef>
              <a:spcAft>
                <a:spcPts val="0"/>
              </a:spcAft>
              <a:buFont typeface="Wingdings" panose="05000000000000000000" pitchFamily="2" charset="2"/>
              <a:buChar char="l"/>
            </a:pPr>
            <a:endPar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8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Caution:</a:t>
            </a:r>
            <a:endParaRPr lang="en-US" altLang="ja-JP" sz="8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When using "SD memory card warning / error lamp" ON, the SD memory card warning / error lamp may appear in the image in the surrounding environment etc.</a:t>
            </a:r>
            <a:endParaRPr lang="ja-JP"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 name="正方形/長方形 6"/>
          <p:cNvSpPr/>
          <p:nvPr/>
        </p:nvSpPr>
        <p:spPr>
          <a:xfrm>
            <a:off x="3563888" y="1240166"/>
            <a:ext cx="4047386" cy="646331"/>
          </a:xfrm>
          <a:prstGeom prst="rect">
            <a:avLst/>
          </a:prstGeom>
        </p:spPr>
        <p:txBody>
          <a:bodyPr wrap="square">
            <a:spAutoFit/>
          </a:bodyPr>
          <a:lstStyle/>
          <a:p>
            <a:pPr marL="171450" indent="-171450" algn="l">
              <a:buFont typeface="Wingdings" panose="05000000000000000000" pitchFamily="2" charset="2"/>
              <a:buChar char="ü"/>
            </a:pPr>
            <a:r>
              <a:rPr lang="en-US" altLang="ja-JP" sz="1200" dirty="0">
                <a:solidFill>
                  <a:srgbClr val="0A54A0"/>
                </a:solidFill>
                <a:effectLst/>
                <a:latin typeface="Calibri" panose="020F0502020204030204" pitchFamily="34" charset="0"/>
              </a:rPr>
              <a:t>Select On/Off to determine whether or not to activate the SD memory card warning/error LED when an </a:t>
            </a:r>
            <a:r>
              <a:rPr lang="en-US" altLang="ja-JP" sz="1200" dirty="0" smtClean="0">
                <a:solidFill>
                  <a:srgbClr val="0A54A0"/>
                </a:solidFill>
                <a:effectLst/>
                <a:latin typeface="Calibri" panose="020F0502020204030204" pitchFamily="34" charset="0"/>
              </a:rPr>
              <a:t>SD memory </a:t>
            </a:r>
            <a:r>
              <a:rPr lang="en-US" altLang="ja-JP" sz="1200" dirty="0">
                <a:solidFill>
                  <a:srgbClr val="0A54A0"/>
                </a:solidFill>
                <a:effectLst/>
                <a:latin typeface="Calibri" panose="020F0502020204030204" pitchFamily="34" charset="0"/>
              </a:rPr>
              <a:t>card warning or error is detected.</a:t>
            </a:r>
            <a:endParaRPr lang="ja-JP" altLang="en-US" sz="1200" dirty="0">
              <a:solidFill>
                <a:srgbClr val="0A54A0"/>
              </a:solidFill>
              <a:effectLst/>
              <a:latin typeface="Calibri" panose="020F0502020204030204" pitchFamily="34" charset="0"/>
            </a:endParaRPr>
          </a:p>
        </p:txBody>
      </p:sp>
      <p:sp>
        <p:nvSpPr>
          <p:cNvPr id="20"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63801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(Basic menu)</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Basic Menu</a:t>
            </a:r>
          </a:p>
        </p:txBody>
      </p:sp>
      <p:sp>
        <p:nvSpPr>
          <p:cNvPr id="26" name="テキスト ボックス 25"/>
          <p:cNvSpPr txBox="1"/>
          <p:nvPr/>
        </p:nvSpPr>
        <p:spPr>
          <a:xfrm>
            <a:off x="4372784" y="917268"/>
            <a:ext cx="4425390" cy="375487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Dynamic range</a:t>
            </a:r>
          </a:p>
          <a:p>
            <a:pPr algn="l" fontAlgn="auto">
              <a:spcBef>
                <a:spcPts val="0"/>
              </a:spcBef>
              <a:spcAft>
                <a:spcPts val="0"/>
              </a:spcAft>
            </a:pPr>
            <a:r>
              <a:rPr lang="en-US" altLang="ja-JP" sz="1050"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Off</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On(Super Dynamic)</a:t>
            </a:r>
            <a:endPar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5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Light control mode</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ELC</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Indoor scene(50Hz) / Indoor scene(60Hz)</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Day &amp; Night </a:t>
            </a:r>
            <a:r>
              <a:rPr lang="en-US" altLang="ja-JP" sz="12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(electrical)  (S4150,X4171 only)</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Off</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Auto</a:t>
            </a:r>
          </a:p>
          <a:p>
            <a:pPr algn="l" fontAlgn="auto">
              <a:spcBef>
                <a:spcPts val="0"/>
              </a:spcBef>
              <a:spcAft>
                <a:spcPts val="0"/>
              </a:spcAft>
            </a:pPr>
            <a:endPar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Day &amp; Night </a:t>
            </a:r>
            <a:r>
              <a:rPr lang="en-US" altLang="ja-JP" sz="12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(S4550L,X4571L only)</a:t>
            </a: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Off</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On(IR Light Off)/ On(IR Light On)/ Auto1(IR Light Off)/</a:t>
            </a:r>
          </a:p>
          <a:p>
            <a:pPr algn="l" fontAlgn="auto">
              <a:spcBef>
                <a:spcPts val="0"/>
              </a:spcBef>
              <a:spcAft>
                <a:spcPts val="0"/>
              </a:spcAft>
            </a:pPr>
            <a:r>
              <a:rPr lang="en-US" altLang="ja-JP" sz="1050" i="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i="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Auto2(IR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Light On)</a:t>
            </a:r>
            <a:r>
              <a:rPr lang="en-US" altLang="ja-JP" sz="1050"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Auto3(SCC)</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White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balance: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ATW1</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ATW2/ AWC    </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Intelligent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auto: </a:t>
            </a:r>
            <a:r>
              <a:rPr lang="en-US" altLang="ja-JP" sz="1050" b="1" i="1" u="sng"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On</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Off</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Detailed setting</a:t>
            </a:r>
            <a:endParaRPr lang="en-US" altLang="ja-JP"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Scene registration</a:t>
            </a:r>
            <a:endParaRPr lang="en-US" altLang="ja-JP"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sp>
        <p:nvSpPr>
          <p:cNvPr id="7"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67</a:t>
            </a:fld>
            <a:endParaRPr lang="en-US" sz="1000" dirty="0">
              <a:solidFill>
                <a:prstClr val="white"/>
              </a:solidFill>
              <a:latin typeface="Calibri" panose="020F0502020204030204" pitchFamily="34" charset="0"/>
            </a:endParaRPr>
          </a:p>
        </p:txBody>
      </p:sp>
      <p:grpSp>
        <p:nvGrpSpPr>
          <p:cNvPr id="20" name="グループ化 19"/>
          <p:cNvGrpSpPr/>
          <p:nvPr/>
        </p:nvGrpSpPr>
        <p:grpSpPr>
          <a:xfrm>
            <a:off x="5824622" y="933235"/>
            <a:ext cx="915052" cy="276999"/>
            <a:chOff x="7996319" y="5290975"/>
            <a:chExt cx="915052" cy="276999"/>
          </a:xfrm>
        </p:grpSpPr>
        <p:sp>
          <p:nvSpPr>
            <p:cNvPr id="21" name="円/楕円 20"/>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22" name="Rectangle 15"/>
            <p:cNvSpPr>
              <a:spLocks noChangeArrowheads="1"/>
            </p:cNvSpPr>
            <p:nvPr/>
          </p:nvSpPr>
          <p:spPr bwMode="auto">
            <a:xfrm>
              <a:off x="799631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24"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32"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23" name="図 2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48" y="1390196"/>
            <a:ext cx="3884778" cy="2947909"/>
          </a:xfrm>
          <a:prstGeom prst="rect">
            <a:avLst/>
          </a:prstGeom>
        </p:spPr>
      </p:pic>
    </p:spTree>
    <p:extLst>
      <p:ext uri="{BB962C8B-B14F-4D97-AF65-F5344CB8AC3E}">
        <p14:creationId xmlns:p14="http://schemas.microsoft.com/office/powerpoint/2010/main" val="29339651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p:cNvSpPr txBox="1"/>
          <p:nvPr/>
        </p:nvSpPr>
        <p:spPr>
          <a:xfrm>
            <a:off x="3522785" y="942539"/>
            <a:ext cx="5539153" cy="375487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u="sng"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Dynamic range</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Off</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On(</a:t>
            </a:r>
            <a:r>
              <a:rPr lang="en-US" altLang="ja-JP" sz="1050" dirty="0" err="1">
                <a:solidFill>
                  <a:prstClr val="black"/>
                </a:solidFill>
                <a:effectLst/>
                <a:latin typeface="Calibri" panose="020F0502020204030204" pitchFamily="34" charset="0"/>
                <a:ea typeface="Meiryo UI" panose="020B0604030504040204" pitchFamily="50" charset="-128"/>
                <a:cs typeface="Arial" panose="020B0604020202020204" pitchFamily="34" charset="0"/>
              </a:rPr>
              <a:t>SuperDynamic</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 On(Wide dynamic range)</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Level: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31 Super Dynamic level setting (Default: 28)</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BLC / HLC</a:t>
            </a:r>
            <a:endParaRPr lang="en-US" altLang="ja-JP"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Off</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Back light compensation(BLC) / High light compensation(HLC)</a:t>
            </a:r>
          </a:p>
          <a:p>
            <a:pPr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*Default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is Off: Deactivates the back light compensation function and high light compensation function</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t>
            </a:r>
          </a:p>
          <a:p>
            <a:pPr algn="l" fontAlgn="auto">
              <a:spcBef>
                <a:spcPts val="0"/>
              </a:spcBef>
              <a:spcAft>
                <a:spcPts val="0"/>
              </a:spcAft>
            </a:pPr>
            <a:r>
              <a:rPr lang="en-US" altLang="ja-JP" sz="800" b="1" dirty="0">
                <a:solidFill>
                  <a:srgbClr val="FF0000"/>
                </a:solidFill>
                <a:effectLst/>
                <a:latin typeface="Calibri" panose="020F0502020204030204" pitchFamily="34" charset="0"/>
                <a:ea typeface="Meiryo UI" panose="020B0604030504040204" pitchFamily="50" charset="-128"/>
                <a:cs typeface="Arial" panose="020B0604020202020204" pitchFamily="34" charset="0"/>
              </a:rPr>
              <a:t>Note: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When “On” is selected for “Super Dynamic(SD)” or when “On” is selected for “Intelligent Auto”, this setting is not available</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BLC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level: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31 level setting (Default: 16)</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HLC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level: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31 level setting (Default: 16)</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Mask area</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12x12</a:t>
            </a:r>
          </a:p>
          <a:p>
            <a:pPr algn="l" fontAlgn="auto">
              <a:spcBef>
                <a:spcPts val="0"/>
              </a:spcBef>
              <a:spcAft>
                <a:spcPts val="0"/>
              </a:spcAft>
            </a:pPr>
            <a:r>
              <a:rPr lang="en-US" altLang="ja-JP" sz="800" b="1" dirty="0">
                <a:solidFill>
                  <a:srgbClr val="FF0000"/>
                </a:solidFill>
                <a:effectLst/>
                <a:latin typeface="Calibri" panose="020F0502020204030204" pitchFamily="34" charset="0"/>
                <a:ea typeface="Meiryo UI" panose="020B0604030504040204" pitchFamily="50" charset="-128"/>
                <a:cs typeface="Arial" panose="020B0604020202020204" pitchFamily="34" charset="0"/>
              </a:rPr>
              <a:t>Note:  </a:t>
            </a: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When “On” is selected for “Super Dynamic(SD</a:t>
            </a:r>
            <a:r>
              <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this setting is not available</a:t>
            </a:r>
            <a:r>
              <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a:t>
            </a:r>
          </a:p>
          <a:p>
            <a:pPr algn="l" fontAlgn="auto">
              <a:spcBef>
                <a:spcPts val="0"/>
              </a:spcBef>
              <a:spcAft>
                <a:spcPts val="0"/>
              </a:spcAft>
            </a:pP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            Regardless </a:t>
            </a: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of the “Image capture mode” setting, Fisheye images are configured for mask settings.</a:t>
            </a:r>
          </a:p>
          <a:p>
            <a:pPr algn="l" fontAlgn="auto">
              <a:spcBef>
                <a:spcPts val="0"/>
              </a:spcBef>
              <a:spcAft>
                <a:spcPts val="0"/>
              </a:spcAft>
            </a:pPr>
            <a:r>
              <a:rPr lang="en-US" altLang="ja-JP" sz="800" b="1" dirty="0">
                <a:solidFill>
                  <a:srgbClr val="FF0000"/>
                </a:solidFill>
                <a:effectLst/>
                <a:latin typeface="Calibri" panose="020F0502020204030204" pitchFamily="34" charset="0"/>
                <a:ea typeface="Meiryo UI" panose="020B0604030504040204" pitchFamily="50" charset="-128"/>
                <a:cs typeface="Arial" panose="020B0604020202020204" pitchFamily="34" charset="0"/>
              </a:rPr>
              <a:t>IMPORTANT: </a:t>
            </a: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The mask area may move out of alignment if the setting for “Image capture mode” of the [Image] tab</a:t>
            </a:r>
          </a:p>
          <a:p>
            <a:pPr algn="l" fontAlgn="auto">
              <a:spcBef>
                <a:spcPts val="0"/>
              </a:spcBef>
              <a:spcAft>
                <a:spcPts val="0"/>
              </a:spcAft>
            </a:pP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or “Upside-down” of the [Basic] tab is changed after the mask area has been configured. Make sure to check the mask area after changing the “Image capture mode” setting</a:t>
            </a:r>
            <a:r>
              <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a:t>
            </a:r>
            <a:endPar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endParaRPr>
          </a:p>
        </p:txBody>
      </p:sp>
      <p:grpSp>
        <p:nvGrpSpPr>
          <p:cNvPr id="45" name="グループ化 44"/>
          <p:cNvGrpSpPr/>
          <p:nvPr/>
        </p:nvGrpSpPr>
        <p:grpSpPr>
          <a:xfrm>
            <a:off x="4587134" y="3527025"/>
            <a:ext cx="915052" cy="276999"/>
            <a:chOff x="7996319" y="5290975"/>
            <a:chExt cx="915052" cy="276999"/>
          </a:xfrm>
        </p:grpSpPr>
        <p:sp>
          <p:nvSpPr>
            <p:cNvPr id="46" name="円/楕円 45"/>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47" name="Rectangle 15"/>
            <p:cNvSpPr>
              <a:spLocks noChangeArrowheads="1"/>
            </p:cNvSpPr>
            <p:nvPr/>
          </p:nvSpPr>
          <p:spPr bwMode="auto">
            <a:xfrm>
              <a:off x="799631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2" name="テキスト ボックス 1"/>
          <p:cNvSpPr txBox="1"/>
          <p:nvPr/>
        </p:nvSpPr>
        <p:spPr>
          <a:xfrm>
            <a:off x="8162370" y="2488730"/>
            <a:ext cx="287258" cy="215444"/>
          </a:xfrm>
          <a:prstGeom prst="rect">
            <a:avLst/>
          </a:prstGeom>
          <a:noFill/>
        </p:spPr>
        <p:txBody>
          <a:bodyPr wrap="none" rtlCol="0">
            <a:spAutoFit/>
          </a:bodyPr>
          <a:lstStyle/>
          <a:p>
            <a:pPr algn="l"/>
            <a:r>
              <a:rPr lang="en-US" altLang="ja-JP" sz="8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12</a:t>
            </a:r>
            <a:endParaRPr lang="ja-JP" altLang="en-US" sz="8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7898" y="852009"/>
            <a:ext cx="3150096"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a:solidFill>
                  <a:srgbClr val="0A54A0"/>
                </a:solidFill>
                <a:effectLst/>
                <a:latin typeface="Calibri" panose="020F0502020204030204" pitchFamily="34" charset="0"/>
                <a:ea typeface="Meiryo UI" panose="020B0604030504040204" pitchFamily="50" charset="-128"/>
                <a:cs typeface="Arial" panose="020B0604020202020204" pitchFamily="34" charset="0"/>
              </a:rPr>
              <a:t>Dynamic range</a:t>
            </a:r>
          </a:p>
        </p:txBody>
      </p:sp>
      <p:sp>
        <p:nvSpPr>
          <p:cNvPr id="15"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(Super Dynamic)</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6"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68</a:t>
            </a:fld>
            <a:endParaRPr lang="en-US" sz="1000" dirty="0">
              <a:solidFill>
                <a:prstClr val="white"/>
              </a:solidFill>
              <a:latin typeface="Calibri" panose="020F0502020204030204" pitchFamily="34" charset="0"/>
            </a:endParaRPr>
          </a:p>
        </p:txBody>
      </p:sp>
      <p:pic>
        <p:nvPicPr>
          <p:cNvPr id="8" name="図 7"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3555" y="2817915"/>
            <a:ext cx="1224888" cy="1217291"/>
          </a:xfrm>
          <a:prstGeom prst="rect">
            <a:avLst/>
          </a:prstGeom>
        </p:spPr>
      </p:pic>
      <p:sp>
        <p:nvSpPr>
          <p:cNvPr id="9" name="角丸四角形吹き出し 8"/>
          <p:cNvSpPr/>
          <p:nvPr/>
        </p:nvSpPr>
        <p:spPr>
          <a:xfrm>
            <a:off x="5532504" y="3352252"/>
            <a:ext cx="1823838" cy="551040"/>
          </a:xfrm>
          <a:prstGeom prst="wedgeRoundRectCallout">
            <a:avLst>
              <a:gd name="adj1" fmla="val -57932"/>
              <a:gd name="adj2" fmla="val 1528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000" dirty="0" smtClean="0">
                <a:solidFill>
                  <a:prstClr val="white"/>
                </a:solidFill>
                <a:effectLst/>
                <a:latin typeface="Calibri" panose="020F0502020204030204" pitchFamily="34" charset="0"/>
              </a:rPr>
              <a:t>Can be set more finely than previous 9M </a:t>
            </a:r>
            <a:r>
              <a:rPr lang="en-US" altLang="ja-JP" sz="1000" dirty="0">
                <a:solidFill>
                  <a:prstClr val="white"/>
                </a:solidFill>
                <a:effectLst/>
                <a:latin typeface="Calibri" panose="020F0502020204030204" pitchFamily="34" charset="0"/>
              </a:rPr>
              <a:t>360-deg </a:t>
            </a:r>
            <a:r>
              <a:rPr lang="en-US" altLang="ja-JP" sz="1000" dirty="0" smtClean="0">
                <a:solidFill>
                  <a:prstClr val="white"/>
                </a:solidFill>
                <a:effectLst/>
                <a:latin typeface="Calibri" panose="020F0502020204030204" pitchFamily="34" charset="0"/>
              </a:rPr>
              <a:t>camera </a:t>
            </a:r>
            <a:r>
              <a:rPr lang="en-US" altLang="ja-JP" sz="900" dirty="0" smtClean="0">
                <a:solidFill>
                  <a:prstClr val="white"/>
                </a:solidFill>
                <a:effectLst/>
                <a:latin typeface="Calibri" panose="020F0502020204030204" pitchFamily="34" charset="0"/>
              </a:rPr>
              <a:t>(WV-SFN480)   (8x8)</a:t>
            </a:r>
            <a:endParaRPr lang="ja-JP" altLang="en-US" sz="900" dirty="0">
              <a:solidFill>
                <a:prstClr val="white"/>
              </a:solidFill>
              <a:effectLst/>
              <a:latin typeface="Calibri" panose="020F0502020204030204" pitchFamily="34" charset="0"/>
            </a:endParaRPr>
          </a:p>
        </p:txBody>
      </p:sp>
      <p:sp>
        <p:nvSpPr>
          <p:cNvPr id="20" name="テキスト ボックス 19"/>
          <p:cNvSpPr txBox="1"/>
          <p:nvPr/>
        </p:nvSpPr>
        <p:spPr>
          <a:xfrm>
            <a:off x="7294870" y="3321184"/>
            <a:ext cx="287258" cy="215444"/>
          </a:xfrm>
          <a:prstGeom prst="rect">
            <a:avLst/>
          </a:prstGeom>
          <a:noFill/>
        </p:spPr>
        <p:txBody>
          <a:bodyPr wrap="none" rtlCol="0">
            <a:spAutoFit/>
          </a:bodyPr>
          <a:lstStyle/>
          <a:p>
            <a:pPr algn="l"/>
            <a:r>
              <a:rPr lang="en-US" altLang="ja-JP" sz="8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12</a:t>
            </a:r>
            <a:endParaRPr lang="ja-JP" altLang="en-US" sz="8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左中かっこ 9"/>
          <p:cNvSpPr/>
          <p:nvPr/>
        </p:nvSpPr>
        <p:spPr>
          <a:xfrm>
            <a:off x="7526261" y="2817915"/>
            <a:ext cx="111369" cy="1202617"/>
          </a:xfrm>
          <a:prstGeom prst="lef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endParaRPr lang="ja-JP" altLang="en-US" dirty="0">
              <a:solidFill>
                <a:srgbClr val="0A54A0"/>
              </a:solidFill>
            </a:endParaRPr>
          </a:p>
        </p:txBody>
      </p:sp>
      <p:sp>
        <p:nvSpPr>
          <p:cNvPr id="22" name="左中かっこ 21"/>
          <p:cNvSpPr/>
          <p:nvPr/>
        </p:nvSpPr>
        <p:spPr>
          <a:xfrm>
            <a:off x="8253137" y="2114463"/>
            <a:ext cx="111369" cy="1202617"/>
          </a:xfrm>
          <a:prstGeom prst="leftBrace">
            <a:avLst/>
          </a:prstGeom>
          <a:ln w="12700"/>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endParaRPr lang="ja-JP" altLang="en-US" dirty="0">
              <a:solidFill>
                <a:srgbClr val="0A54A0"/>
              </a:solidFill>
            </a:endParaRPr>
          </a:p>
        </p:txBody>
      </p:sp>
      <p:sp>
        <p:nvSpPr>
          <p:cNvPr id="31" name="正方形/長方形 30"/>
          <p:cNvSpPr/>
          <p:nvPr/>
        </p:nvSpPr>
        <p:spPr>
          <a:xfrm>
            <a:off x="1666842" y="1734077"/>
            <a:ext cx="1801151" cy="507831"/>
          </a:xfrm>
          <a:prstGeom prst="rect">
            <a:avLst/>
          </a:prstGeom>
        </p:spPr>
        <p:txBody>
          <a:bodyPr wrap="square">
            <a:spAutoFit/>
          </a:bodyPr>
          <a:lstStyle/>
          <a:p>
            <a:pPr algn="l"/>
            <a:r>
              <a:rPr lang="en-US" altLang="ja-JP" sz="900" dirty="0" smtClean="0">
                <a:solidFill>
                  <a:prstClr val="white"/>
                </a:solidFill>
                <a:effectLst/>
                <a:ea typeface="Meiryo UI" panose="020B0604030504040204" pitchFamily="50" charset="-128"/>
                <a:cs typeface="Meiryo UI" panose="020B0604030504040204" pitchFamily="50" charset="-128"/>
              </a:rPr>
              <a:t>On(</a:t>
            </a:r>
            <a:r>
              <a:rPr lang="ja-JP" altLang="en-US" sz="900" dirty="0" smtClean="0">
                <a:solidFill>
                  <a:prstClr val="white"/>
                </a:solidFill>
                <a:effectLst/>
                <a:ea typeface="Meiryo UI" panose="020B0604030504040204" pitchFamily="50" charset="-128"/>
                <a:cs typeface="Meiryo UI" panose="020B0604030504040204" pitchFamily="50" charset="-128"/>
              </a:rPr>
              <a:t>スーパーダイナミック</a:t>
            </a:r>
            <a:r>
              <a:rPr lang="en-US" altLang="ja-JP" sz="900" dirty="0" smtClean="0">
                <a:solidFill>
                  <a:prstClr val="white"/>
                </a:solidFill>
                <a:effectLst/>
                <a:ea typeface="Meiryo UI" panose="020B0604030504040204" pitchFamily="50" charset="-128"/>
                <a:cs typeface="Meiryo UI" panose="020B0604030504040204" pitchFamily="50" charset="-128"/>
              </a:rPr>
              <a:t>)</a:t>
            </a:r>
            <a:r>
              <a:rPr lang="ja-JP" altLang="en-US" sz="900" dirty="0" smtClean="0">
                <a:solidFill>
                  <a:prstClr val="white"/>
                </a:solidFill>
                <a:effectLst/>
                <a:ea typeface="Meiryo UI" panose="020B0604030504040204" pitchFamily="50" charset="-128"/>
                <a:cs typeface="Meiryo UI" panose="020B0604030504040204" pitchFamily="50" charset="-128"/>
              </a:rPr>
              <a:t>設定時は、フレームレートが最大</a:t>
            </a:r>
            <a:r>
              <a:rPr lang="en-US" altLang="ja-JP" sz="900" dirty="0" smtClean="0">
                <a:solidFill>
                  <a:prstClr val="white"/>
                </a:solidFill>
                <a:effectLst/>
                <a:ea typeface="Meiryo UI" panose="020B0604030504040204" pitchFamily="50" charset="-128"/>
                <a:cs typeface="Meiryo UI" panose="020B0604030504040204" pitchFamily="50" charset="-128"/>
              </a:rPr>
              <a:t>15fps</a:t>
            </a:r>
            <a:r>
              <a:rPr lang="ja-JP" altLang="en-US" sz="900" dirty="0" smtClean="0">
                <a:solidFill>
                  <a:prstClr val="white"/>
                </a:solidFill>
                <a:effectLst/>
                <a:ea typeface="Meiryo UI" panose="020B0604030504040204" pitchFamily="50" charset="-128"/>
                <a:cs typeface="Meiryo UI" panose="020B0604030504040204" pitchFamily="50" charset="-128"/>
              </a:rPr>
              <a:t>に</a:t>
            </a:r>
            <a:endParaRPr lang="en-US" altLang="ja-JP" sz="900" dirty="0" smtClean="0">
              <a:solidFill>
                <a:prstClr val="white"/>
              </a:solidFill>
              <a:effectLst/>
              <a:ea typeface="Meiryo UI" panose="020B0604030504040204" pitchFamily="50" charset="-128"/>
              <a:cs typeface="Meiryo UI" panose="020B0604030504040204" pitchFamily="50" charset="-128"/>
            </a:endParaRPr>
          </a:p>
          <a:p>
            <a:pPr algn="l"/>
            <a:r>
              <a:rPr lang="ja-JP" altLang="en-US" sz="900" dirty="0" smtClean="0">
                <a:solidFill>
                  <a:prstClr val="white"/>
                </a:solidFill>
                <a:effectLst/>
                <a:ea typeface="Meiryo UI" panose="020B0604030504040204" pitchFamily="50" charset="-128"/>
                <a:cs typeface="Meiryo UI" panose="020B0604030504040204" pitchFamily="50" charset="-128"/>
              </a:rPr>
              <a:t>制限されます</a:t>
            </a:r>
            <a:endParaRPr lang="en-US" altLang="ja-JP" sz="900" dirty="0" smtClean="0">
              <a:solidFill>
                <a:prstClr val="white"/>
              </a:solidFill>
              <a:effectLst/>
              <a:ea typeface="Meiryo UI" panose="020B0604030504040204" pitchFamily="50" charset="-128"/>
              <a:cs typeface="Meiryo UI" panose="020B0604030504040204" pitchFamily="50" charset="-128"/>
            </a:endParaRPr>
          </a:p>
        </p:txBody>
      </p:sp>
      <p:grpSp>
        <p:nvGrpSpPr>
          <p:cNvPr id="32" name="グループ化 31"/>
          <p:cNvGrpSpPr/>
          <p:nvPr/>
        </p:nvGrpSpPr>
        <p:grpSpPr>
          <a:xfrm>
            <a:off x="4931663" y="981886"/>
            <a:ext cx="915052" cy="276999"/>
            <a:chOff x="7996319" y="5290975"/>
            <a:chExt cx="915052" cy="276999"/>
          </a:xfrm>
        </p:grpSpPr>
        <p:sp>
          <p:nvSpPr>
            <p:cNvPr id="33" name="円/楕円 32"/>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34" name="Rectangle 15"/>
            <p:cNvSpPr>
              <a:spLocks noChangeArrowheads="1"/>
            </p:cNvSpPr>
            <p:nvPr/>
          </p:nvSpPr>
          <p:spPr bwMode="auto">
            <a:xfrm>
              <a:off x="799631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4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44"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4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4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pic>
        <p:nvPicPr>
          <p:cNvPr id="3" name="図 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89" y="1302521"/>
            <a:ext cx="3147504" cy="2289694"/>
          </a:xfrm>
          <a:prstGeom prst="rect">
            <a:avLst/>
          </a:prstGeom>
        </p:spPr>
      </p:pic>
    </p:spTree>
    <p:extLst>
      <p:ext uri="{BB962C8B-B14F-4D97-AF65-F5344CB8AC3E}">
        <p14:creationId xmlns:p14="http://schemas.microsoft.com/office/powerpoint/2010/main" val="8308258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テキスト ボックス 66"/>
          <p:cNvSpPr txBox="1"/>
          <p:nvPr/>
        </p:nvSpPr>
        <p:spPr>
          <a:xfrm>
            <a:off x="3739663" y="1297177"/>
            <a:ext cx="5023338" cy="3208571"/>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Light control mode</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ELC</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Indoor scene(50Hz) / Indoor scene(60Hz)</a:t>
            </a:r>
            <a:r>
              <a:rPr lang="en-US" altLang="ja-JP" sz="105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 </a:t>
            </a:r>
          </a:p>
          <a:p>
            <a:pPr algn="l" fontAlgn="auto">
              <a:spcBef>
                <a:spcPts val="0"/>
              </a:spcBef>
              <a:spcAft>
                <a:spcPts val="0"/>
              </a:spcAft>
            </a:pP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*The shutter speed will automatically be adjusted to </a:t>
            </a:r>
            <a:r>
              <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prevent flicker </a:t>
            </a: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caused by fluorescent light. Select 50 Hz or 60 Hz corresponding to the location where the </a:t>
            </a:r>
            <a:r>
              <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camera is </a:t>
            </a:r>
            <a:r>
              <a:rPr lang="en-US" altLang="ja-JP" sz="800" dirty="0">
                <a:solidFill>
                  <a:srgbClr val="000000"/>
                </a:solidFill>
                <a:effectLst/>
                <a:latin typeface="Calibri" panose="020F0502020204030204" pitchFamily="34" charset="0"/>
                <a:ea typeface="Meiryo UI" panose="020B0604030504040204" pitchFamily="50" charset="-128"/>
                <a:cs typeface="Arial" panose="020B0604020202020204" pitchFamily="34" charset="0"/>
              </a:rPr>
              <a:t>in use.</a:t>
            </a:r>
            <a:endParaRPr lang="en-US" altLang="ja-JP" sz="80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2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Brightness: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255 (Default: 64)</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Maximum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gain: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11 (Default: 9)</a:t>
            </a:r>
          </a:p>
          <a:p>
            <a:pPr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When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the luminance of the subject becomes darker, gain will be </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automatically increased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and screen will become brighter. If you increase the gain, the noise may also increase.</a:t>
            </a:r>
          </a:p>
          <a:p>
            <a:pPr algn="l" fontAlgn="auto">
              <a:spcBef>
                <a:spcPts val="0"/>
              </a:spcBef>
              <a:spcAft>
                <a:spcPts val="0"/>
              </a:spcAft>
            </a:pPr>
            <a:endParaRPr lang="en-US" altLang="ja-JP" sz="12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Maximum shutter</a:t>
            </a: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Max.1/10000s, Max.1/4000s, Max.1/2000s, Max.1/1000s, Max.1/500s, Max.1/250s, Max.1/120s, Max.1/100s</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Max.2/120s</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Max.2/100s, Max.3/120s, </a:t>
            </a:r>
            <a:r>
              <a:rPr lang="en-US" altLang="ja-JP" sz="1050" b="1" i="1" u="sng" dirty="0">
                <a:solidFill>
                  <a:srgbClr val="0000FF"/>
                </a:solidFill>
                <a:effectLst/>
                <a:latin typeface="Calibri" panose="020F0502020204030204" pitchFamily="34" charset="0"/>
                <a:ea typeface="Meiryo UI" panose="020B0604030504040204" pitchFamily="50" charset="-128"/>
                <a:cs typeface="Arial" panose="020B0604020202020204" pitchFamily="34" charset="0"/>
              </a:rPr>
              <a:t>Max.1/30s</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Max.2/30s, Max.4/30s, Max.6/30s, Max.10/30s,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Max.16/30s </a:t>
            </a:r>
          </a:p>
          <a:p>
            <a:pPr algn="r"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(There are total 17 patterns available, Default: Max 1/30s)</a:t>
            </a:r>
          </a:p>
          <a:p>
            <a:pPr algn="l" fontAlgn="auto">
              <a:spcBef>
                <a:spcPts val="0"/>
              </a:spcBef>
              <a:spcAft>
                <a:spcPts val="0"/>
              </a:spcAft>
            </a:pPr>
            <a:endParaRPr lang="en-US" altLang="ja-JP" sz="11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Light control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speed: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31 (Default: 16)</a:t>
            </a:r>
          </a:p>
        </p:txBody>
      </p:sp>
      <p:sp>
        <p:nvSpPr>
          <p:cNvPr id="7"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69</a:t>
            </a:fld>
            <a:endParaRPr lang="en-US" sz="1000" dirty="0">
              <a:solidFill>
                <a:prstClr val="white"/>
              </a:solidFill>
              <a:latin typeface="Calibri" panose="020F0502020204030204" pitchFamily="34" charset="0"/>
            </a:endParaRPr>
          </a:p>
        </p:txBody>
      </p:sp>
      <p:sp>
        <p:nvSpPr>
          <p:cNvPr id="8" name="テキスト ボックス 7"/>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Light control mode</a:t>
            </a:r>
          </a:p>
        </p:txBody>
      </p:sp>
      <p:sp>
        <p:nvSpPr>
          <p:cNvPr id="9"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(Light control mode)</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67" y="1285477"/>
            <a:ext cx="2953639" cy="1473724"/>
          </a:xfrm>
          <a:prstGeom prst="rect">
            <a:avLst/>
          </a:prstGeom>
        </p:spPr>
      </p:pic>
      <p:sp>
        <p:nvSpPr>
          <p:cNvPr id="1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297626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7</a:t>
            </a:fld>
            <a:endParaRPr lang="en-US" sz="1000" dirty="0">
              <a:latin typeface="Calibri" panose="020F0502020204030204" pitchFamily="34" charset="0"/>
            </a:endParaRPr>
          </a:p>
        </p:txBody>
      </p:sp>
      <p:sp>
        <p:nvSpPr>
          <p:cNvPr id="27" name="テキスト ボックス 26"/>
          <p:cNvSpPr txBox="1"/>
          <p:nvPr/>
        </p:nvSpPr>
        <p:spPr>
          <a:xfrm>
            <a:off x="251520" y="843558"/>
            <a:ext cx="4234275" cy="3847207"/>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Extreme Visibility</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Peripheral Resolution by Stereo projection lens</a:t>
            </a:r>
          </a:p>
          <a:p>
            <a:pPr marL="800100" lvl="1" indent="-3429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Super Dynamic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108dB</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Built in IR-LED supports 10m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(only WV-X4571L)</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iA </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(intelligent Auto</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a:t>
            </a:r>
          </a:p>
          <a:p>
            <a:pPr marL="800100" lvl="1" indent="-342900" algn="l">
              <a:buFont typeface="Wingdings" panose="05000000000000000000" pitchFamily="2" charset="2"/>
              <a:buChar char="Ø"/>
            </a:pPr>
            <a:r>
              <a:rPr kumimoji="0" lang="en-US" altLang="ja-JP" sz="1200" b="1" kern="0" dirty="0">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1000" b="1" kern="0" dirty="0">
                <a:effectLst/>
                <a:latin typeface="Calibri" panose="020F0502020204030204" pitchFamily="34" charset="0"/>
                <a:ea typeface="Meiryo UI" panose="020B0604030504040204" pitchFamily="50" charset="-128"/>
                <a:cs typeface="Meiryo UI" panose="020B0604030504040204" pitchFamily="50" charset="-128"/>
              </a:rPr>
              <a:t>(as same as </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current 9M 360 </a:t>
            </a:r>
            <a:r>
              <a:rPr kumimoji="0" lang="en-US" altLang="ja-JP" sz="1000" b="1" kern="0" dirty="0">
                <a:effectLst/>
                <a:latin typeface="Calibri" panose="020F0502020204030204" pitchFamily="34" charset="0"/>
                <a:ea typeface="Meiryo UI" panose="020B0604030504040204" pitchFamily="50" charset="-128"/>
                <a:cs typeface="Meiryo UI" panose="020B0604030504040204" pitchFamily="50" charset="-128"/>
              </a:rPr>
              <a:t>deg. Camera</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Extreme Compression</a:t>
            </a:r>
          </a:p>
          <a:p>
            <a:pPr marL="800100" lvl="1" indent="-342900" algn="l">
              <a:lnSpc>
                <a:spcPct val="150000"/>
              </a:lnSpc>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H.265 + Smart Coding</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Extreme Data Security</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Secure communication</a:t>
            </a:r>
            <a:r>
              <a:rPr lang="ja-JP" altLang="en-US" sz="1200" b="1"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by Symantec certificate</a:t>
            </a:r>
          </a:p>
          <a:p>
            <a:pPr marL="800100" lvl="1" indent="-3429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FIPS 140-2 Level 1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compliant</a:t>
            </a:r>
          </a:p>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Analytics</a:t>
            </a:r>
            <a:endPar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New People Counting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ASE303W</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People Counting, Heat-map and MOR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SAE200</a:t>
            </a:r>
            <a:endParaRPr lang="en-US" altLang="ja-JP"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 name="正方形/長方形 29"/>
          <p:cNvSpPr/>
          <p:nvPr/>
        </p:nvSpPr>
        <p:spPr>
          <a:xfrm>
            <a:off x="4910144" y="2296305"/>
            <a:ext cx="1326005"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 name="正方形/長方形 30"/>
          <p:cNvSpPr/>
          <p:nvPr/>
        </p:nvSpPr>
        <p:spPr>
          <a:xfrm>
            <a:off x="6520349" y="2286003"/>
            <a:ext cx="20724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WV-X4571L/X4171LM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359803" y="3015317"/>
            <a:ext cx="4678289" cy="1246495"/>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a:effectLst/>
                <a:latin typeface="Calibri" panose="020F0502020204030204" pitchFamily="34" charset="0"/>
                <a:ea typeface="Meiryo UI" panose="020B0604030504040204" pitchFamily="50" charset="-128"/>
                <a:cs typeface="Meiryo UI" panose="020B0604030504040204" pitchFamily="50" charset="-128"/>
              </a:rPr>
              <a:t>Other Features</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IP66</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 IK10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WV-X4571L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(Vandal Resistant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Outdoor model) </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Anti-corrosion screw</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SD card error display</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Built in Dehumidifier</a:t>
            </a:r>
          </a:p>
        </p:txBody>
      </p:sp>
      <p:sp>
        <p:nvSpPr>
          <p:cNvPr id="34"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Key Features</a:t>
            </a:r>
            <a:endParaRPr kumimoji="1" lang="ja-JP" altLang="en-US" dirty="0">
              <a:latin typeface="Calibri" panose="020F0502020204030204" pitchFamily="34" charset="0"/>
            </a:endParaRPr>
          </a:p>
        </p:txBody>
      </p:sp>
      <p:sp>
        <p:nvSpPr>
          <p:cNvPr id="12" name="正方形/長方形 11"/>
          <p:cNvSpPr/>
          <p:nvPr/>
        </p:nvSpPr>
        <p:spPr>
          <a:xfrm>
            <a:off x="5318984" y="909112"/>
            <a:ext cx="2922348" cy="369332"/>
          </a:xfrm>
          <a:prstGeom prst="rect">
            <a:avLst/>
          </a:prstGeom>
        </p:spPr>
        <p:txBody>
          <a:bodyPr wrap="square">
            <a:spAutoFit/>
          </a:bodyPr>
          <a:lstStyle/>
          <a:p>
            <a:r>
              <a:rPr lang="en-US" altLang="ja-JP" sz="18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8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858" y="1483128"/>
            <a:ext cx="1199155" cy="813177"/>
          </a:xfrm>
          <a:prstGeom prst="rect">
            <a:avLst/>
          </a:prstGeom>
          <a:solidFill>
            <a:schemeClr val="bg1"/>
          </a:solidFill>
        </p:spPr>
      </p:pic>
      <p:pic>
        <p:nvPicPr>
          <p:cNvPr id="14" name="図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8650" y="1472826"/>
            <a:ext cx="1329049" cy="807813"/>
          </a:xfrm>
          <a:prstGeom prst="rect">
            <a:avLst/>
          </a:prstGeom>
          <a:solidFill>
            <a:schemeClr val="bg1"/>
          </a:solidFill>
        </p:spPr>
      </p:pic>
    </p:spTree>
    <p:extLst>
      <p:ext uri="{BB962C8B-B14F-4D97-AF65-F5344CB8AC3E}">
        <p14:creationId xmlns:p14="http://schemas.microsoft.com/office/powerpoint/2010/main" val="28700810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3644983" y="2191988"/>
            <a:ext cx="5305577" cy="230832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Day &amp; Night </a:t>
            </a:r>
            <a:r>
              <a:rPr lang="en-US" altLang="ja-JP" sz="12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(S4550L)</a:t>
            </a:r>
            <a:endParaRPr lang="en-US" altLang="ja-JP" sz="12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Off/ On(IR Light Off)/ On(IR Light On)/ Auto1(IR Light Off</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Auto2(IR Light On)</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Auto3(SCC)</a:t>
            </a:r>
          </a:p>
          <a:p>
            <a:pPr algn="l" fontAlgn="auto">
              <a:spcBef>
                <a:spcPts val="0"/>
              </a:spcBef>
              <a:spcAft>
                <a:spcPts val="0"/>
              </a:spcAft>
            </a:pPr>
            <a:endPar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*Default is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Auto2(IR Light On): The camera automatically switches between the color mode and the black &amp; </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white mode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in accordance with the picture brightness (luminance). Suitable when using near-infrared lighting </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at night</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endPar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Level: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High</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Low</a:t>
            </a:r>
          </a:p>
          <a:p>
            <a:pPr algn="l" fontAlgn="auto">
              <a:spcBef>
                <a:spcPts val="0"/>
              </a:spcBef>
              <a:spcAft>
                <a:spcPts val="0"/>
              </a:spcAft>
            </a:pPr>
            <a:endPar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Dwell time: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2s/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10s</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30s/ 1min</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IR LED light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intensity: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High</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Middle / Low </a:t>
            </a:r>
            <a:endPar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5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Intensity </a:t>
            </a: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control: </a:t>
            </a:r>
            <a:r>
              <a:rPr lang="en-US" altLang="ja-JP" sz="105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On </a:t>
            </a:r>
            <a:r>
              <a:rPr lang="en-US" altLang="ja-JP" sz="1050" dirty="0" smtClean="0">
                <a:solidFill>
                  <a:srgbClr val="000000"/>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Off</a:t>
            </a:r>
            <a:endPar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grpSp>
        <p:nvGrpSpPr>
          <p:cNvPr id="7" name="グループ化 6"/>
          <p:cNvGrpSpPr/>
          <p:nvPr/>
        </p:nvGrpSpPr>
        <p:grpSpPr>
          <a:xfrm>
            <a:off x="5257022" y="3656106"/>
            <a:ext cx="915052" cy="276999"/>
            <a:chOff x="7967009" y="5290975"/>
            <a:chExt cx="915052" cy="276999"/>
          </a:xfrm>
        </p:grpSpPr>
        <p:sp>
          <p:nvSpPr>
            <p:cNvPr id="8" name="円/楕円 7"/>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9"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1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70</a:t>
            </a:fld>
            <a:endParaRPr lang="en-US" sz="1000" dirty="0">
              <a:solidFill>
                <a:prstClr val="white"/>
              </a:solidFill>
              <a:latin typeface="Calibri" panose="020F0502020204030204" pitchFamily="34" charset="0"/>
            </a:endParaRPr>
          </a:p>
        </p:txBody>
      </p:sp>
      <p:sp>
        <p:nvSpPr>
          <p:cNvPr id="12" name="テキスト ボックス 11"/>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Day &amp; Night</a:t>
            </a:r>
          </a:p>
        </p:txBody>
      </p:sp>
      <p:sp>
        <p:nvSpPr>
          <p:cNvPr id="13"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(Day &amp; Night)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14" y="1803520"/>
            <a:ext cx="2959831" cy="229108"/>
          </a:xfrm>
          <a:prstGeom prst="rect">
            <a:avLst/>
          </a:prstGeom>
        </p:spPr>
      </p:pic>
      <p:sp>
        <p:nvSpPr>
          <p:cNvPr id="4" name="テキスト ボックス 3"/>
          <p:cNvSpPr txBox="1"/>
          <p:nvPr/>
        </p:nvSpPr>
        <p:spPr>
          <a:xfrm>
            <a:off x="439614" y="1547466"/>
            <a:ext cx="1377463" cy="261610"/>
          </a:xfrm>
          <a:prstGeom prst="rect">
            <a:avLst/>
          </a:prstGeom>
          <a:noFill/>
        </p:spPr>
        <p:txBody>
          <a:bodyPr wrap="square" rtlCol="0">
            <a:spAutoFit/>
          </a:bodyPr>
          <a:lstStyle/>
          <a:p>
            <a:pPr algn="l"/>
            <a:r>
              <a:rPr lang="en-US" altLang="ja-JP" sz="11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X4171/4170 GUI</a:t>
            </a:r>
            <a:endParaRPr lang="ja-JP" altLang="en-US" sz="11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633248" y="783334"/>
            <a:ext cx="1377463" cy="430887"/>
          </a:xfrm>
          <a:prstGeom prst="rect">
            <a:avLst/>
          </a:prstGeom>
          <a:noFill/>
        </p:spPr>
        <p:txBody>
          <a:bodyPr wrap="square" rtlCol="0">
            <a:spAutoFit/>
          </a:bodyPr>
          <a:lstStyle/>
          <a:p>
            <a:pPr algn="l"/>
            <a:r>
              <a:rPr lang="en-US" altLang="ja-JP" sz="11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X4571L/X4571LM GUI</a:t>
            </a:r>
            <a:endParaRPr lang="ja-JP" altLang="en-US" sz="11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39614" y="2195635"/>
            <a:ext cx="2959831" cy="1408078"/>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Day &amp; Night </a:t>
            </a:r>
            <a:r>
              <a:rPr lang="en-US" altLang="ja-JP" sz="12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(electrical) (S4150)</a:t>
            </a:r>
            <a:endParaRPr lang="en-US" altLang="ja-JP" sz="12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Off</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Auto</a:t>
            </a:r>
          </a:p>
          <a:p>
            <a:pPr algn="l" fontAlgn="auto">
              <a:spcBef>
                <a:spcPts val="0"/>
              </a:spcBef>
              <a:spcAft>
                <a:spcPts val="0"/>
              </a:spcAft>
            </a:pPr>
            <a:endParaRPr lang="en-US" altLang="ja-JP" sz="1050" b="1" i="1" u="sng" dirty="0">
              <a:solidFill>
                <a:srgbClr val="0000CC"/>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Arial" panose="020B0604020202020204" pitchFamily="34" charset="0"/>
              <a:buChar char="•"/>
            </a:pPr>
            <a:r>
              <a:rPr lang="en-US" altLang="ja-JP" sz="10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Off: </a:t>
            </a: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The color mode is selected.</a:t>
            </a:r>
          </a:p>
          <a:p>
            <a:pPr marL="171450" indent="-171450" algn="l" fontAlgn="auto">
              <a:spcBef>
                <a:spcPts val="0"/>
              </a:spcBef>
              <a:spcAft>
                <a:spcPts val="0"/>
              </a:spcAft>
              <a:buFont typeface="Arial" panose="020B0604020202020204" pitchFamily="34" charset="0"/>
              <a:buChar char="•"/>
            </a:pPr>
            <a:r>
              <a:rPr lang="en-US" altLang="ja-JP" sz="10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Auto</a:t>
            </a:r>
            <a:r>
              <a:rPr lang="en-US" altLang="ja-JP" sz="10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Switches from color to black-and-white images when the ambient brightness (illuminance) of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the camera </a:t>
            </a: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is approx. 1.0 lx or less. It takes time to switch between modes.</a:t>
            </a: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122" y="1045261"/>
            <a:ext cx="2959831" cy="109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9274536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3625147" y="1272278"/>
            <a:ext cx="5114407" cy="3339376"/>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White balance</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50" dirty="0">
                <a:solidFill>
                  <a:srgbClr val="0000FF"/>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ATW1</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ATW2/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AWC</a:t>
            </a: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800" b="1" dirty="0" smtClean="0">
                <a:solidFill>
                  <a:srgbClr val="FF0000"/>
                </a:solidFill>
                <a:effectLst/>
                <a:latin typeface="Calibri" panose="020F0502020204030204" pitchFamily="34" charset="0"/>
                <a:ea typeface="Meiryo UI" panose="020B0604030504040204" pitchFamily="50" charset="-128"/>
                <a:cs typeface="Arial" panose="020B0604020202020204" pitchFamily="34" charset="0"/>
              </a:rPr>
              <a:t>Note</a:t>
            </a:r>
            <a:r>
              <a:rPr lang="en-US" altLang="ja-JP" sz="800" b="1" dirty="0">
                <a:solidFill>
                  <a:srgbClr val="FF0000"/>
                </a:solidFill>
                <a:effectLst/>
                <a:latin typeface="Calibri" panose="020F0502020204030204" pitchFamily="34" charset="0"/>
                <a:ea typeface="Meiryo UI" panose="020B0604030504040204" pitchFamily="50" charset="-128"/>
                <a:cs typeface="Arial" panose="020B0604020202020204" pitchFamily="34" charset="0"/>
              </a:rPr>
              <a:t>: </a:t>
            </a:r>
          </a:p>
          <a:p>
            <a:pPr marL="171450" indent="-171450" algn="l" fontAlgn="auto">
              <a:spcBef>
                <a:spcPts val="0"/>
              </a:spcBef>
              <a:spcAft>
                <a:spcPts val="0"/>
              </a:spcAft>
              <a:buFont typeface="Wingdings" panose="05000000000000000000" pitchFamily="2" charset="2"/>
              <a:buChar char="l"/>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Under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the following conditions, color may not be faithfully processed. In these cases, select “AWC”.</a:t>
            </a:r>
          </a:p>
          <a:p>
            <a:pPr lvl="1"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When shooting a subject whose major part is a thick color</a:t>
            </a:r>
          </a:p>
          <a:p>
            <a:pPr lvl="1"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When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shooting blue sky or sun at sunset</a:t>
            </a:r>
          </a:p>
          <a:p>
            <a:pPr lvl="1"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When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shooting a subject whose luminance is too low</a:t>
            </a:r>
          </a:p>
          <a:p>
            <a:pPr marL="171450" indent="-171450" algn="l" fontAlgn="auto">
              <a:spcBef>
                <a:spcPts val="0"/>
              </a:spcBef>
              <a:spcAft>
                <a:spcPts val="0"/>
              </a:spcAft>
              <a:buFont typeface="Wingdings" panose="05000000000000000000" pitchFamily="2" charset="2"/>
              <a:buChar char="l"/>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When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“AWC” is selected, click the [Set] button</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t>
            </a:r>
          </a:p>
          <a:p>
            <a:pPr marL="171450" indent="-171450" algn="l" fontAlgn="auto">
              <a:spcBef>
                <a:spcPts val="0"/>
              </a:spcBef>
              <a:spcAft>
                <a:spcPts val="0"/>
              </a:spcAft>
              <a:buFont typeface="Wingdings" panose="05000000000000000000" pitchFamily="2" charset="2"/>
              <a:buChar char="l"/>
            </a:pPr>
            <a:endPar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Red gain</a:t>
            </a: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255 level setting (Default: 128)</a:t>
            </a:r>
          </a:p>
          <a:p>
            <a:pPr algn="l" fontAlgn="auto">
              <a:spcBef>
                <a:spcPts val="0"/>
              </a:spcBef>
              <a:spcAft>
                <a:spcPts val="0"/>
              </a:spcAft>
            </a:pPr>
            <a:endPar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Blue gain</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p>
          <a:p>
            <a:pPr algn="l" fontAlgn="auto">
              <a:spcBef>
                <a:spcPts val="0"/>
              </a:spcBef>
              <a:spcAft>
                <a:spcPts val="0"/>
              </a:spcAft>
            </a:pPr>
            <a:endParaRPr lang="en-US" altLang="ja-JP" sz="12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Mask area</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12x12</a:t>
            </a:r>
            <a:r>
              <a:rPr lang="en-US" altLang="ja-JP" sz="1050"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rPr>
              <a:t> </a:t>
            </a:r>
            <a:endParaRPr lang="en-US" altLang="ja-JP" sz="1050"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50" dirty="0" smtClean="0">
              <a:solidFill>
                <a:srgbClr val="0000FF"/>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Adjustment speed</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31 level setting (Default: 16)</a:t>
            </a:r>
          </a:p>
        </p:txBody>
      </p:sp>
      <p:grpSp>
        <p:nvGrpSpPr>
          <p:cNvPr id="12" name="グループ化 11"/>
          <p:cNvGrpSpPr/>
          <p:nvPr/>
        </p:nvGrpSpPr>
        <p:grpSpPr>
          <a:xfrm>
            <a:off x="4716924" y="3642794"/>
            <a:ext cx="915052" cy="276999"/>
            <a:chOff x="7967009" y="5290975"/>
            <a:chExt cx="915052" cy="276999"/>
          </a:xfrm>
        </p:grpSpPr>
        <p:sp>
          <p:nvSpPr>
            <p:cNvPr id="13" name="円/楕円 12"/>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14"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10"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71</a:t>
            </a:fld>
            <a:endParaRPr lang="en-US" sz="1000" dirty="0">
              <a:solidFill>
                <a:prstClr val="white"/>
              </a:solidFill>
              <a:latin typeface="Calibri" panose="020F0502020204030204" pitchFamily="34" charset="0"/>
            </a:endParaRPr>
          </a:p>
        </p:txBody>
      </p:sp>
      <p:sp>
        <p:nvSpPr>
          <p:cNvPr id="15" name="テキスト ボックス 14"/>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White balance</a:t>
            </a:r>
          </a:p>
        </p:txBody>
      </p:sp>
      <p:sp>
        <p:nvSpPr>
          <p:cNvPr id="16"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(White balance)</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90" y="1268940"/>
            <a:ext cx="2959831" cy="1300344"/>
          </a:xfrm>
          <a:prstGeom prst="rect">
            <a:avLst/>
          </a:prstGeom>
        </p:spPr>
      </p:pic>
      <p:sp>
        <p:nvSpPr>
          <p:cNvPr id="20"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角丸四角形吹き出し 16"/>
          <p:cNvSpPr/>
          <p:nvPr/>
        </p:nvSpPr>
        <p:spPr>
          <a:xfrm>
            <a:off x="5901336" y="3381562"/>
            <a:ext cx="1823838" cy="551040"/>
          </a:xfrm>
          <a:prstGeom prst="wedgeRoundRectCallout">
            <a:avLst>
              <a:gd name="adj1" fmla="val -66045"/>
              <a:gd name="adj2" fmla="val 2441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000" dirty="0" smtClean="0">
                <a:solidFill>
                  <a:prstClr val="white"/>
                </a:solidFill>
                <a:effectLst/>
                <a:latin typeface="Calibri" panose="020F0502020204030204" pitchFamily="34" charset="0"/>
              </a:rPr>
              <a:t>Can be set more finely than previous 9M </a:t>
            </a:r>
            <a:r>
              <a:rPr lang="en-US" altLang="ja-JP" sz="1000" dirty="0">
                <a:solidFill>
                  <a:prstClr val="white"/>
                </a:solidFill>
                <a:effectLst/>
                <a:latin typeface="Calibri" panose="020F0502020204030204" pitchFamily="34" charset="0"/>
              </a:rPr>
              <a:t>360-deg </a:t>
            </a:r>
            <a:r>
              <a:rPr lang="en-US" altLang="ja-JP" sz="1000" dirty="0" smtClean="0">
                <a:solidFill>
                  <a:prstClr val="white"/>
                </a:solidFill>
                <a:effectLst/>
                <a:latin typeface="Calibri" panose="020F0502020204030204" pitchFamily="34" charset="0"/>
              </a:rPr>
              <a:t>camera (WV-SFN480)   (8x8)</a:t>
            </a:r>
            <a:endParaRPr lang="ja-JP" altLang="en-US" sz="1000" dirty="0">
              <a:solidFill>
                <a:prstClr val="white"/>
              </a:solidFill>
              <a:effectLst/>
              <a:latin typeface="Calibri" panose="020F0502020204030204" pitchFamily="34" charset="0"/>
            </a:endParaRPr>
          </a:p>
        </p:txBody>
      </p:sp>
    </p:spTree>
    <p:extLst>
      <p:ext uri="{BB962C8B-B14F-4D97-AF65-F5344CB8AC3E}">
        <p14:creationId xmlns:p14="http://schemas.microsoft.com/office/powerpoint/2010/main" val="4967802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p:cNvSpPr txBox="1"/>
          <p:nvPr/>
        </p:nvSpPr>
        <p:spPr>
          <a:xfrm>
            <a:off x="4144108" y="1263392"/>
            <a:ext cx="4595446" cy="1031051"/>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Intelligent auto</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i="1" u="sng" dirty="0">
                <a:solidFill>
                  <a:srgbClr val="0000CC"/>
                </a:solidFill>
                <a:effectLst/>
                <a:latin typeface="Calibri" panose="020F0502020204030204" pitchFamily="34" charset="0"/>
                <a:ea typeface="Meiryo UI" panose="020B0604030504040204" pitchFamily="50" charset="-128"/>
                <a:cs typeface="Arial" panose="020B0604020202020204" pitchFamily="34" charset="0"/>
              </a:rPr>
              <a:t>On</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Off</a:t>
            </a:r>
          </a:p>
          <a:p>
            <a:pPr algn="l" fontAlgn="auto">
              <a:spcBef>
                <a:spcPts val="0"/>
              </a:spcBef>
              <a:spcAft>
                <a:spcPts val="0"/>
              </a:spcAft>
            </a:pPr>
            <a:r>
              <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Motion priority level</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sp>
        <p:nvSpPr>
          <p:cNvPr id="52" name="テキスト ボックス 51"/>
          <p:cNvSpPr txBox="1"/>
          <p:nvPr/>
        </p:nvSpPr>
        <p:spPr>
          <a:xfrm>
            <a:off x="4144108" y="2817135"/>
            <a:ext cx="4595446" cy="1846659"/>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Scene file</a:t>
            </a:r>
          </a:p>
          <a:p>
            <a:pPr algn="l" fontAlgn="auto">
              <a:spcBef>
                <a:spcPts val="0"/>
              </a:spcBef>
              <a:spcAft>
                <a:spcPts val="0"/>
              </a:spcAft>
            </a:pPr>
            <a:r>
              <a:rPr lang="en-US" altLang="ja-JP" sz="1050" b="1"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5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1: Scene 1, 2: Scene 2, 3: Scene 3, 4: Scene 4 (up to 4 files can be registered)</a:t>
            </a:r>
          </a:p>
          <a:p>
            <a:pPr algn="l" fontAlgn="auto">
              <a:spcBef>
                <a:spcPts val="0"/>
              </a:spcBef>
              <a:spcAft>
                <a:spcPts val="0"/>
              </a:spcAft>
            </a:pPr>
            <a:r>
              <a:rPr lang="en-US" altLang="ja-JP" sz="12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endParaRPr lang="en-US" altLang="ja-JP" sz="12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Scene file title</a:t>
            </a: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The scene file name (up to 10 characters) displayed in “Scene file” can be changed. Only file names </a:t>
            </a:r>
            <a:r>
              <a:rPr lang="en-US" altLang="ja-JP" sz="105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displayed in </a:t>
            </a:r>
            <a:r>
              <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“1:”, “2:”, “3:”, and “4:” can be changed.</a:t>
            </a:r>
          </a:p>
          <a:p>
            <a:pPr algn="l" fontAlgn="auto">
              <a:spcBef>
                <a:spcPts val="0"/>
              </a:spcBef>
              <a:spcAft>
                <a:spcPts val="0"/>
              </a:spcAft>
            </a:pP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Unavailable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characters: " &amp; </a:t>
            </a:r>
            <a:endPar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8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[Load] button</a:t>
            </a:r>
            <a:r>
              <a:rPr lang="en-US" altLang="ja-JP" sz="8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Loads the setting data selected in “Scene file” and changes the current image accordingly.</a:t>
            </a:r>
            <a:endPar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8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[Register] button</a:t>
            </a:r>
            <a:r>
              <a:rPr lang="en-US" altLang="ja-JP" sz="8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The combination of settings used to adjust image quality that are currently displayed can be registered to </a:t>
            </a:r>
            <a:r>
              <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the scene </a:t>
            </a:r>
            <a:r>
              <a:rPr lang="en-US" altLang="ja-JP" sz="8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file displayed in “Scene file”.</a:t>
            </a:r>
            <a:endParaRPr lang="en-US" altLang="ja-JP" sz="8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grpSp>
        <p:nvGrpSpPr>
          <p:cNvPr id="11" name="グループ化 10"/>
          <p:cNvGrpSpPr/>
          <p:nvPr/>
        </p:nvGrpSpPr>
        <p:grpSpPr>
          <a:xfrm>
            <a:off x="5958898" y="1826922"/>
            <a:ext cx="915052" cy="276999"/>
            <a:chOff x="7967009" y="5290975"/>
            <a:chExt cx="915052" cy="276999"/>
          </a:xfrm>
        </p:grpSpPr>
        <p:sp>
          <p:nvSpPr>
            <p:cNvPr id="12" name="円/楕円 11"/>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13"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72</a:t>
            </a:fld>
            <a:endParaRPr lang="en-US" sz="1000" dirty="0">
              <a:solidFill>
                <a:prstClr val="white"/>
              </a:solidFill>
              <a:latin typeface="Calibri" panose="020F0502020204030204" pitchFamily="34" charset="0"/>
            </a:endParaRPr>
          </a:p>
        </p:txBody>
      </p:sp>
      <p:sp>
        <p:nvSpPr>
          <p:cNvPr id="15" name="テキスト ボックス 14"/>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Intelligent auto</a:t>
            </a:r>
          </a:p>
        </p:txBody>
      </p:sp>
      <p:sp>
        <p:nvSpPr>
          <p:cNvPr id="16"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(Intelligent auto / Scene registration)</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17885" y="264576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Scene registration</a:t>
            </a: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16" y="1267851"/>
            <a:ext cx="2947446" cy="495369"/>
          </a:xfrm>
          <a:prstGeom prst="rect">
            <a:avLst/>
          </a:prstGeom>
        </p:spPr>
      </p:pic>
      <p:sp>
        <p:nvSpPr>
          <p:cNvPr id="20" name="正方形/長方形 19"/>
          <p:cNvSpPr/>
          <p:nvPr/>
        </p:nvSpPr>
        <p:spPr>
          <a:xfrm>
            <a:off x="4150116" y="2316002"/>
            <a:ext cx="4572000" cy="215444"/>
          </a:xfrm>
          <a:prstGeom prst="rect">
            <a:avLst/>
          </a:prstGeom>
        </p:spPr>
        <p:txBody>
          <a:bodyPr>
            <a:spAutoFit/>
          </a:bodyPr>
          <a:lstStyle/>
          <a:p>
            <a:pPr algn="l"/>
            <a:r>
              <a:rPr lang="en-US" altLang="ja-JP" sz="800" b="1" i="1" u="sng" dirty="0" smtClean="0">
                <a:solidFill>
                  <a:srgbClr val="FF0000"/>
                </a:solidFill>
                <a:effectLst/>
                <a:latin typeface="Calibri" panose="020F0502020204030204" pitchFamily="34" charset="0"/>
              </a:rPr>
              <a:t>Note: </a:t>
            </a:r>
            <a:r>
              <a:rPr lang="en-US" altLang="ja-JP" sz="800" b="1" i="1" u="sng" dirty="0" smtClean="0">
                <a:solidFill>
                  <a:srgbClr val="0A54A0"/>
                </a:solidFill>
                <a:effectLst/>
                <a:latin typeface="Calibri" panose="020F0502020204030204" pitchFamily="34" charset="0"/>
              </a:rPr>
              <a:t>“Face priority” </a:t>
            </a:r>
            <a:r>
              <a:rPr lang="en-US" altLang="ja-JP" sz="800" b="1" i="1" u="sng" dirty="0">
                <a:solidFill>
                  <a:srgbClr val="0A54A0"/>
                </a:solidFill>
                <a:effectLst/>
                <a:latin typeface="Calibri" panose="020F0502020204030204" pitchFamily="34" charset="0"/>
              </a:rPr>
              <a:t>is not applied 5MP </a:t>
            </a:r>
            <a:r>
              <a:rPr lang="en-US" altLang="ja-JP" sz="800" b="1" i="1" u="sng" dirty="0" smtClean="0">
                <a:solidFill>
                  <a:srgbClr val="0A54A0"/>
                </a:solidFill>
                <a:effectLst/>
                <a:latin typeface="Calibri" panose="020F0502020204030204" pitchFamily="34" charset="0"/>
              </a:rPr>
              <a:t>360-deg</a:t>
            </a:r>
            <a:r>
              <a:rPr lang="en-US" altLang="ja-JP" sz="800" b="1" i="1" u="sng" dirty="0">
                <a:solidFill>
                  <a:srgbClr val="0A54A0"/>
                </a:solidFill>
                <a:effectLst/>
                <a:latin typeface="Calibri" panose="020F0502020204030204" pitchFamily="34" charset="0"/>
              </a:rPr>
              <a:t>. camera</a:t>
            </a:r>
          </a:p>
        </p:txBody>
      </p:sp>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78" y="3066391"/>
            <a:ext cx="2978407" cy="786399"/>
          </a:xfrm>
          <a:prstGeom prst="rect">
            <a:avLst/>
          </a:prstGeom>
        </p:spPr>
      </p:pic>
      <p:sp>
        <p:nvSpPr>
          <p:cNvPr id="2" name="正方形/長方形 1"/>
          <p:cNvSpPr/>
          <p:nvPr/>
        </p:nvSpPr>
        <p:spPr>
          <a:xfrm>
            <a:off x="344186" y="1879253"/>
            <a:ext cx="3647515" cy="707886"/>
          </a:xfrm>
          <a:prstGeom prst="rect">
            <a:avLst/>
          </a:prstGeom>
        </p:spPr>
        <p:txBody>
          <a:bodyPr wrap="square">
            <a:spAutoFit/>
          </a:bodyPr>
          <a:lstStyle/>
          <a:p>
            <a:pPr marL="171450" indent="-171450" algn="l">
              <a:buFont typeface="Wingdings" panose="05000000000000000000" pitchFamily="2" charset="2"/>
              <a:buChar char="ü"/>
            </a:pPr>
            <a:r>
              <a:rPr lang="en-US" altLang="ja-JP" sz="1000" dirty="0">
                <a:solidFill>
                  <a:srgbClr val="0A54A0"/>
                </a:solidFill>
                <a:effectLst/>
                <a:latin typeface="Calibri" panose="020F0502020204030204" pitchFamily="34" charset="0"/>
              </a:rPr>
              <a:t>“Intelligent Auto” can detect conditions (back lighting, outdoor, night time, etc.) or moving objects and </a:t>
            </a:r>
            <a:r>
              <a:rPr lang="en-US" altLang="ja-JP" sz="1000" dirty="0" smtClean="0">
                <a:solidFill>
                  <a:srgbClr val="0A54A0"/>
                </a:solidFill>
                <a:effectLst/>
                <a:latin typeface="Calibri" panose="020F0502020204030204" pitchFamily="34" charset="0"/>
              </a:rPr>
              <a:t>then automatically </a:t>
            </a:r>
            <a:r>
              <a:rPr lang="en-US" altLang="ja-JP" sz="1000" dirty="0">
                <a:solidFill>
                  <a:srgbClr val="0A54A0"/>
                </a:solidFill>
                <a:effectLst/>
                <a:latin typeface="Calibri" panose="020F0502020204030204" pitchFamily="34" charset="0"/>
              </a:rPr>
              <a:t>adjust the camera’s aperture, gain, shutter speed, and contrast in order to display moving </a:t>
            </a:r>
            <a:r>
              <a:rPr lang="en-US" altLang="ja-JP" sz="1000" dirty="0" smtClean="0">
                <a:solidFill>
                  <a:srgbClr val="0A54A0"/>
                </a:solidFill>
                <a:effectLst/>
                <a:latin typeface="Calibri" panose="020F0502020204030204" pitchFamily="34" charset="0"/>
              </a:rPr>
              <a:t>objects more </a:t>
            </a:r>
            <a:r>
              <a:rPr lang="en-US" altLang="ja-JP" sz="1000" dirty="0">
                <a:solidFill>
                  <a:srgbClr val="0A54A0"/>
                </a:solidFill>
                <a:effectLst/>
                <a:latin typeface="Calibri" panose="020F0502020204030204" pitchFamily="34" charset="0"/>
              </a:rPr>
              <a:t>clearly.</a:t>
            </a:r>
            <a:endParaRPr lang="ja-JP" altLang="en-US" sz="1000" dirty="0">
              <a:solidFill>
                <a:srgbClr val="0A54A0"/>
              </a:solidFill>
              <a:effectLst/>
              <a:latin typeface="Calibri" panose="020F0502020204030204" pitchFamily="34" charset="0"/>
            </a:endParaRPr>
          </a:p>
        </p:txBody>
      </p:sp>
      <p:sp>
        <p:nvSpPr>
          <p:cNvPr id="2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1657882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テキスト ボックス 57"/>
          <p:cNvSpPr txBox="1"/>
          <p:nvPr/>
        </p:nvSpPr>
        <p:spPr>
          <a:xfrm>
            <a:off x="3482003" y="834352"/>
            <a:ext cx="2700000" cy="3077766"/>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Auto contrast adjust</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On</a:t>
            </a: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Off(Manual)</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Contrast level</a:t>
            </a: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Adaptive black stretch</a:t>
            </a:r>
          </a:p>
          <a:p>
            <a:pPr algn="l"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Adaptive highlight stretch</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255 level setting (Default: 128)</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Fog compensation</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On/ </a:t>
            </a:r>
            <a:r>
              <a:rPr lang="en-US" altLang="ja-JP" sz="1000" b="1" i="1" u="sng" dirty="0" smtClean="0">
                <a:solidFill>
                  <a:srgbClr val="0000CC"/>
                </a:solidFill>
                <a:effectLst/>
                <a:latin typeface="Calibri" panose="020F0502020204030204" pitchFamily="34" charset="0"/>
                <a:ea typeface="Meiryo UI" panose="020B0604030504040204" pitchFamily="50" charset="-128"/>
                <a:cs typeface="Arial" panose="020B0604020202020204" pitchFamily="34" charset="0"/>
              </a:rPr>
              <a:t>Off</a:t>
            </a: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Level</a:t>
            </a:r>
          </a:p>
          <a:p>
            <a:pPr algn="l"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127 level setting</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grpSp>
        <p:nvGrpSpPr>
          <p:cNvPr id="7" name="グループ化 6"/>
          <p:cNvGrpSpPr/>
          <p:nvPr/>
        </p:nvGrpSpPr>
        <p:grpSpPr>
          <a:xfrm>
            <a:off x="5322305" y="852595"/>
            <a:ext cx="640070" cy="276999"/>
            <a:chOff x="7967009" y="5290975"/>
            <a:chExt cx="915052" cy="276999"/>
          </a:xfrm>
        </p:grpSpPr>
        <p:sp>
          <p:nvSpPr>
            <p:cNvPr id="8" name="円/楕円 7"/>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9"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sp>
        <p:nvSpPr>
          <p:cNvPr id="1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73</a:t>
            </a:fld>
            <a:endParaRPr lang="en-US" sz="1000" dirty="0">
              <a:solidFill>
                <a:prstClr val="white"/>
              </a:solidFill>
              <a:latin typeface="Calibri" panose="020F0502020204030204" pitchFamily="34" charset="0"/>
            </a:endParaRPr>
          </a:p>
        </p:txBody>
      </p:sp>
      <p:sp>
        <p:nvSpPr>
          <p:cNvPr id="12" name="テキスト ボックス 11"/>
          <p:cNvSpPr txBox="1"/>
          <p:nvPr/>
        </p:nvSpPr>
        <p:spPr>
          <a:xfrm>
            <a:off x="317898" y="852009"/>
            <a:ext cx="3065836"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Detailed setting</a:t>
            </a:r>
          </a:p>
        </p:txBody>
      </p:sp>
      <p:sp>
        <p:nvSpPr>
          <p:cNvPr id="13" name="タイトル 1"/>
          <p:cNvSpPr>
            <a:spLocks noGrp="1"/>
          </p:cNvSpPr>
          <p:nvPr>
            <p:ph type="title"/>
          </p:nvPr>
        </p:nvSpPr>
        <p:spPr>
          <a:xfrm>
            <a:off x="574440" y="144615"/>
            <a:ext cx="7674860"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Image Adjust (Detailed setting)</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94" y="1266757"/>
            <a:ext cx="2953639" cy="3108442"/>
          </a:xfrm>
          <a:prstGeom prst="rect">
            <a:avLst/>
          </a:prstGeom>
        </p:spPr>
      </p:pic>
      <p:sp>
        <p:nvSpPr>
          <p:cNvPr id="15" name="テキスト ボックス 14"/>
          <p:cNvSpPr txBox="1"/>
          <p:nvPr/>
        </p:nvSpPr>
        <p:spPr>
          <a:xfrm>
            <a:off x="6348030" y="840202"/>
            <a:ext cx="2520000" cy="3060000"/>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Chroma gain level</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255 level setting (Default: 128)</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Hue level</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Aperture level</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to 31 level setting (Default: 16)</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Pedestal level</a:t>
            </a:r>
            <a:endParaRPr lang="en-US" altLang="ja-JP"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marL="171450" indent="-171450" algn="l" fontAlgn="auto">
              <a:spcBef>
                <a:spcPts val="0"/>
              </a:spcBef>
              <a:spcAft>
                <a:spcPts val="0"/>
              </a:spcAft>
              <a:buFont typeface="Wingdings" panose="05000000000000000000" pitchFamily="2" charset="2"/>
              <a:buChar char="n"/>
            </a:pPr>
            <a:r>
              <a:rPr lang="en-US" altLang="ja-JP" sz="1200" b="1"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DNR</a:t>
            </a:r>
            <a:endParaRPr lang="en-US" altLang="ja-JP" sz="1200" b="1"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r>
              <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ja-JP" altLang="en-US"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 </a:t>
            </a:r>
            <a:r>
              <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rPr>
              <a:t>0 to 255 level setting (Default: 128)</a:t>
            </a:r>
          </a:p>
          <a:p>
            <a:pPr algn="l" fontAlgn="auto">
              <a:spcBef>
                <a:spcPts val="0"/>
              </a:spcBef>
              <a:spcAft>
                <a:spcPts val="0"/>
              </a:spcAft>
            </a:pP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dirty="0" smtClean="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a:p>
            <a:pPr algn="l" fontAlgn="auto">
              <a:spcBef>
                <a:spcPts val="0"/>
              </a:spcBef>
              <a:spcAft>
                <a:spcPts val="0"/>
              </a:spcAft>
            </a:pPr>
            <a:endParaRPr lang="en-US" altLang="ja-JP" sz="1000" dirty="0">
              <a:solidFill>
                <a:prstClr val="black"/>
              </a:solidFill>
              <a:effectLst/>
              <a:latin typeface="Calibri" panose="020F0502020204030204" pitchFamily="34" charset="0"/>
              <a:ea typeface="Meiryo UI" panose="020B0604030504040204" pitchFamily="50" charset="-128"/>
              <a:cs typeface="Arial" panose="020B0604020202020204" pitchFamily="34" charset="0"/>
            </a:endParaRPr>
          </a:p>
        </p:txBody>
      </p:sp>
      <p:sp>
        <p:nvSpPr>
          <p:cNvPr id="4" name="テキスト ボックス 3"/>
          <p:cNvSpPr txBox="1"/>
          <p:nvPr/>
        </p:nvSpPr>
        <p:spPr>
          <a:xfrm>
            <a:off x="3383733" y="3915523"/>
            <a:ext cx="5678211" cy="815608"/>
          </a:xfrm>
          <a:prstGeom prst="rect">
            <a:avLst/>
          </a:prstGeom>
          <a:noFill/>
        </p:spPr>
        <p:txBody>
          <a:bodyPr wrap="square" rtlCol="0">
            <a:spAutoFit/>
          </a:bodyPr>
          <a:lstStyle/>
          <a:p>
            <a:pPr algn="l"/>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The following three functions have been newly added to WV-S4150/4550L, which 9M 360-deg camera does not support.</a:t>
            </a:r>
          </a:p>
          <a:p>
            <a:pPr marL="228600" indent="-228600" algn="l">
              <a:buFont typeface="+mj-lt"/>
              <a:buAutoNum type="arabicPeriod"/>
            </a:pPr>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Auto contrast </a:t>
            </a:r>
            <a:r>
              <a:rPr lang="en-US" altLang="ja-JP" sz="8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adjust: Select On/Off(Manual) to determine whether or not to activate the auto contrast adjust function.</a:t>
            </a:r>
            <a:endPar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p>
            <a:pPr marL="228600" indent="-228600" algn="l">
              <a:buFont typeface="+mj-lt"/>
              <a:buAutoNum type="arabicPeriod"/>
            </a:pPr>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Adaptive highlight </a:t>
            </a:r>
            <a:r>
              <a:rPr lang="en-US" altLang="ja-JP" sz="8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stretch: Adjust the brightness of the bright parts of the image.</a:t>
            </a:r>
            <a:endPar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p>
            <a:pPr marL="228600" indent="-228600" algn="l">
              <a:buFont typeface="+mj-lt"/>
              <a:buAutoNum type="arabicPeriod"/>
            </a:pPr>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Fog </a:t>
            </a:r>
            <a:r>
              <a:rPr lang="en-US" altLang="ja-JP" sz="8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compensation: The fog compensation function can make dim images that have been affected by fog or other conditions </a:t>
            </a:r>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clearer using </a:t>
            </a:r>
            <a:r>
              <a:rPr lang="en-US" altLang="ja-JP" sz="8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digital image processing</a:t>
            </a:r>
            <a:r>
              <a:rPr lang="en-US" altLang="ja-JP" sz="8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t>
            </a:r>
          </a:p>
          <a:p>
            <a:pPr algn="l"/>
            <a:r>
              <a:rPr lang="en-US" altLang="ja-JP" sz="7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7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Note: </a:t>
            </a:r>
            <a:r>
              <a:rPr lang="en-US" altLang="ja-JP" sz="7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When “On” </a:t>
            </a:r>
            <a:r>
              <a:rPr lang="en-US" altLang="ja-JP" sz="7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is selected </a:t>
            </a:r>
            <a:r>
              <a:rPr lang="en-US" altLang="ja-JP" sz="7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for “Auto contrast adjust”, or when “On” is selected for “Intelligent Auto”, this setting is </a:t>
            </a:r>
            <a:r>
              <a:rPr lang="en-US" altLang="ja-JP" sz="70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not </a:t>
            </a:r>
            <a:r>
              <a:rPr lang="en-US" altLang="ja-JP" sz="7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available.</a:t>
            </a:r>
            <a:endParaRPr lang="ja-JP" altLang="en-US" sz="700"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7" name="グループ化 16"/>
          <p:cNvGrpSpPr/>
          <p:nvPr/>
        </p:nvGrpSpPr>
        <p:grpSpPr>
          <a:xfrm>
            <a:off x="5621255" y="2411875"/>
            <a:ext cx="640070" cy="276999"/>
            <a:chOff x="7967009" y="5290975"/>
            <a:chExt cx="915052" cy="276999"/>
          </a:xfrm>
        </p:grpSpPr>
        <p:sp>
          <p:nvSpPr>
            <p:cNvPr id="18" name="円/楕円 17"/>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19"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grpSp>
        <p:nvGrpSpPr>
          <p:cNvPr id="20" name="グループ化 19"/>
          <p:cNvGrpSpPr/>
          <p:nvPr/>
        </p:nvGrpSpPr>
        <p:grpSpPr>
          <a:xfrm>
            <a:off x="5117111" y="2927719"/>
            <a:ext cx="640070" cy="276999"/>
            <a:chOff x="7967009" y="5290975"/>
            <a:chExt cx="915052" cy="276999"/>
          </a:xfrm>
        </p:grpSpPr>
        <p:sp>
          <p:nvSpPr>
            <p:cNvPr id="21" name="円/楕円 20"/>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22"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sp>
        <p:nvSpPr>
          <p:cNvPr id="25"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1753415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99" y="1270572"/>
            <a:ext cx="4532628" cy="2743107"/>
          </a:xfrm>
          <a:prstGeom prst="rect">
            <a:avLst/>
          </a:prstGeom>
        </p:spPr>
      </p:pic>
      <p:sp>
        <p:nvSpPr>
          <p:cNvPr id="6"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Encoding format / Transmission priority</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30" name="正方形/長方形 29"/>
          <p:cNvSpPr/>
          <p:nvPr/>
        </p:nvSpPr>
        <p:spPr>
          <a:xfrm>
            <a:off x="322557" y="1729667"/>
            <a:ext cx="4530370" cy="243825"/>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31" name="テキスト ボックス 30"/>
          <p:cNvSpPr txBox="1"/>
          <p:nvPr/>
        </p:nvSpPr>
        <p:spPr>
          <a:xfrm>
            <a:off x="5206791" y="1263945"/>
            <a:ext cx="3626547" cy="93102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Stream encoding format</a:t>
            </a:r>
          </a:p>
          <a:p>
            <a:pPr algn="l" fontAlgn="auto">
              <a:spcBef>
                <a:spcPts val="0"/>
              </a:spcBef>
              <a:spcAft>
                <a:spcPts val="0"/>
              </a:spcAft>
            </a:pPr>
            <a:r>
              <a:rPr lang="ja-JP" altLang="en-US"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ja-JP" altLang="en-US"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u="sng"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rPr>
              <a:t>H.265</a:t>
            </a:r>
            <a:r>
              <a:rPr lang="en-US" altLang="ja-JP" sz="1050"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H.264</a:t>
            </a:r>
          </a:p>
          <a:p>
            <a:pPr algn="l" fontAlgn="auto">
              <a:spcBef>
                <a:spcPts val="0"/>
              </a:spcBef>
              <a:spcAft>
                <a:spcPts val="0"/>
              </a:spcAft>
            </a:pPr>
            <a:r>
              <a:rPr lang="en-US" altLang="ja-JP" sz="12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p>
          <a:p>
            <a:pPr algn="l" fontAlgn="auto">
              <a:spcBef>
                <a:spcPts val="0"/>
              </a:spcBef>
              <a:spcAft>
                <a:spcPts val="0"/>
              </a:spcAft>
            </a:pP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The stream encoding format </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can be selected for </a:t>
            </a: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stream </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1 and </a:t>
            </a: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2 respectively, such as Stream </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1 </a:t>
            </a: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as </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H.265, stream 2 as H.264.</a:t>
            </a:r>
            <a:endPar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32" name="直線コネクタ 31"/>
          <p:cNvCxnSpPr>
            <a:stCxn id="30" idx="3"/>
            <a:endCxn id="31" idx="1"/>
          </p:cNvCxnSpPr>
          <p:nvPr/>
        </p:nvCxnSpPr>
        <p:spPr>
          <a:xfrm flipV="1">
            <a:off x="4852927" y="1729457"/>
            <a:ext cx="353864" cy="122123"/>
          </a:xfrm>
          <a:prstGeom prst="line">
            <a:avLst/>
          </a:prstGeom>
          <a:noFill/>
          <a:ln w="25400" cap="flat" cmpd="sng" algn="ctr">
            <a:solidFill>
              <a:srgbClr val="FF66FF"/>
            </a:solidFill>
            <a:prstDash val="solid"/>
          </a:ln>
          <a:effectLst/>
        </p:spPr>
      </p:cxnSp>
      <p:sp>
        <p:nvSpPr>
          <p:cNvPr id="33" name="テキスト ボックス 32"/>
          <p:cNvSpPr txBox="1"/>
          <p:nvPr/>
        </p:nvSpPr>
        <p:spPr>
          <a:xfrm>
            <a:off x="5211091" y="2410855"/>
            <a:ext cx="3622247" cy="1246495"/>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Transmission priority</a:t>
            </a:r>
            <a:endParaRPr lang="en-US" altLang="ja-JP"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5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Frame </a:t>
            </a:r>
            <a:r>
              <a:rPr lang="en-US" altLang="ja-JP" sz="1050" b="1" i="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rate</a:t>
            </a:r>
            <a:r>
              <a:rPr lang="en-US" altLang="ja-JP" sz="105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r>
              <a:rPr lang="ja-JP" altLang="en-US"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Constant bit rate / VBR / Best effort</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8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Note: </a:t>
            </a:r>
            <a:endParaRPr lang="en-US" altLang="ja-JP" sz="8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8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Default </a:t>
            </a: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setting of the Transmission priority has been changed to unified in the same as other Extreme series cameras</a:t>
            </a:r>
            <a:r>
              <a:rPr lang="en-US" altLang="ja-JP" sz="8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When “Frame rate” is set for “Transmission priority”, number of users who can access the camera </a:t>
            </a:r>
            <a:r>
              <a:rPr lang="en-US" altLang="ja-JP" sz="8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may be </a:t>
            </a:r>
            <a:r>
              <a:rPr lang="en-US" altLang="ja-JP" sz="8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limited.</a:t>
            </a:r>
          </a:p>
        </p:txBody>
      </p:sp>
      <p:sp>
        <p:nvSpPr>
          <p:cNvPr id="34" name="正方形/長方形 33"/>
          <p:cNvSpPr/>
          <p:nvPr/>
        </p:nvSpPr>
        <p:spPr>
          <a:xfrm>
            <a:off x="309210" y="2414880"/>
            <a:ext cx="4543717" cy="233107"/>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cxnSp>
        <p:nvCxnSpPr>
          <p:cNvPr id="35" name="直線コネクタ 34"/>
          <p:cNvCxnSpPr>
            <a:stCxn id="34" idx="3"/>
            <a:endCxn id="33" idx="1"/>
          </p:cNvCxnSpPr>
          <p:nvPr/>
        </p:nvCxnSpPr>
        <p:spPr>
          <a:xfrm>
            <a:off x="4852927" y="2531434"/>
            <a:ext cx="358164" cy="502669"/>
          </a:xfrm>
          <a:prstGeom prst="line">
            <a:avLst/>
          </a:prstGeom>
          <a:noFill/>
          <a:ln w="25400" cap="flat" cmpd="sng" algn="ctr">
            <a:solidFill>
              <a:srgbClr val="FF66FF"/>
            </a:solidFill>
            <a:prstDash val="solid"/>
          </a:ln>
          <a:effectLst/>
        </p:spPr>
      </p:cxnSp>
      <p:grpSp>
        <p:nvGrpSpPr>
          <p:cNvPr id="11" name="グループ化 10"/>
          <p:cNvGrpSpPr/>
          <p:nvPr/>
        </p:nvGrpSpPr>
        <p:grpSpPr>
          <a:xfrm>
            <a:off x="7090623" y="2437688"/>
            <a:ext cx="915052" cy="276999"/>
            <a:chOff x="7967009" y="5290975"/>
            <a:chExt cx="915052" cy="276999"/>
          </a:xfrm>
        </p:grpSpPr>
        <p:sp>
          <p:nvSpPr>
            <p:cNvPr id="12" name="円/楕円 11"/>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13"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15"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74</a:t>
            </a:fld>
            <a:endParaRPr lang="en-US" sz="1000" dirty="0">
              <a:solidFill>
                <a:prstClr val="white"/>
              </a:solidFill>
              <a:latin typeface="Calibri" panose="020F0502020204030204" pitchFamily="34" charset="0"/>
            </a:endParaRPr>
          </a:p>
        </p:txBody>
      </p:sp>
      <p:sp>
        <p:nvSpPr>
          <p:cNvPr id="16" name="テキスト ボックス 15"/>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Image tab on Image/Audio menu</a:t>
            </a:r>
          </a:p>
        </p:txBody>
      </p:sp>
      <p:sp>
        <p:nvSpPr>
          <p:cNvPr id="19"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1892374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99" y="1270572"/>
            <a:ext cx="4532628" cy="2743107"/>
          </a:xfrm>
          <a:prstGeom prst="rect">
            <a:avLst/>
          </a:prstGeom>
        </p:spPr>
      </p:pic>
      <p:cxnSp>
        <p:nvCxnSpPr>
          <p:cNvPr id="22" name="直線コネクタ 21"/>
          <p:cNvCxnSpPr>
            <a:stCxn id="23" idx="3"/>
          </p:cNvCxnSpPr>
          <p:nvPr/>
        </p:nvCxnSpPr>
        <p:spPr>
          <a:xfrm>
            <a:off x="4852926" y="3578470"/>
            <a:ext cx="103356" cy="108438"/>
          </a:xfrm>
          <a:prstGeom prst="line">
            <a:avLst/>
          </a:prstGeom>
          <a:noFill/>
          <a:ln w="25400" cap="flat" cmpd="sng" algn="ctr">
            <a:solidFill>
              <a:srgbClr val="FF66FF"/>
            </a:solidFill>
            <a:prstDash val="solid"/>
          </a:ln>
          <a:effectLst/>
        </p:spPr>
      </p:cxnSp>
      <p:sp>
        <p:nvSpPr>
          <p:cNvPr id="23" name="正方形/長方形 22"/>
          <p:cNvSpPr/>
          <p:nvPr/>
        </p:nvSpPr>
        <p:spPr>
          <a:xfrm>
            <a:off x="324397" y="3358662"/>
            <a:ext cx="4528529" cy="439615"/>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24" name="テキスト ボックス 23"/>
          <p:cNvSpPr txBox="1"/>
          <p:nvPr/>
        </p:nvSpPr>
        <p:spPr>
          <a:xfrm>
            <a:off x="4956282" y="1081404"/>
            <a:ext cx="3923928" cy="3600986"/>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GOP control</a:t>
            </a:r>
          </a:p>
          <a:p>
            <a:pPr algn="l"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Can be reduced data amount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in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areas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where there is no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motion. Available mode is different depends on encoding format.</a:t>
            </a:r>
          </a:p>
          <a:p>
            <a:pPr algn="l" fontAlgn="auto">
              <a:spcBef>
                <a:spcPts val="0"/>
              </a:spcBef>
              <a:spcAft>
                <a:spcPts val="0"/>
              </a:spcAft>
            </a:pPr>
            <a:endParaRPr lang="en-US" altLang="ja-JP" sz="10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 In case of H.265 is selected</a:t>
            </a:r>
            <a:endParaRPr lang="en-US" altLang="ja-JP" sz="1000" b="1" dirty="0" smtClean="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00" b="1" i="1"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b="1" i="1" u="sng"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Off</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On(Low) /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On(Mid)/ On(Advanced)/ </a:t>
            </a:r>
            <a:r>
              <a:rPr lang="en-US" altLang="ja-JP" sz="1000"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On(Frame rate control)</a:t>
            </a:r>
          </a:p>
          <a:p>
            <a:pPr algn="l" fontAlgn="auto">
              <a:spcBef>
                <a:spcPts val="0"/>
              </a:spcBef>
              <a:spcAft>
                <a:spcPts val="0"/>
              </a:spcAft>
            </a:pPr>
            <a:endPar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 In case of H.264 is selected</a:t>
            </a:r>
            <a:endParaRPr lang="en-US" altLang="ja-JP" sz="1000" b="1" dirty="0">
              <a:solidFill>
                <a:prstClr val="black">
                  <a:lumMod val="75000"/>
                  <a:lumOff val="25000"/>
                </a:prstClr>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00" b="1" i="1" dirty="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b="1" i="1"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b="1" i="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Off / On(Low) / On(Mid</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0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endParaRPr lang="en-US" altLang="ja-JP" sz="10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228600" indent="-228600" algn="l" fontAlgn="auto">
              <a:spcBef>
                <a:spcPts val="0"/>
              </a:spcBef>
              <a:spcAft>
                <a:spcPts val="0"/>
              </a:spcAft>
              <a:buFont typeface="Wingdings" panose="05000000000000000000" pitchFamily="2" charset="2"/>
              <a:buChar char="l"/>
            </a:pP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Off</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p>
          <a:p>
            <a:pPr marL="228600" indent="-228600" algn="l" fontAlgn="auto">
              <a:spcBef>
                <a:spcPts val="0"/>
              </a:spcBef>
              <a:spcAft>
                <a:spcPts val="0"/>
              </a:spcAft>
              <a:buFont typeface="Wingdings" panose="05000000000000000000" pitchFamily="2" charset="2"/>
              <a:buChar char="l"/>
            </a:pP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On(Low</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 frame interval: 1 to 8 sec.</a:t>
            </a:r>
          </a:p>
          <a:p>
            <a:pPr marL="228600" indent="-228600" algn="l" fontAlgn="auto">
              <a:spcBef>
                <a:spcPts val="0"/>
              </a:spcBef>
              <a:spcAft>
                <a:spcPts val="0"/>
              </a:spcAft>
              <a:buFont typeface="Wingdings" panose="05000000000000000000" pitchFamily="2" charset="2"/>
              <a:buChar char="l"/>
            </a:pP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On(Mid): I frame interval: 4 to 16 sec.</a:t>
            </a:r>
          </a:p>
          <a:p>
            <a:pPr marL="228600" indent="-228600" algn="l" fontAlgn="auto">
              <a:spcBef>
                <a:spcPts val="0"/>
              </a:spcBef>
              <a:spcAft>
                <a:spcPts val="0"/>
              </a:spcAft>
              <a:buFont typeface="Wingdings" panose="05000000000000000000" pitchFamily="2" charset="2"/>
              <a:buChar char="l"/>
            </a:pP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On(Advanced): I frame interval: 60 sec.</a:t>
            </a:r>
          </a:p>
          <a:p>
            <a:pPr marL="228600" indent="-228600" algn="l" fontAlgn="auto">
              <a:spcBef>
                <a:spcPts val="0"/>
              </a:spcBef>
              <a:spcAft>
                <a:spcPts val="0"/>
              </a:spcAft>
              <a:buFont typeface="Wingdings" panose="05000000000000000000" pitchFamily="2" charset="2"/>
              <a:buChar char="l"/>
            </a:pPr>
            <a:r>
              <a:rPr lang="en-US" altLang="ja-JP" sz="9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On(Frame rate control):</a:t>
            </a:r>
          </a:p>
          <a:p>
            <a:pPr lvl="1" algn="l" fontAlgn="auto">
              <a:spcBef>
                <a:spcPts val="0"/>
              </a:spcBef>
              <a:spcAft>
                <a:spcPts val="0"/>
              </a:spcAft>
            </a:pP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By </a:t>
            </a: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dynamically controlling the frame rate in addition to the refresh interval depending on the presence or absence of motion, the bit rate at the time of scene shooting without motion is further reduced.</a:t>
            </a:r>
          </a:p>
          <a:p>
            <a:pPr algn="l" fontAlgn="auto">
              <a:spcBef>
                <a:spcPts val="0"/>
              </a:spcBef>
              <a:spcAft>
                <a:spcPts val="0"/>
              </a:spcAft>
            </a:pPr>
            <a:endParaRPr lang="en-US" altLang="ja-JP" sz="10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Auto VIQS</a:t>
            </a:r>
          </a:p>
          <a:p>
            <a:pPr algn="l"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Keeps high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image quality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in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motion area </a:t>
            </a:r>
            <a:r>
              <a:rPr lang="en-US" altLang="ja-JP" sz="10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and suppresses the amount of data in other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areas.</a:t>
            </a:r>
          </a:p>
          <a:p>
            <a:pPr algn="l" fontAlgn="auto">
              <a:spcBef>
                <a:spcPts val="0"/>
              </a:spcBef>
              <a:spcAft>
                <a:spcPts val="0"/>
              </a:spcAft>
            </a:pP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b="1" i="1" u="sng"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rPr>
              <a:t>Off</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a:t>
            </a:r>
          </a:p>
        </p:txBody>
      </p:sp>
      <p:grpSp>
        <p:nvGrpSpPr>
          <p:cNvPr id="7" name="グループ化 6"/>
          <p:cNvGrpSpPr/>
          <p:nvPr/>
        </p:nvGrpSpPr>
        <p:grpSpPr>
          <a:xfrm>
            <a:off x="6580470" y="3190087"/>
            <a:ext cx="915052" cy="276999"/>
            <a:chOff x="7967009" y="5290975"/>
            <a:chExt cx="915052" cy="276999"/>
          </a:xfrm>
        </p:grpSpPr>
        <p:sp>
          <p:nvSpPr>
            <p:cNvPr id="8" name="円/楕円 7"/>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9"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sp>
        <p:nvSpPr>
          <p:cNvPr id="10"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75</a:t>
            </a:fld>
            <a:endParaRPr lang="en-US" sz="1000" dirty="0">
              <a:solidFill>
                <a:prstClr val="white"/>
              </a:solidFill>
              <a:latin typeface="Calibri" panose="020F0502020204030204" pitchFamily="34" charset="0"/>
            </a:endParaRPr>
          </a:p>
        </p:txBody>
      </p:sp>
      <p:sp>
        <p:nvSpPr>
          <p:cNvPr id="12"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Smart coding (GOP control / Auto VIQS)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Image tab on Image/Audio menu</a:t>
            </a:r>
          </a:p>
        </p:txBody>
      </p:sp>
      <p:grpSp>
        <p:nvGrpSpPr>
          <p:cNvPr id="19" name="グループ化 18"/>
          <p:cNvGrpSpPr/>
          <p:nvPr/>
        </p:nvGrpSpPr>
        <p:grpSpPr>
          <a:xfrm>
            <a:off x="7354242" y="1724575"/>
            <a:ext cx="915052" cy="276999"/>
            <a:chOff x="7967009" y="5290975"/>
            <a:chExt cx="915052" cy="276999"/>
          </a:xfrm>
        </p:grpSpPr>
        <p:sp>
          <p:nvSpPr>
            <p:cNvPr id="20" name="円/楕円 19"/>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21"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p>
          </p:txBody>
        </p:sp>
      </p:grpSp>
      <p:sp>
        <p:nvSpPr>
          <p:cNvPr id="17"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9976769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53" y="1254389"/>
            <a:ext cx="3534649" cy="3447769"/>
          </a:xfrm>
          <a:prstGeom prst="rect">
            <a:avLst/>
          </a:prstGeom>
        </p:spPr>
      </p:pic>
      <p:sp>
        <p:nvSpPr>
          <p:cNvPr id="20" name="テキスト ボックス 19"/>
          <p:cNvSpPr txBox="1"/>
          <p:nvPr/>
        </p:nvSpPr>
        <p:spPr>
          <a:xfrm>
            <a:off x="5004048" y="1210986"/>
            <a:ext cx="3782667" cy="152349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input</a:t>
            </a:r>
          </a:p>
          <a:p>
            <a:pPr algn="l" fontAlgn="auto">
              <a:spcBef>
                <a:spcPts val="0"/>
              </a:spcBef>
              <a:spcAft>
                <a:spcPts val="0"/>
              </a:spcAft>
            </a:pPr>
            <a:endParaRPr lang="en-US" altLang="ja-JP" sz="12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Mic select (S4150 only)</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Mic input volume</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AGC (audio)</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bit rate</a:t>
            </a:r>
          </a:p>
          <a:p>
            <a:pPr algn="l" fontAlgn="auto">
              <a:spcBef>
                <a:spcPts val="0"/>
              </a:spcBef>
              <a:spcAft>
                <a:spcPts val="0"/>
              </a:spcAft>
            </a:pPr>
            <a:endParaRPr lang="en-US" altLang="ja-JP" sz="12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Common use for both recording and transmission</a:t>
            </a:r>
          </a:p>
        </p:txBody>
      </p:sp>
      <p:cxnSp>
        <p:nvCxnSpPr>
          <p:cNvPr id="21" name="直線コネクタ 20"/>
          <p:cNvCxnSpPr>
            <a:stCxn id="20" idx="1"/>
            <a:endCxn id="22" idx="3"/>
          </p:cNvCxnSpPr>
          <p:nvPr/>
        </p:nvCxnSpPr>
        <p:spPr>
          <a:xfrm flipH="1">
            <a:off x="3968402" y="1972733"/>
            <a:ext cx="1035646" cy="253082"/>
          </a:xfrm>
          <a:prstGeom prst="line">
            <a:avLst/>
          </a:prstGeom>
          <a:noFill/>
          <a:ln w="25400" cap="flat" cmpd="sng" algn="ctr">
            <a:solidFill>
              <a:srgbClr val="FF66FF"/>
            </a:solidFill>
            <a:prstDash val="solid"/>
          </a:ln>
          <a:effectLst/>
        </p:spPr>
      </p:cxnSp>
      <p:sp>
        <p:nvSpPr>
          <p:cNvPr id="22" name="正方形/長方形 21"/>
          <p:cNvSpPr/>
          <p:nvPr/>
        </p:nvSpPr>
        <p:spPr>
          <a:xfrm>
            <a:off x="433753" y="1565031"/>
            <a:ext cx="3534649" cy="1321567"/>
          </a:xfrm>
          <a:prstGeom prst="rect">
            <a:avLst/>
          </a:prstGeom>
          <a:noFill/>
          <a:ln w="19050" cap="flat" cmpd="sng" algn="ctr">
            <a:solidFill>
              <a:srgbClr val="F55DCA"/>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24" name="正方形/長方形 23"/>
          <p:cNvSpPr/>
          <p:nvPr/>
        </p:nvSpPr>
        <p:spPr>
          <a:xfrm>
            <a:off x="433753" y="2936631"/>
            <a:ext cx="3534649" cy="1494692"/>
          </a:xfrm>
          <a:prstGeom prst="rect">
            <a:avLst/>
          </a:prstGeom>
          <a:noFill/>
          <a:ln w="19050" cap="flat" cmpd="sng" algn="ctr">
            <a:solidFill>
              <a:srgbClr val="F55DCA"/>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25" name="テキスト ボックス 24"/>
          <p:cNvSpPr txBox="1"/>
          <p:nvPr/>
        </p:nvSpPr>
        <p:spPr>
          <a:xfrm>
            <a:off x="5004047" y="2878011"/>
            <a:ext cx="3782667" cy="1831271"/>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transmission</a:t>
            </a:r>
          </a:p>
          <a:p>
            <a:pPr algn="l" fontAlgn="auto">
              <a:spcBef>
                <a:spcPts val="0"/>
              </a:spcBef>
              <a:spcAft>
                <a:spcPts val="0"/>
              </a:spcAft>
            </a:pPr>
            <a:endParaRPr lang="en-US" altLang="ja-JP" sz="11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Setup relating audio transmission</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transmission mode</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Mic input interval (Camera to PC)</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output volume (PC to Camera)</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output interval (PC to Camera)</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output duration</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output port (PC to Camera)</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Audio input encoding format</a:t>
            </a:r>
          </a:p>
        </p:txBody>
      </p:sp>
      <p:cxnSp>
        <p:nvCxnSpPr>
          <p:cNvPr id="26" name="直線コネクタ 25"/>
          <p:cNvCxnSpPr>
            <a:stCxn id="25" idx="1"/>
            <a:endCxn id="24" idx="3"/>
          </p:cNvCxnSpPr>
          <p:nvPr/>
        </p:nvCxnSpPr>
        <p:spPr>
          <a:xfrm flipH="1" flipV="1">
            <a:off x="3968402" y="3683977"/>
            <a:ext cx="1035645" cy="109670"/>
          </a:xfrm>
          <a:prstGeom prst="line">
            <a:avLst/>
          </a:prstGeom>
          <a:noFill/>
          <a:ln w="25400" cap="flat" cmpd="sng" algn="ctr">
            <a:solidFill>
              <a:srgbClr val="FF66FF"/>
            </a:solidFill>
            <a:prstDash val="solid"/>
          </a:ln>
          <a:effectLst/>
        </p:spPr>
      </p:cxnSp>
      <p:sp>
        <p:nvSpPr>
          <p:cNvPr id="10"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76</a:t>
            </a:fld>
            <a:endParaRPr lang="en-US" sz="1000" dirty="0">
              <a:solidFill>
                <a:prstClr val="white"/>
              </a:solidFill>
              <a:latin typeface="Calibri" panose="020F0502020204030204" pitchFamily="34" charset="0"/>
            </a:endParaRPr>
          </a:p>
        </p:txBody>
      </p:sp>
      <p:sp>
        <p:nvSpPr>
          <p:cNvPr id="13" name="テキスト ボックス 12"/>
          <p:cNvSpPr txBox="1"/>
          <p:nvPr/>
        </p:nvSpPr>
        <p:spPr>
          <a:xfrm>
            <a:off x="317897" y="852009"/>
            <a:ext cx="4599934"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Audio input / Audio transmission</a:t>
            </a:r>
          </a:p>
        </p:txBody>
      </p:sp>
      <p:sp>
        <p:nvSpPr>
          <p:cNvPr id="14"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Audio</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6"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8191863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735" y="3888323"/>
            <a:ext cx="3830061" cy="812120"/>
          </a:xfrm>
          <a:prstGeom prst="rect">
            <a:avLst/>
          </a:prstGeom>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434" y="1781897"/>
            <a:ext cx="3824822" cy="995502"/>
          </a:xfrm>
          <a:prstGeom prst="rect">
            <a:avLst/>
          </a:prstGeom>
        </p:spPr>
      </p:pic>
      <p:pic>
        <p:nvPicPr>
          <p:cNvPr id="2" name="図 1"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237" y="2338787"/>
            <a:ext cx="3824822" cy="1849537"/>
          </a:xfrm>
          <a:prstGeom prst="rect">
            <a:avLst/>
          </a:prstGeom>
        </p:spPr>
      </p:pic>
      <p:sp>
        <p:nvSpPr>
          <p:cNvPr id="35" name="正方形/長方形 34"/>
          <p:cNvSpPr/>
          <p:nvPr/>
        </p:nvSpPr>
        <p:spPr>
          <a:xfrm>
            <a:off x="1934519" y="2647238"/>
            <a:ext cx="2196244" cy="467363"/>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36" name="テキスト ボックス 35"/>
          <p:cNvSpPr txBox="1"/>
          <p:nvPr/>
        </p:nvSpPr>
        <p:spPr>
          <a:xfrm>
            <a:off x="410069" y="4237450"/>
            <a:ext cx="3817990" cy="430887"/>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05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It is possible to select which alarm to notify </a:t>
            </a:r>
            <a:r>
              <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by </a:t>
            </a:r>
            <a:r>
              <a:rPr lang="en-US" altLang="ja-JP" sz="105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e-mail for each e-mail notification </a:t>
            </a:r>
            <a:r>
              <a:rPr lang="en-US" altLang="ja-JP" sz="105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destination.</a:t>
            </a:r>
          </a:p>
        </p:txBody>
      </p:sp>
      <p:cxnSp>
        <p:nvCxnSpPr>
          <p:cNvPr id="37" name="直線コネクタ 36"/>
          <p:cNvCxnSpPr>
            <a:stCxn id="35" idx="2"/>
            <a:endCxn id="36" idx="0"/>
          </p:cNvCxnSpPr>
          <p:nvPr/>
        </p:nvCxnSpPr>
        <p:spPr>
          <a:xfrm flipH="1">
            <a:off x="2319064" y="3114601"/>
            <a:ext cx="713577" cy="1122849"/>
          </a:xfrm>
          <a:prstGeom prst="line">
            <a:avLst/>
          </a:prstGeom>
          <a:noFill/>
          <a:ln w="25400" cap="flat" cmpd="sng" algn="ctr">
            <a:solidFill>
              <a:srgbClr val="FF66FF"/>
            </a:solidFill>
            <a:prstDash val="solid"/>
          </a:ln>
          <a:effectLst/>
        </p:spPr>
      </p:cxnSp>
      <p:sp>
        <p:nvSpPr>
          <p:cNvPr id="38" name="正方形/長方形 37"/>
          <p:cNvSpPr/>
          <p:nvPr/>
        </p:nvSpPr>
        <p:spPr>
          <a:xfrm>
            <a:off x="4676436" y="2488300"/>
            <a:ext cx="3810294" cy="289100"/>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39" name="正方形/長方形 38"/>
          <p:cNvSpPr/>
          <p:nvPr/>
        </p:nvSpPr>
        <p:spPr>
          <a:xfrm>
            <a:off x="4676435" y="4431324"/>
            <a:ext cx="3827362" cy="263944"/>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40" name="テキスト ボックス 39"/>
          <p:cNvSpPr txBox="1"/>
          <p:nvPr/>
        </p:nvSpPr>
        <p:spPr>
          <a:xfrm>
            <a:off x="5100922" y="3003035"/>
            <a:ext cx="3714832" cy="430887"/>
          </a:xfrm>
          <a:prstGeom prst="rect">
            <a:avLst/>
          </a:prstGeom>
          <a:solidFill>
            <a:srgbClr val="FFCCFF">
              <a:alpha val="50196"/>
            </a:srgbClr>
          </a:solidFill>
          <a:ln w="28575">
            <a:solidFill>
              <a:srgbClr val="FF66FF"/>
            </a:solidFill>
          </a:ln>
        </p:spPr>
        <p:txBody>
          <a:bodyPr wrap="square" rtlCol="0">
            <a:spAutoFit/>
          </a:bodyPr>
          <a:lstStyle/>
          <a:p>
            <a:pPr marL="228600" indent="-228600" algn="l" fontAlgn="auto">
              <a:spcBef>
                <a:spcPts val="0"/>
              </a:spcBef>
              <a:spcAft>
                <a:spcPts val="0"/>
              </a:spcAft>
              <a:buFont typeface="Wingdings" panose="05000000000000000000" pitchFamily="2" charset="2"/>
              <a:buChar char="n"/>
            </a:pPr>
            <a:r>
              <a:rPr lang="en-US" altLang="ja-JP" sz="11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For </a:t>
            </a:r>
            <a:r>
              <a:rPr lang="en-US" altLang="ja-JP" sz="11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alarm FTP and alarm recording, it is also possible to select which alarm to operate</a:t>
            </a:r>
            <a:endParaRPr lang="en-US" altLang="ja-JP" sz="11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41" name="直線コネクタ 40"/>
          <p:cNvCxnSpPr/>
          <p:nvPr/>
        </p:nvCxnSpPr>
        <p:spPr>
          <a:xfrm flipV="1">
            <a:off x="8268696" y="3433922"/>
            <a:ext cx="324319" cy="997403"/>
          </a:xfrm>
          <a:prstGeom prst="line">
            <a:avLst/>
          </a:prstGeom>
          <a:noFill/>
          <a:ln w="25400" cap="flat" cmpd="sng" algn="ctr">
            <a:solidFill>
              <a:srgbClr val="FF66FF"/>
            </a:solidFill>
            <a:prstDash val="solid"/>
          </a:ln>
          <a:effectLst/>
        </p:spPr>
      </p:cxnSp>
      <p:cxnSp>
        <p:nvCxnSpPr>
          <p:cNvPr id="42" name="直線コネクタ 41"/>
          <p:cNvCxnSpPr>
            <a:endCxn id="40" idx="0"/>
          </p:cNvCxnSpPr>
          <p:nvPr/>
        </p:nvCxnSpPr>
        <p:spPr>
          <a:xfrm>
            <a:off x="6838165" y="2777399"/>
            <a:ext cx="120173" cy="225636"/>
          </a:xfrm>
          <a:prstGeom prst="line">
            <a:avLst/>
          </a:prstGeom>
          <a:noFill/>
          <a:ln w="25400" cap="flat" cmpd="sng" algn="ctr">
            <a:solidFill>
              <a:srgbClr val="FF66FF"/>
            </a:solidFill>
            <a:prstDash val="solid"/>
          </a:ln>
          <a:effectLst/>
        </p:spPr>
      </p:cxnSp>
      <p:sp>
        <p:nvSpPr>
          <p:cNvPr id="18"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77</a:t>
            </a:fld>
            <a:endParaRPr lang="en-US" sz="1000" dirty="0">
              <a:solidFill>
                <a:prstClr val="white"/>
              </a:solidFill>
              <a:latin typeface="Calibri" panose="020F0502020204030204" pitchFamily="34" charset="0"/>
            </a:endParaRPr>
          </a:p>
        </p:txBody>
      </p:sp>
      <p:sp>
        <p:nvSpPr>
          <p:cNvPr id="21" name="テキスト ボックス 20"/>
          <p:cNvSpPr txBox="1"/>
          <p:nvPr/>
        </p:nvSpPr>
        <p:spPr>
          <a:xfrm>
            <a:off x="317897" y="2000961"/>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Alarm E-mail notification</a:t>
            </a:r>
          </a:p>
        </p:txBody>
      </p:sp>
      <p:sp>
        <p:nvSpPr>
          <p:cNvPr id="22"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Alarm</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567835" y="1438197"/>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Alarm image FTP transmission</a:t>
            </a:r>
          </a:p>
        </p:txBody>
      </p:sp>
      <p:sp>
        <p:nvSpPr>
          <p:cNvPr id="30" name="テキスト ボックス 29"/>
          <p:cNvSpPr txBox="1"/>
          <p:nvPr/>
        </p:nvSpPr>
        <p:spPr>
          <a:xfrm>
            <a:off x="4579547" y="3548505"/>
            <a:ext cx="4236207"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Alarm image recording(SD memory card)</a:t>
            </a:r>
          </a:p>
        </p:txBody>
      </p:sp>
      <p:pic>
        <p:nvPicPr>
          <p:cNvPr id="9" name="図 8" descr="画面の領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1524" y="824056"/>
            <a:ext cx="2766446" cy="1135538"/>
          </a:xfrm>
          <a:prstGeom prst="rect">
            <a:avLst/>
          </a:prstGeom>
        </p:spPr>
      </p:pic>
      <p:sp>
        <p:nvSpPr>
          <p:cNvPr id="11" name="正方形/長方形 10"/>
          <p:cNvSpPr/>
          <p:nvPr/>
        </p:nvSpPr>
        <p:spPr>
          <a:xfrm>
            <a:off x="4374609" y="835728"/>
            <a:ext cx="4693204" cy="461665"/>
          </a:xfrm>
          <a:prstGeom prst="rect">
            <a:avLst/>
          </a:prstGeom>
        </p:spPr>
        <p:txBody>
          <a:bodyPr wrap="square">
            <a:spAutoFit/>
          </a:bodyPr>
          <a:lstStyle/>
          <a:p>
            <a:pPr marL="171450" indent="-171450" algn="l">
              <a:buFont typeface="Wingdings" panose="05000000000000000000" pitchFamily="2" charset="2"/>
              <a:buChar char="ü"/>
            </a:pPr>
            <a:r>
              <a:rPr lang="en-US" altLang="ja-JP" sz="1200" dirty="0">
                <a:solidFill>
                  <a:srgbClr val="0A54A0"/>
                </a:solidFill>
                <a:effectLst/>
                <a:latin typeface="Calibri" panose="020F0502020204030204" pitchFamily="34" charset="0"/>
              </a:rPr>
              <a:t>Select functions to be activated by </a:t>
            </a:r>
            <a:r>
              <a:rPr lang="en-US" altLang="ja-JP" sz="1200" dirty="0" smtClean="0">
                <a:solidFill>
                  <a:srgbClr val="0A54A0"/>
                </a:solidFill>
                <a:effectLst/>
                <a:latin typeface="Calibri" panose="020F0502020204030204" pitchFamily="34" charset="0"/>
              </a:rPr>
              <a:t>cause of alarm: </a:t>
            </a:r>
          </a:p>
          <a:p>
            <a:pPr algn="l"/>
            <a:r>
              <a:rPr lang="en-US" altLang="ja-JP" sz="1200" dirty="0" smtClean="0">
                <a:solidFill>
                  <a:srgbClr val="0A54A0"/>
                </a:solidFill>
                <a:effectLst/>
                <a:latin typeface="Calibri" panose="020F0502020204030204" pitchFamily="34" charset="0"/>
              </a:rPr>
              <a:t>     E-mail </a:t>
            </a:r>
            <a:r>
              <a:rPr lang="en-US" altLang="ja-JP" sz="1200" dirty="0">
                <a:solidFill>
                  <a:srgbClr val="0A54A0"/>
                </a:solidFill>
                <a:effectLst/>
                <a:latin typeface="Calibri" panose="020F0502020204030204" pitchFamily="34" charset="0"/>
              </a:rPr>
              <a:t>notification (per </a:t>
            </a:r>
            <a:r>
              <a:rPr lang="en-US" altLang="ja-JP" sz="1200" dirty="0" smtClean="0">
                <a:solidFill>
                  <a:srgbClr val="0A54A0"/>
                </a:solidFill>
                <a:effectLst/>
                <a:latin typeface="Calibri" panose="020F0502020204030204" pitchFamily="34" charset="0"/>
              </a:rPr>
              <a:t>destination</a:t>
            </a:r>
            <a:r>
              <a:rPr lang="en-US" altLang="ja-JP" sz="1200" dirty="0">
                <a:solidFill>
                  <a:srgbClr val="0A54A0"/>
                </a:solidFill>
                <a:effectLst/>
                <a:latin typeface="Calibri" panose="020F0502020204030204" pitchFamily="34" charset="0"/>
              </a:rPr>
              <a:t>) / FTP transmission / SD recording</a:t>
            </a:r>
            <a:endParaRPr lang="ja-JP" altLang="en-US" sz="1200" dirty="0">
              <a:solidFill>
                <a:srgbClr val="0A54A0"/>
              </a:solidFill>
              <a:effectLst/>
              <a:latin typeface="Calibri" panose="020F0502020204030204" pitchFamily="34" charset="0"/>
            </a:endParaRPr>
          </a:p>
        </p:txBody>
      </p:sp>
      <p:sp>
        <p:nvSpPr>
          <p:cNvPr id="46" name="正方形/長方形 45"/>
          <p:cNvSpPr/>
          <p:nvPr/>
        </p:nvSpPr>
        <p:spPr>
          <a:xfrm>
            <a:off x="1471523" y="1099793"/>
            <a:ext cx="2756535" cy="424208"/>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43" name="下矢印 42"/>
          <p:cNvSpPr/>
          <p:nvPr/>
        </p:nvSpPr>
        <p:spPr>
          <a:xfrm>
            <a:off x="3194538" y="2027064"/>
            <a:ext cx="281354" cy="2286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44" name="右矢印 43"/>
          <p:cNvSpPr/>
          <p:nvPr/>
        </p:nvSpPr>
        <p:spPr>
          <a:xfrm rot="930389">
            <a:off x="4298708" y="1391825"/>
            <a:ext cx="219744" cy="3080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49" name="右矢印 48"/>
          <p:cNvSpPr/>
          <p:nvPr/>
        </p:nvSpPr>
        <p:spPr>
          <a:xfrm rot="4075775">
            <a:off x="4207713" y="1967645"/>
            <a:ext cx="219744" cy="3080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26"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2170246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5591908" y="1309869"/>
            <a:ext cx="3209646" cy="270843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E-mail subject</a:t>
            </a:r>
          </a:p>
          <a:p>
            <a:pPr algn="l" fontAlgn="auto">
              <a:spcBef>
                <a:spcPts val="0"/>
              </a:spcBef>
              <a:spcAft>
                <a:spcPts val="0"/>
              </a:spcAft>
            </a:pPr>
            <a:endParaRPr lang="en-US" altLang="ja-JP" sz="12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There are two options</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Use the camera title</a:t>
            </a:r>
          </a:p>
          <a:p>
            <a:pPr marL="171450" indent="-171450" algn="l" fontAlgn="auto">
              <a:spcBef>
                <a:spcPts val="0"/>
              </a:spcBef>
              <a:spcAft>
                <a:spcPts val="0"/>
              </a:spcAft>
              <a:buFont typeface="Wingdings" panose="05000000000000000000" pitchFamily="2" charset="2"/>
              <a:buChar char="l"/>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Cause of alarm</a:t>
            </a:r>
          </a:p>
          <a:p>
            <a:pPr marL="171450" indent="-171450" algn="l" fontAlgn="auto">
              <a:spcBef>
                <a:spcPts val="0"/>
              </a:spcBef>
              <a:spcAft>
                <a:spcPts val="0"/>
              </a:spcAft>
              <a:buFont typeface="Wingdings" panose="05000000000000000000" pitchFamily="2" charset="2"/>
              <a:buChar char="l"/>
            </a:pPr>
            <a:endParaRPr lang="en-US" altLang="ja-JP" sz="12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Discrimination </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 sender and </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cause </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 </a:t>
            </a: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alarm discrimination can </a:t>
            </a:r>
            <a:r>
              <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be done only by mail title.</a:t>
            </a: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endParaRPr lang="en-US" altLang="ja-JP" sz="12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E-mail body</a:t>
            </a:r>
          </a:p>
          <a:p>
            <a:pPr algn="l" fontAlgn="auto">
              <a:spcBef>
                <a:spcPts val="0"/>
              </a:spcBef>
              <a:spcAft>
                <a:spcPts val="0"/>
              </a:spcAft>
            </a:pPr>
            <a:endParaRPr lang="en-US" altLang="ja-JP" sz="12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There are two options</a:t>
            </a:r>
          </a:p>
          <a:p>
            <a:pPr marL="171450" indent="-171450" algn="l" fontAlgn="auto">
              <a:spcBef>
                <a:spcPts val="0"/>
              </a:spcBef>
              <a:spcAft>
                <a:spcPts val="0"/>
              </a:spcAft>
              <a:buFont typeface="Wingdings" panose="05000000000000000000" pitchFamily="2" charset="2"/>
              <a:buChar char="l"/>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Cause of alarm</a:t>
            </a:r>
          </a:p>
          <a:p>
            <a:pPr marL="171450" indent="-171450" algn="l" fontAlgn="auto">
              <a:spcBef>
                <a:spcPts val="0"/>
              </a:spcBef>
              <a:spcAft>
                <a:spcPts val="0"/>
              </a:spcAft>
              <a:buFont typeface="Wingdings" panose="05000000000000000000" pitchFamily="2" charset="2"/>
              <a:buChar char="l"/>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Occurrence time</a:t>
            </a:r>
          </a:p>
        </p:txBody>
      </p:sp>
      <p:sp>
        <p:nvSpPr>
          <p:cNvPr id="22" name="テキスト ボックス 21"/>
          <p:cNvSpPr txBox="1"/>
          <p:nvPr/>
        </p:nvSpPr>
        <p:spPr>
          <a:xfrm>
            <a:off x="442011" y="4071829"/>
            <a:ext cx="3731404" cy="477054"/>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Terminal name</a:t>
            </a: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Describe terminal name when the alarm is occurred.</a:t>
            </a:r>
            <a:endPar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78</a:t>
            </a:fld>
            <a:endParaRPr lang="en-US" sz="1000" dirty="0">
              <a:solidFill>
                <a:prstClr val="white"/>
              </a:solidFill>
              <a:latin typeface="Calibri" panose="020F0502020204030204" pitchFamily="34" charset="0"/>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10" y="1293735"/>
            <a:ext cx="4854618" cy="2240593"/>
          </a:xfrm>
          <a:prstGeom prst="rect">
            <a:avLst/>
          </a:prstGeom>
        </p:spPr>
      </p:pic>
      <p:sp>
        <p:nvSpPr>
          <p:cNvPr id="9" name="テキスト ボックス 8"/>
          <p:cNvSpPr txBox="1"/>
          <p:nvPr/>
        </p:nvSpPr>
        <p:spPr>
          <a:xfrm>
            <a:off x="317897" y="852009"/>
            <a:ext cx="4599934"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E-mail subject / E-mail body / Terminal name</a:t>
            </a:r>
          </a:p>
        </p:txBody>
      </p:sp>
      <p:sp>
        <p:nvSpPr>
          <p:cNvPr id="10"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Alarm E-mail notification</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1" name="正方形/長方形 10"/>
          <p:cNvSpPr/>
          <p:nvPr/>
        </p:nvSpPr>
        <p:spPr>
          <a:xfrm>
            <a:off x="442010" y="2579077"/>
            <a:ext cx="4854617" cy="947623"/>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12" name="正方形/長方形 11"/>
          <p:cNvSpPr/>
          <p:nvPr/>
        </p:nvSpPr>
        <p:spPr>
          <a:xfrm>
            <a:off x="435568" y="1309869"/>
            <a:ext cx="4861059" cy="1210593"/>
          </a:xfrm>
          <a:prstGeom prst="rect">
            <a:avLst/>
          </a:prstGeom>
          <a:noFill/>
          <a:ln w="19050" cap="flat" cmpd="sng" algn="ctr">
            <a:solidFill>
              <a:srgbClr val="FF66FF"/>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cxnSp>
        <p:nvCxnSpPr>
          <p:cNvPr id="13" name="直線コネクタ 12"/>
          <p:cNvCxnSpPr/>
          <p:nvPr/>
        </p:nvCxnSpPr>
        <p:spPr>
          <a:xfrm flipH="1">
            <a:off x="1981201" y="3526700"/>
            <a:ext cx="463061" cy="545129"/>
          </a:xfrm>
          <a:prstGeom prst="line">
            <a:avLst/>
          </a:prstGeom>
          <a:noFill/>
          <a:ln w="25400" cap="flat" cmpd="sng" algn="ctr">
            <a:solidFill>
              <a:srgbClr val="FF66FF"/>
            </a:solidFill>
            <a:prstDash val="solid"/>
          </a:ln>
          <a:effectLst/>
        </p:spPr>
      </p:cxnSp>
      <p:cxnSp>
        <p:nvCxnSpPr>
          <p:cNvPr id="14" name="直線コネクタ 13"/>
          <p:cNvCxnSpPr>
            <a:endCxn id="12" idx="3"/>
          </p:cNvCxnSpPr>
          <p:nvPr/>
        </p:nvCxnSpPr>
        <p:spPr>
          <a:xfrm flipH="1" flipV="1">
            <a:off x="5296627" y="1915166"/>
            <a:ext cx="295281" cy="153957"/>
          </a:xfrm>
          <a:prstGeom prst="line">
            <a:avLst/>
          </a:prstGeom>
          <a:noFill/>
          <a:ln w="25400" cap="flat" cmpd="sng" algn="ctr">
            <a:solidFill>
              <a:srgbClr val="FF66FF"/>
            </a:solidFill>
            <a:prstDash val="solid"/>
          </a:ln>
          <a:effectLst/>
        </p:spPr>
      </p:cxnSp>
      <p:sp>
        <p:nvSpPr>
          <p:cNvPr id="17"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7884720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02" y="1260252"/>
            <a:ext cx="3672401" cy="3191321"/>
          </a:xfrm>
          <a:prstGeom prst="rect">
            <a:avLst/>
          </a:prstGeom>
        </p:spPr>
      </p:pic>
      <p:sp>
        <p:nvSpPr>
          <p:cNvPr id="31" name="テキスト ボックス 30"/>
          <p:cNvSpPr txBox="1"/>
          <p:nvPr/>
        </p:nvSpPr>
        <p:spPr>
          <a:xfrm>
            <a:off x="4425462" y="1149909"/>
            <a:ext cx="4345058" cy="984885"/>
          </a:xfrm>
          <a:prstGeom prst="rect">
            <a:avLst/>
          </a:prstGeom>
          <a:solidFill>
            <a:srgbClr val="FFCCFF"/>
          </a:solidFill>
          <a:ln w="19050">
            <a:solidFill>
              <a:srgbClr val="FF66CC"/>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User name registration</a:t>
            </a:r>
          </a:p>
          <a:p>
            <a:pPr marL="171450" indent="-171450" algn="l" fontAlgn="auto">
              <a:spcBef>
                <a:spcPts val="0"/>
              </a:spcBef>
              <a:spcAft>
                <a:spcPts val="0"/>
              </a:spcAft>
              <a:buFont typeface="Wingdings" panose="05000000000000000000" pitchFamily="2" charset="2"/>
              <a:buChar char="l"/>
            </a:pP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“--New registration--” will be displayed when clicking pulldown menu   </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When clicking pulldown menu, registered user name will be displayed</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Up to 23 users can be registered</a:t>
            </a:r>
            <a:endParaRPr lang="en-US" altLang="ja-JP" sz="11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32" name="直線矢印コネクタ 31"/>
          <p:cNvCxnSpPr>
            <a:stCxn id="31" idx="1"/>
          </p:cNvCxnSpPr>
          <p:nvPr/>
        </p:nvCxnSpPr>
        <p:spPr>
          <a:xfrm flipH="1">
            <a:off x="4109804" y="1642352"/>
            <a:ext cx="315658" cy="847194"/>
          </a:xfrm>
          <a:prstGeom prst="straightConnector1">
            <a:avLst/>
          </a:prstGeom>
          <a:noFill/>
          <a:ln w="19050" cap="flat" cmpd="sng" algn="ctr">
            <a:solidFill>
              <a:srgbClr val="FF66CC"/>
            </a:solidFill>
            <a:prstDash val="solid"/>
            <a:headEnd type="none" w="med" len="med"/>
            <a:tailEnd type="none" w="med" len="med"/>
          </a:ln>
          <a:effectLst/>
        </p:spPr>
      </p:cxnSp>
      <p:sp>
        <p:nvSpPr>
          <p:cNvPr id="34" name="正方形/長方形 33"/>
          <p:cNvSpPr/>
          <p:nvPr/>
        </p:nvSpPr>
        <p:spPr>
          <a:xfrm>
            <a:off x="457200" y="2489546"/>
            <a:ext cx="3652603" cy="159870"/>
          </a:xfrm>
          <a:prstGeom prst="rect">
            <a:avLst/>
          </a:prstGeom>
          <a:noFill/>
          <a:ln w="19050" cap="flat" cmpd="sng" algn="ctr">
            <a:solidFill>
              <a:srgbClr val="FF66CC"/>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35" name="正方形/長方形 34"/>
          <p:cNvSpPr/>
          <p:nvPr/>
        </p:nvSpPr>
        <p:spPr>
          <a:xfrm>
            <a:off x="457200" y="3205915"/>
            <a:ext cx="3652604" cy="146885"/>
          </a:xfrm>
          <a:prstGeom prst="rect">
            <a:avLst/>
          </a:prstGeom>
          <a:noFill/>
          <a:ln w="19050" cap="flat" cmpd="sng" algn="ctr">
            <a:solidFill>
              <a:srgbClr val="00FF00"/>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sp>
        <p:nvSpPr>
          <p:cNvPr id="36" name="テキスト ボックス 35"/>
          <p:cNvSpPr txBox="1"/>
          <p:nvPr/>
        </p:nvSpPr>
        <p:spPr>
          <a:xfrm>
            <a:off x="4425462" y="3370457"/>
            <a:ext cx="4345058" cy="1323439"/>
          </a:xfrm>
          <a:prstGeom prst="rect">
            <a:avLst/>
          </a:prstGeom>
          <a:solidFill>
            <a:srgbClr val="CCFF99"/>
          </a:solidFill>
          <a:ln w="19050">
            <a:solidFill>
              <a:srgbClr val="00FF00"/>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Access level</a:t>
            </a:r>
          </a:p>
          <a:p>
            <a:pPr algn="l" fontAlgn="auto">
              <a:spcBef>
                <a:spcPts val="0"/>
              </a:spcBef>
              <a:spcAft>
                <a:spcPts val="0"/>
              </a:spcAft>
            </a:pPr>
            <a:endPar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Possible to change from the pulldown menu.</a:t>
            </a:r>
          </a:p>
          <a:p>
            <a:pPr algn="l" fontAlgn="auto">
              <a:spcBef>
                <a:spcPts val="0"/>
              </a:spcBef>
              <a:spcAft>
                <a:spcPts val="0"/>
              </a:spcAft>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There are three options are selectable.</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1. Administrator</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2. Camera control</a:t>
            </a:r>
          </a:p>
          <a:p>
            <a:pPr marL="171450" indent="-171450" algn="l" fontAlgn="auto">
              <a:spcBef>
                <a:spcPts val="0"/>
              </a:spcBef>
              <a:spcAft>
                <a:spcPts val="0"/>
              </a:spcAft>
              <a:buFont typeface="Wingdings" panose="05000000000000000000" pitchFamily="2" charset="2"/>
              <a:buChar char="l"/>
            </a:pPr>
            <a:r>
              <a:rPr lang="en-US" altLang="ja-JP" sz="11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3. Live only</a:t>
            </a:r>
          </a:p>
        </p:txBody>
      </p:sp>
      <p:cxnSp>
        <p:nvCxnSpPr>
          <p:cNvPr id="37" name="直線矢印コネクタ 36"/>
          <p:cNvCxnSpPr>
            <a:stCxn id="36" idx="1"/>
            <a:endCxn id="35" idx="3"/>
          </p:cNvCxnSpPr>
          <p:nvPr/>
        </p:nvCxnSpPr>
        <p:spPr>
          <a:xfrm flipH="1" flipV="1">
            <a:off x="4109804" y="3279358"/>
            <a:ext cx="315658" cy="752819"/>
          </a:xfrm>
          <a:prstGeom prst="straightConnector1">
            <a:avLst/>
          </a:prstGeom>
          <a:noFill/>
          <a:ln w="19050" cap="flat" cmpd="sng" algn="ctr">
            <a:solidFill>
              <a:srgbClr val="00FF00"/>
            </a:solidFill>
            <a:prstDash val="solid"/>
            <a:headEnd type="none" w="med" len="med"/>
            <a:tailEnd type="none" w="med" len="med"/>
          </a:ln>
          <a:effectLst/>
        </p:spPr>
      </p:cxn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79</a:t>
            </a:fld>
            <a:endParaRPr lang="en-US" sz="1000" dirty="0">
              <a:solidFill>
                <a:prstClr val="white"/>
              </a:solidFill>
              <a:latin typeface="Calibri" panose="020F0502020204030204" pitchFamily="34" charset="0"/>
            </a:endParaRPr>
          </a:p>
        </p:txBody>
      </p:sp>
      <p:sp>
        <p:nvSpPr>
          <p:cNvPr id="22" name="テキスト ボックス 21"/>
          <p:cNvSpPr txBox="1"/>
          <p:nvPr/>
        </p:nvSpPr>
        <p:spPr>
          <a:xfrm>
            <a:off x="317897" y="852009"/>
            <a:ext cx="4053630"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User name registration / Access level</a:t>
            </a:r>
          </a:p>
        </p:txBody>
      </p:sp>
      <p:sp>
        <p:nvSpPr>
          <p:cNvPr id="23"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User auth.</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9" name="正方形/長方形 28"/>
          <p:cNvSpPr/>
          <p:nvPr/>
        </p:nvSpPr>
        <p:spPr>
          <a:xfrm>
            <a:off x="4425462" y="2117080"/>
            <a:ext cx="4345058" cy="1077218"/>
          </a:xfrm>
          <a:prstGeom prst="rect">
            <a:avLst/>
          </a:prstGeom>
        </p:spPr>
        <p:txBody>
          <a:bodyPr wrap="square">
            <a:spAutoFit/>
          </a:bodyPr>
          <a:lstStyle/>
          <a:p>
            <a:pPr algn="l"/>
            <a:r>
              <a:rPr lang="en-US" altLang="ja-JP" sz="800" b="1" dirty="0" smtClean="0">
                <a:solidFill>
                  <a:srgbClr val="FF0000"/>
                </a:solidFill>
                <a:effectLst/>
                <a:latin typeface="Calibri" panose="020F0502020204030204" pitchFamily="34" charset="0"/>
              </a:rPr>
              <a:t>Note: </a:t>
            </a: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When </a:t>
            </a:r>
            <a:r>
              <a:rPr lang="en-US" altLang="ja-JP" sz="800" dirty="0">
                <a:solidFill>
                  <a:srgbClr val="0A54A0"/>
                </a:solidFill>
                <a:effectLst/>
                <a:latin typeface="Calibri" panose="020F0502020204030204" pitchFamily="34" charset="0"/>
              </a:rPr>
              <a:t>"- new registration -" is selected, "change" and "delete" are grayed out</a:t>
            </a:r>
            <a:r>
              <a:rPr lang="en-US" altLang="ja-JP" sz="800" dirty="0" smtClean="0">
                <a:solidFill>
                  <a:srgbClr val="0A54A0"/>
                </a:solidFill>
                <a:effectLst/>
                <a:latin typeface="Calibri" panose="020F0502020204030204" pitchFamily="34" charset="0"/>
              </a:rPr>
              <a:t>.</a:t>
            </a:r>
            <a:endParaRPr lang="en-US" altLang="ja-JP" sz="800" dirty="0">
              <a:solidFill>
                <a:srgbClr val="0A54A0"/>
              </a:solidFill>
              <a:effectLst/>
              <a:latin typeface="Calibri" panose="020F0502020204030204" pitchFamily="34" charset="0"/>
            </a:endParaRP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When </a:t>
            </a:r>
            <a:r>
              <a:rPr lang="en-US" altLang="ja-JP" sz="800" dirty="0">
                <a:solidFill>
                  <a:srgbClr val="0A54A0"/>
                </a:solidFill>
                <a:effectLst/>
                <a:latin typeface="Calibri" panose="020F0502020204030204" pitchFamily="34" charset="0"/>
              </a:rPr>
              <a:t>"Registered" user name is selected, "Change" and "Delete" become effective.</a:t>
            </a:r>
          </a:p>
          <a:p>
            <a:pPr marL="171450" indent="-171450" algn="l">
              <a:buFont typeface="Wingdings" panose="05000000000000000000" pitchFamily="2" charset="2"/>
              <a:buChar char="l"/>
            </a:pPr>
            <a:endParaRPr lang="en-US" altLang="ja-JP" sz="800" dirty="0">
              <a:solidFill>
                <a:srgbClr val="0A54A0"/>
              </a:solidFill>
              <a:effectLst/>
              <a:latin typeface="Calibri" panose="020F0502020204030204" pitchFamily="34" charset="0"/>
            </a:endParaRP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 When “- </a:t>
            </a:r>
            <a:r>
              <a:rPr lang="en-US" altLang="ja-JP" sz="800" dirty="0">
                <a:solidFill>
                  <a:srgbClr val="0A54A0"/>
                </a:solidFill>
                <a:effectLst/>
                <a:latin typeface="Calibri" panose="020F0502020204030204" pitchFamily="34" charset="0"/>
              </a:rPr>
              <a:t>new registration </a:t>
            </a:r>
            <a:r>
              <a:rPr lang="en-US" altLang="ja-JP" sz="800" dirty="0" smtClean="0">
                <a:solidFill>
                  <a:srgbClr val="0A54A0"/>
                </a:solidFill>
                <a:effectLst/>
                <a:latin typeface="Calibri" panose="020F0502020204030204" pitchFamily="34" charset="0"/>
              </a:rPr>
              <a:t>–”” is selected, register </a:t>
            </a:r>
            <a:r>
              <a:rPr lang="en-US" altLang="ja-JP" sz="800" dirty="0">
                <a:solidFill>
                  <a:srgbClr val="0A54A0"/>
                </a:solidFill>
                <a:effectLst/>
                <a:latin typeface="Calibri" panose="020F0502020204030204" pitchFamily="34" charset="0"/>
              </a:rPr>
              <a:t>as new </a:t>
            </a:r>
            <a:r>
              <a:rPr lang="en-US" altLang="ja-JP" sz="800" dirty="0" smtClean="0">
                <a:solidFill>
                  <a:srgbClr val="0A54A0"/>
                </a:solidFill>
                <a:effectLst/>
                <a:latin typeface="Calibri" panose="020F0502020204030204" pitchFamily="34" charset="0"/>
              </a:rPr>
              <a:t>user name.</a:t>
            </a:r>
            <a:endParaRPr lang="en-US" altLang="ja-JP" sz="800" dirty="0">
              <a:solidFill>
                <a:srgbClr val="0A54A0"/>
              </a:solidFill>
              <a:effectLst/>
              <a:latin typeface="Calibri" panose="020F0502020204030204" pitchFamily="34" charset="0"/>
            </a:endParaRP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 When “Change” is selected, Information </a:t>
            </a:r>
            <a:r>
              <a:rPr lang="en-US" altLang="ja-JP" sz="800" dirty="0">
                <a:solidFill>
                  <a:srgbClr val="0A54A0"/>
                </a:solidFill>
                <a:effectLst/>
                <a:latin typeface="Calibri" panose="020F0502020204030204" pitchFamily="34" charset="0"/>
              </a:rPr>
              <a:t>on the selected user name is displayed in "User name" "Access level". The rest is the same as new </a:t>
            </a:r>
            <a:r>
              <a:rPr lang="en-US" altLang="ja-JP" sz="800" dirty="0" smtClean="0">
                <a:solidFill>
                  <a:srgbClr val="0A54A0"/>
                </a:solidFill>
                <a:effectLst/>
                <a:latin typeface="Calibri" panose="020F0502020204030204" pitchFamily="34" charset="0"/>
              </a:rPr>
              <a:t>registration.</a:t>
            </a:r>
            <a:endParaRPr lang="en-US" altLang="ja-JP" sz="800" dirty="0">
              <a:solidFill>
                <a:srgbClr val="0A54A0"/>
              </a:solidFill>
              <a:effectLst/>
              <a:latin typeface="Calibri" panose="020F0502020204030204" pitchFamily="34" charset="0"/>
            </a:endParaRP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 </a:t>
            </a:r>
            <a:r>
              <a:rPr lang="en-US" altLang="ja-JP" sz="800" dirty="0">
                <a:solidFill>
                  <a:srgbClr val="0A54A0"/>
                </a:solidFill>
                <a:effectLst/>
                <a:latin typeface="Calibri" panose="020F0502020204030204" pitchFamily="34" charset="0"/>
              </a:rPr>
              <a:t>When </a:t>
            </a:r>
            <a:r>
              <a:rPr lang="en-US" altLang="ja-JP" sz="800" dirty="0" smtClean="0">
                <a:solidFill>
                  <a:srgbClr val="0A54A0"/>
                </a:solidFill>
                <a:effectLst/>
                <a:latin typeface="Calibri" panose="020F0502020204030204" pitchFamily="34" charset="0"/>
              </a:rPr>
              <a:t>“Delete” </a:t>
            </a:r>
            <a:r>
              <a:rPr lang="en-US" altLang="ja-JP" sz="800" dirty="0">
                <a:solidFill>
                  <a:srgbClr val="0A54A0"/>
                </a:solidFill>
                <a:effectLst/>
                <a:latin typeface="Calibri" panose="020F0502020204030204" pitchFamily="34" charset="0"/>
              </a:rPr>
              <a:t>is selected, the selected user is deleted..</a:t>
            </a:r>
            <a:endParaRPr lang="ja-JP" altLang="en-US" sz="800" dirty="0">
              <a:solidFill>
                <a:srgbClr val="0A54A0"/>
              </a:solidFill>
              <a:effectLst/>
              <a:latin typeface="Calibri" panose="020F0502020204030204" pitchFamily="34" charset="0"/>
            </a:endParaRPr>
          </a:p>
        </p:txBody>
      </p:sp>
      <p:sp>
        <p:nvSpPr>
          <p:cNvPr id="16"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793903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992" y="216531"/>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8</a:t>
            </a:fld>
            <a:endParaRPr lang="en-US" sz="1000" dirty="0">
              <a:latin typeface="Calibri" panose="020F0502020204030204" pitchFamily="34" charset="0"/>
            </a:endParaRPr>
          </a:p>
        </p:txBody>
      </p:sp>
      <p:sp>
        <p:nvSpPr>
          <p:cNvPr id="34" name="1 Título"/>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smtClean="0">
                <a:solidFill>
                  <a:prstClr val="white"/>
                </a:solidFill>
                <a:latin typeface="Calibri" panose="020F0502020204030204" pitchFamily="34" charset="0"/>
                <a:ea typeface="Meiryo UI" pitchFamily="50" charset="-128"/>
              </a:rPr>
              <a:t>Key Features</a:t>
            </a:r>
            <a:endParaRPr kumimoji="1" lang="ja-JP" altLang="en-US" dirty="0">
              <a:latin typeface="Calibri" panose="020F0502020204030204" pitchFamily="34" charset="0"/>
            </a:endParaRPr>
          </a:p>
        </p:txBody>
      </p:sp>
      <p:sp>
        <p:nvSpPr>
          <p:cNvPr id="13"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8</a:t>
            </a:fld>
            <a:endParaRPr lang="en-US" sz="1000" dirty="0">
              <a:latin typeface="Calibri" panose="020F0502020204030204" pitchFamily="34" charset="0"/>
            </a:endParaRPr>
          </a:p>
        </p:txBody>
      </p:sp>
      <p:sp>
        <p:nvSpPr>
          <p:cNvPr id="14" name="テキスト ボックス 13"/>
          <p:cNvSpPr txBox="1"/>
          <p:nvPr/>
        </p:nvSpPr>
        <p:spPr>
          <a:xfrm>
            <a:off x="251520" y="843558"/>
            <a:ext cx="4234275" cy="3847207"/>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smtClean="0">
                <a:effectLst/>
                <a:latin typeface="Calibri" panose="020F0502020204030204" pitchFamily="34" charset="0"/>
                <a:ea typeface="Meiryo UI" panose="020B0604030504040204" pitchFamily="50" charset="-128"/>
                <a:cs typeface="Meiryo UI" panose="020B0604030504040204" pitchFamily="50" charset="-128"/>
              </a:rPr>
              <a:t>Extreme Visibility</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Peripheral Resolution by Stereo projection lens</a:t>
            </a:r>
          </a:p>
          <a:p>
            <a:pPr marL="800100" lvl="1" indent="-342900" algn="l">
              <a:buFont typeface="Wingdings" panose="05000000000000000000" pitchFamily="2" charset="2"/>
              <a:buChar char="Ø"/>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Super Dynamic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108dB</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Built in IR-LED supports 10m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(only WV-X4571L)</a:t>
            </a:r>
          </a:p>
          <a:p>
            <a:pPr marL="800100" lvl="1" indent="-342900" algn="l">
              <a:buFont typeface="Wingdings" panose="05000000000000000000" pitchFamily="2" charset="2"/>
              <a:buChar char="Ø"/>
            </a:pP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iA </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(intelligent Auto</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a:t>
            </a:r>
          </a:p>
          <a:p>
            <a:pPr marL="800100" lvl="1" indent="-342900" algn="l">
              <a:buFont typeface="Wingdings" panose="05000000000000000000" pitchFamily="2" charset="2"/>
              <a:buChar char="Ø"/>
            </a:pPr>
            <a:r>
              <a:rPr kumimoji="0" lang="en-US" altLang="ja-JP" sz="1200" b="1" kern="0" dirty="0">
                <a:effectLst/>
                <a:latin typeface="Calibri" panose="020F0502020204030204" pitchFamily="34" charset="0"/>
                <a:ea typeface="Meiryo UI" panose="020B0604030504040204" pitchFamily="50" charset="-128"/>
                <a:cs typeface="Meiryo UI" panose="020B0604030504040204" pitchFamily="50" charset="-128"/>
              </a:rPr>
              <a:t>Support Various dewarp mode </a:t>
            </a:r>
            <a:r>
              <a:rPr kumimoji="0" lang="en-US" altLang="ja-JP" sz="1000" b="1" kern="0" dirty="0">
                <a:effectLst/>
                <a:latin typeface="Calibri" panose="020F0502020204030204" pitchFamily="34" charset="0"/>
                <a:ea typeface="Meiryo UI" panose="020B0604030504040204" pitchFamily="50" charset="-128"/>
                <a:cs typeface="Meiryo UI" panose="020B0604030504040204" pitchFamily="50" charset="-128"/>
              </a:rPr>
              <a:t>(as same as </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current 9M 360 </a:t>
            </a:r>
            <a:r>
              <a:rPr kumimoji="0" lang="en-US" altLang="ja-JP" sz="1000" b="1" kern="0" dirty="0">
                <a:effectLst/>
                <a:latin typeface="Calibri" panose="020F0502020204030204" pitchFamily="34" charset="0"/>
                <a:ea typeface="Meiryo UI" panose="020B0604030504040204" pitchFamily="50" charset="-128"/>
                <a:cs typeface="Meiryo UI" panose="020B0604030504040204" pitchFamily="50" charset="-128"/>
              </a:rPr>
              <a:t>deg. Camera</a:t>
            </a:r>
            <a:r>
              <a:rPr kumimoji="0"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b="1" dirty="0">
              <a:solidFill>
                <a:schemeClr val="bg1">
                  <a:lumMod val="7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Compression</a:t>
            </a:r>
          </a:p>
          <a:p>
            <a:pPr marL="800100" lvl="1" indent="-342900" algn="l">
              <a:lnSpc>
                <a:spcPct val="150000"/>
              </a:lnSpc>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H.265 + Smart Coding</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Data Security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Secure communication</a:t>
            </a:r>
            <a:r>
              <a:rPr lang="ja-JP" altLang="en-US"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by Symantec certificate</a:t>
            </a:r>
          </a:p>
          <a:p>
            <a:pPr marL="800100" lvl="1" indent="-342900" algn="l">
              <a:buFont typeface="Wingdings" panose="05000000000000000000" pitchFamily="2" charset="2"/>
              <a:buChar char="Ø"/>
            </a:pP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FIPS 140-2 Level 1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compliant</a:t>
            </a:r>
          </a:p>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sz="1800" b="1" u="sng"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Analytics</a:t>
            </a:r>
            <a:endPar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New People Counting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ASE303W</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People Counting, Heat-map and MOR </a:t>
            </a:r>
            <a:r>
              <a:rPr lang="en-US" altLang="ja-JP" sz="10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SAE200</a:t>
            </a:r>
            <a:endParaRPr lang="en-US" altLang="ja-JP" sz="10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359803" y="3015317"/>
            <a:ext cx="4678289" cy="1246495"/>
          </a:xfrm>
          <a:prstGeom prst="rect">
            <a:avLst/>
          </a:prstGeom>
          <a:noFill/>
        </p:spPr>
        <p:txBody>
          <a:bodyPr wrap="square" rtlCol="0">
            <a:spAutoFit/>
          </a:bodyPr>
          <a:lstStyle/>
          <a:p>
            <a:pPr marL="342900" indent="-342900" algn="l">
              <a:lnSpc>
                <a:spcPct val="150000"/>
              </a:lnSpc>
              <a:buFont typeface="Wingdings" panose="05000000000000000000" pitchFamily="2" charset="2"/>
              <a:buChar char="n"/>
            </a:pPr>
            <a:r>
              <a:rPr lang="en-US" altLang="ja-JP" sz="1800" b="1" u="sng"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Other Features</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IP66</a:t>
            </a:r>
            <a:r>
              <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 IK10 </a:t>
            </a: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WV-X4571L </a:t>
            </a:r>
            <a:r>
              <a:rPr lang="en-US" altLang="ja-JP" sz="9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(Vandal Resistant </a:t>
            </a:r>
            <a:r>
              <a:rPr lang="en-US" altLang="ja-JP" sz="9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Outdoor model) </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Anti-corrosion screw</a:t>
            </a:r>
            <a:endParaRPr lang="en-US" altLang="ja-JP" sz="1200" b="1" dirty="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SD card error display</a:t>
            </a:r>
          </a:p>
          <a:p>
            <a:pPr marL="800100" lvl="1" indent="-342900" algn="l">
              <a:buFont typeface="Wingdings" panose="05000000000000000000" pitchFamily="2" charset="2"/>
              <a:buChar char="Ø"/>
            </a:pPr>
            <a:r>
              <a:rPr lang="en-US" altLang="ja-JP" sz="1200" b="1" dirty="0" smtClean="0">
                <a:solidFill>
                  <a:schemeClr val="bg1">
                    <a:lumMod val="65000"/>
                  </a:schemeClr>
                </a:solidFill>
                <a:effectLst/>
                <a:latin typeface="Calibri" panose="020F0502020204030204" pitchFamily="34" charset="0"/>
                <a:ea typeface="Meiryo UI" panose="020B0604030504040204" pitchFamily="50" charset="-128"/>
                <a:cs typeface="Meiryo UI" panose="020B0604030504040204" pitchFamily="50" charset="-128"/>
              </a:rPr>
              <a:t>Built in Dehumidifier</a:t>
            </a:r>
          </a:p>
        </p:txBody>
      </p:sp>
      <p:sp>
        <p:nvSpPr>
          <p:cNvPr id="18" name="正方形/長方形 17"/>
          <p:cNvSpPr/>
          <p:nvPr/>
        </p:nvSpPr>
        <p:spPr>
          <a:xfrm>
            <a:off x="5318984" y="909112"/>
            <a:ext cx="2922348" cy="369332"/>
          </a:xfrm>
          <a:prstGeom prst="rect">
            <a:avLst/>
          </a:prstGeom>
        </p:spPr>
        <p:txBody>
          <a:bodyPr wrap="square">
            <a:spAutoFit/>
          </a:bodyPr>
          <a:lstStyle/>
          <a:p>
            <a:r>
              <a:rPr lang="en-US" altLang="ja-JP" sz="1800"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New</a:t>
            </a:r>
            <a:r>
              <a:rPr lang="en-US" altLang="ja-JP" sz="1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9M 360-deg. camera </a:t>
            </a:r>
            <a:endParaRPr lang="en-US" altLang="ja-JP" sz="18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正方形/長方形 20"/>
          <p:cNvSpPr/>
          <p:nvPr/>
        </p:nvSpPr>
        <p:spPr>
          <a:xfrm>
            <a:off x="4910144" y="2296305"/>
            <a:ext cx="1326005"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WV-X4171/X4170</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正方形/長方形 21"/>
          <p:cNvSpPr/>
          <p:nvPr/>
        </p:nvSpPr>
        <p:spPr>
          <a:xfrm>
            <a:off x="6520349" y="2286003"/>
            <a:ext cx="20724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WV-X4571L/X4171LM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3" name="図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858" y="1483128"/>
            <a:ext cx="1199155" cy="813177"/>
          </a:xfrm>
          <a:prstGeom prst="rect">
            <a:avLst/>
          </a:prstGeom>
          <a:solidFill>
            <a:schemeClr val="bg1"/>
          </a:solidFill>
        </p:spPr>
      </p:pic>
      <p:pic>
        <p:nvPicPr>
          <p:cNvPr id="24" name="図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8650" y="1472826"/>
            <a:ext cx="1329049" cy="807813"/>
          </a:xfrm>
          <a:prstGeom prst="rect">
            <a:avLst/>
          </a:prstGeom>
          <a:solidFill>
            <a:schemeClr val="bg1"/>
          </a:solidFill>
        </p:spPr>
      </p:pic>
    </p:spTree>
    <p:extLst>
      <p:ext uri="{BB962C8B-B14F-4D97-AF65-F5344CB8AC3E}">
        <p14:creationId xmlns:p14="http://schemas.microsoft.com/office/powerpoint/2010/main" val="24201991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5398024" y="1280712"/>
            <a:ext cx="3482186" cy="1415772"/>
          </a:xfrm>
          <a:prstGeom prst="rect">
            <a:avLst/>
          </a:prstGeom>
          <a:solidFill>
            <a:srgbClr val="FFCCFF">
              <a:alpha val="50196"/>
            </a:srgbClr>
          </a:solidFill>
          <a:ln w="28575">
            <a:solidFill>
              <a:srgbClr val="FF66FF"/>
            </a:solidFill>
          </a:ln>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Data encryption </a:t>
            </a:r>
            <a:r>
              <a:rPr lang="en-US" altLang="ja-JP" sz="1200" b="1"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(Batch change)</a:t>
            </a:r>
            <a:endParaRPr lang="en-US" altLang="ja-JP" sz="12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On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b="1" i="1" u="sng" dirty="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Off</a:t>
            </a:r>
          </a:p>
          <a:p>
            <a:pPr algn="l" fontAlgn="auto">
              <a:spcBef>
                <a:spcPts val="0"/>
              </a:spcBef>
              <a:spcAft>
                <a:spcPts val="0"/>
              </a:spcAft>
            </a:pPr>
            <a:endPar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On  </a:t>
            </a: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Encrypt data and distribute it</a:t>
            </a: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ja-JP" altLang="en-US"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 password is required to open Live stream and</a:t>
            </a:r>
          </a:p>
          <a:p>
            <a:pPr algn="l" fontAlgn="auto">
              <a:spcBef>
                <a:spcPts val="0"/>
              </a:spcBef>
              <a:spcAft>
                <a:spcPts val="0"/>
              </a:spcAft>
            </a:pPr>
            <a:r>
              <a:rPr lang="en-US" altLang="ja-JP" sz="90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                 setting screen which is including video distribution.</a:t>
            </a:r>
          </a:p>
          <a:p>
            <a:pPr algn="l" fontAlgn="auto">
              <a:spcBef>
                <a:spcPts val="0"/>
              </a:spcBef>
              <a:spcAft>
                <a:spcPts val="0"/>
              </a:spcAft>
            </a:pP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Off  :  </a:t>
            </a:r>
            <a:r>
              <a:rPr lang="en-US" altLang="ja-JP" sz="105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No data encryption</a:t>
            </a:r>
            <a:endParaRPr lang="en-US" altLang="ja-JP" sz="105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38" y="1277836"/>
            <a:ext cx="4780313" cy="2470654"/>
          </a:xfrm>
          <a:prstGeom prst="rect">
            <a:avLst/>
          </a:prstGeom>
        </p:spPr>
      </p:pic>
      <p:sp>
        <p:nvSpPr>
          <p:cNvPr id="34" name="正方形/長方形 33"/>
          <p:cNvSpPr/>
          <p:nvPr/>
        </p:nvSpPr>
        <p:spPr>
          <a:xfrm>
            <a:off x="521775" y="1678401"/>
            <a:ext cx="3182717" cy="215405"/>
          </a:xfrm>
          <a:prstGeom prst="rect">
            <a:avLst/>
          </a:prstGeom>
          <a:noFill/>
          <a:ln w="19050" cap="flat" cmpd="sng" algn="ctr">
            <a:solidFill>
              <a:srgbClr val="FF66CC"/>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endParaRPr>
          </a:p>
        </p:txBody>
      </p:sp>
      <p:grpSp>
        <p:nvGrpSpPr>
          <p:cNvPr id="7" name="グループ化 6"/>
          <p:cNvGrpSpPr/>
          <p:nvPr/>
        </p:nvGrpSpPr>
        <p:grpSpPr>
          <a:xfrm>
            <a:off x="7830394" y="1304160"/>
            <a:ext cx="915052" cy="276999"/>
            <a:chOff x="7967009" y="5290975"/>
            <a:chExt cx="915052" cy="276999"/>
          </a:xfrm>
        </p:grpSpPr>
        <p:sp>
          <p:nvSpPr>
            <p:cNvPr id="8" name="円/楕円 7"/>
            <p:cNvSpPr/>
            <p:nvPr/>
          </p:nvSpPr>
          <p:spPr>
            <a:xfrm>
              <a:off x="8028384" y="5348785"/>
              <a:ext cx="765400" cy="167954"/>
            </a:xfrm>
            <a:prstGeom prst="ellipse">
              <a:avLst/>
            </a:prstGeom>
            <a:solidFill>
              <a:srgbClr val="FFFF00"/>
            </a:solidFill>
            <a:ln w="25400" cap="flat" cmpd="sng" algn="ctr">
              <a:no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panose="020F0502020204030204" pitchFamily="34" charset="0"/>
                <a:ea typeface="ＭＳ Ｐゴシック"/>
                <a:cs typeface="Arial" panose="020B0604020202020204" pitchFamily="34" charset="0"/>
              </a:endParaRPr>
            </a:p>
          </p:txBody>
        </p:sp>
        <p:sp>
          <p:nvSpPr>
            <p:cNvPr id="9" name="Rectangle 15"/>
            <p:cNvSpPr>
              <a:spLocks noChangeArrowheads="1"/>
            </p:cNvSpPr>
            <p:nvPr/>
          </p:nvSpPr>
          <p:spPr bwMode="auto">
            <a:xfrm>
              <a:off x="7967009" y="5290975"/>
              <a:ext cx="915052" cy="276999"/>
            </a:xfrm>
            <a:prstGeom prst="rect">
              <a:avLst/>
            </a:prstGeom>
            <a:noFill/>
            <a:ln w="25400" cmpd="sng">
              <a:noFill/>
              <a:miter lim="800000"/>
              <a:headEnd/>
              <a:tailEnd/>
            </a:ln>
            <a:effectLst/>
            <a:extLst/>
          </p:spPr>
          <p:txBody>
            <a:bodyPr wrap="square">
              <a:spAutoFit/>
            </a:bodyPr>
            <a:lstStyle/>
            <a:p>
              <a:pPr fontAlgn="auto">
                <a:spcBef>
                  <a:spcPts val="0"/>
                </a:spcBef>
                <a:spcAft>
                  <a:spcPts val="0"/>
                </a:spcAft>
                <a:defRPr/>
              </a:pPr>
              <a:r>
                <a:rPr kumimoji="0" lang="en-US" altLang="ja-JP" sz="1200" b="1" i="1" kern="0"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Change!!</a:t>
              </a:r>
            </a:p>
          </p:txBody>
        </p:sp>
      </p:grpSp>
      <p:sp>
        <p:nvSpPr>
          <p:cNvPr id="11"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80</a:t>
            </a:fld>
            <a:endParaRPr lang="en-US" sz="1000" dirty="0">
              <a:solidFill>
                <a:prstClr val="white"/>
              </a:solidFill>
              <a:latin typeface="Calibri" panose="020F0502020204030204" pitchFamily="34" charset="0"/>
            </a:endParaRPr>
          </a:p>
        </p:txBody>
      </p:sp>
      <p:sp>
        <p:nvSpPr>
          <p:cNvPr id="13" name="テキスト ボックス 12"/>
          <p:cNvSpPr txBox="1"/>
          <p:nvPr/>
        </p:nvSpPr>
        <p:spPr>
          <a:xfrm>
            <a:off x="317897" y="852009"/>
            <a:ext cx="3700861"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Data encryption (User mng. menu)</a:t>
            </a:r>
          </a:p>
        </p:txBody>
      </p:sp>
      <p:sp>
        <p:nvSpPr>
          <p:cNvPr id="15"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Data encryption</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cxnSp>
        <p:nvCxnSpPr>
          <p:cNvPr id="20" name="直線コネクタ 19"/>
          <p:cNvCxnSpPr>
            <a:stCxn id="34" idx="3"/>
          </p:cNvCxnSpPr>
          <p:nvPr/>
        </p:nvCxnSpPr>
        <p:spPr>
          <a:xfrm>
            <a:off x="3704492" y="1786104"/>
            <a:ext cx="1693532" cy="0"/>
          </a:xfrm>
          <a:prstGeom prst="line">
            <a:avLst/>
          </a:prstGeom>
          <a:noFill/>
          <a:ln w="25400" cap="flat" cmpd="sng" algn="ctr">
            <a:solidFill>
              <a:srgbClr val="FF66FF"/>
            </a:solidFill>
            <a:prstDash val="solid"/>
          </a:ln>
          <a:effectLst/>
        </p:spPr>
      </p:cxnSp>
      <p:sp>
        <p:nvSpPr>
          <p:cNvPr id="14" name="正方形/長方形 13"/>
          <p:cNvSpPr/>
          <p:nvPr/>
        </p:nvSpPr>
        <p:spPr>
          <a:xfrm>
            <a:off x="5398023" y="2716772"/>
            <a:ext cx="3492795" cy="584775"/>
          </a:xfrm>
          <a:prstGeom prst="rect">
            <a:avLst/>
          </a:prstGeom>
        </p:spPr>
        <p:txBody>
          <a:bodyPr wrap="square">
            <a:spAutoFit/>
          </a:bodyPr>
          <a:lstStyle/>
          <a:p>
            <a:pPr algn="l"/>
            <a:r>
              <a:rPr lang="en-US" altLang="ja-JP" sz="800" b="1" dirty="0" smtClean="0">
                <a:solidFill>
                  <a:srgbClr val="FF0000"/>
                </a:solidFill>
                <a:effectLst/>
                <a:latin typeface="Calibri" panose="020F0502020204030204" pitchFamily="34" charset="0"/>
              </a:rPr>
              <a:t>Note: </a:t>
            </a: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It </a:t>
            </a:r>
            <a:r>
              <a:rPr lang="en-US" altLang="ja-JP" sz="800" dirty="0">
                <a:solidFill>
                  <a:srgbClr val="0A54A0"/>
                </a:solidFill>
                <a:effectLst/>
                <a:latin typeface="Calibri" panose="020F0502020204030204" pitchFamily="34" charset="0"/>
              </a:rPr>
              <a:t>can not be used when the imaging mode is </a:t>
            </a:r>
            <a:r>
              <a:rPr lang="en-US" altLang="ja-JP" sz="800" dirty="0" smtClean="0">
                <a:solidFill>
                  <a:srgbClr val="0A54A0"/>
                </a:solidFill>
                <a:effectLst/>
                <a:latin typeface="Calibri" panose="020F0502020204030204" pitchFamily="34" charset="0"/>
              </a:rPr>
              <a:t>Quad stream.</a:t>
            </a:r>
            <a:endParaRPr lang="en-US" altLang="ja-JP" sz="800" dirty="0">
              <a:solidFill>
                <a:srgbClr val="0A54A0"/>
              </a:solidFill>
              <a:effectLst/>
              <a:latin typeface="Calibri" panose="020F0502020204030204" pitchFamily="34" charset="0"/>
            </a:endParaRP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Only </a:t>
            </a:r>
            <a:r>
              <a:rPr lang="en-US" altLang="ja-JP" sz="800" dirty="0">
                <a:solidFill>
                  <a:srgbClr val="0A54A0"/>
                </a:solidFill>
                <a:effectLst/>
                <a:latin typeface="Calibri" panose="020F0502020204030204" pitchFamily="34" charset="0"/>
              </a:rPr>
              <a:t>AAC-LC is encrypted for </a:t>
            </a:r>
            <a:r>
              <a:rPr lang="en-US" altLang="ja-JP" sz="800" dirty="0" smtClean="0">
                <a:solidFill>
                  <a:srgbClr val="0A54A0"/>
                </a:solidFill>
                <a:effectLst/>
                <a:latin typeface="Calibri" panose="020F0502020204030204" pitchFamily="34" charset="0"/>
              </a:rPr>
              <a:t>Audio.</a:t>
            </a:r>
            <a:endParaRPr lang="en-US" altLang="ja-JP" sz="800" dirty="0">
              <a:solidFill>
                <a:srgbClr val="0A54A0"/>
              </a:solidFill>
              <a:effectLst/>
              <a:latin typeface="Calibri" panose="020F0502020204030204" pitchFamily="34" charset="0"/>
            </a:endParaRP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When </a:t>
            </a:r>
            <a:r>
              <a:rPr lang="en-US" altLang="ja-JP" sz="800" dirty="0">
                <a:solidFill>
                  <a:srgbClr val="0A54A0"/>
                </a:solidFill>
                <a:effectLst/>
                <a:latin typeface="Calibri" panose="020F0502020204030204" pitchFamily="34" charset="0"/>
              </a:rPr>
              <a:t>encryption is set, the recording data </a:t>
            </a:r>
            <a:r>
              <a:rPr lang="en-US" altLang="ja-JP" sz="800" dirty="0" smtClean="0">
                <a:solidFill>
                  <a:srgbClr val="0A54A0"/>
                </a:solidFill>
                <a:effectLst/>
                <a:latin typeface="Calibri" panose="020F0502020204030204" pitchFamily="34" charset="0"/>
              </a:rPr>
              <a:t>is </a:t>
            </a:r>
            <a:r>
              <a:rPr lang="en-US" altLang="ja-JP" sz="800" dirty="0">
                <a:solidFill>
                  <a:srgbClr val="0A54A0"/>
                </a:solidFill>
                <a:effectLst/>
                <a:latin typeface="Calibri" panose="020F0502020204030204" pitchFamily="34" charset="0"/>
              </a:rPr>
              <a:t>also encrypted.</a:t>
            </a:r>
            <a:endParaRPr lang="ja-JP" altLang="en-US" sz="800" dirty="0">
              <a:solidFill>
                <a:srgbClr val="0A54A0"/>
              </a:solidFill>
              <a:effectLst/>
              <a:latin typeface="Calibri" panose="020F0502020204030204" pitchFamily="34" charset="0"/>
            </a:endParaRPr>
          </a:p>
        </p:txBody>
      </p:sp>
      <p:sp>
        <p:nvSpPr>
          <p:cNvPr id="16" name="角丸四角形吹き出し 15"/>
          <p:cNvSpPr/>
          <p:nvPr/>
        </p:nvSpPr>
        <p:spPr>
          <a:xfrm>
            <a:off x="6271846" y="3483655"/>
            <a:ext cx="2508739" cy="438030"/>
          </a:xfrm>
          <a:prstGeom prst="wedgeRoundRectCallout">
            <a:avLst>
              <a:gd name="adj1" fmla="val -26653"/>
              <a:gd name="adj2" fmla="val -9540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000" dirty="0" smtClean="0">
                <a:solidFill>
                  <a:prstClr val="white"/>
                </a:solidFill>
                <a:effectLst/>
                <a:latin typeface="Calibri" panose="020F0502020204030204" pitchFamily="34" charset="0"/>
              </a:rPr>
              <a:t>Previous 9M 360-deg camera </a:t>
            </a:r>
            <a:r>
              <a:rPr lang="en-US" altLang="ja-JP" sz="1000" dirty="0">
                <a:solidFill>
                  <a:prstClr val="white"/>
                </a:solidFill>
                <a:effectLst/>
                <a:latin typeface="Calibri" panose="020F0502020204030204" pitchFamily="34" charset="0"/>
              </a:rPr>
              <a:t>(WV-SFN480) does </a:t>
            </a:r>
            <a:r>
              <a:rPr lang="en-US" altLang="ja-JP" sz="1000" dirty="0" smtClean="0">
                <a:solidFill>
                  <a:prstClr val="white"/>
                </a:solidFill>
                <a:effectLst/>
                <a:latin typeface="Calibri" panose="020F0502020204030204" pitchFamily="34" charset="0"/>
              </a:rPr>
              <a:t>not have this function.</a:t>
            </a:r>
            <a:endParaRPr lang="ja-JP" altLang="en-US" sz="1000" dirty="0">
              <a:solidFill>
                <a:prstClr val="white"/>
              </a:solidFill>
              <a:effectLst/>
              <a:latin typeface="Calibri" panose="020F0502020204030204" pitchFamily="34" charset="0"/>
            </a:endParaRPr>
          </a:p>
        </p:txBody>
      </p:sp>
      <p:sp>
        <p:nvSpPr>
          <p:cNvPr id="21"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715410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53" y="1260247"/>
            <a:ext cx="3548367" cy="3452342"/>
          </a:xfrm>
          <a:prstGeom prst="rect">
            <a:avLst/>
          </a:prstGeom>
        </p:spPr>
      </p:pic>
      <p:sp>
        <p:nvSpPr>
          <p:cNvPr id="11" name="線吹き出し 1 (枠付き) 10"/>
          <p:cNvSpPr/>
          <p:nvPr/>
        </p:nvSpPr>
        <p:spPr>
          <a:xfrm>
            <a:off x="4515541" y="1260852"/>
            <a:ext cx="3108712" cy="2829368"/>
          </a:xfrm>
          <a:prstGeom prst="borderCallout1">
            <a:avLst>
              <a:gd name="adj1" fmla="val 20514"/>
              <a:gd name="adj2" fmla="val -487"/>
              <a:gd name="adj3" fmla="val 19188"/>
              <a:gd name="adj4" fmla="val -17500"/>
            </a:avLst>
          </a:prstGeom>
          <a:solidFill>
            <a:srgbClr val="FDDBF4"/>
          </a:solidFill>
          <a:ln w="25400" cap="flat" cmpd="sng" algn="ctr">
            <a:solidFill>
              <a:srgbClr val="F55DCA"/>
            </a:solidFill>
            <a:prstDash val="solid"/>
          </a:ln>
          <a:effectLst/>
        </p:spPr>
        <p:txBody>
          <a:bodyPr rtlCol="0" anchor="t"/>
          <a:lstStyle/>
          <a:p>
            <a:pPr marL="171450" indent="-171450" algn="l" fontAlgn="auto">
              <a:spcBef>
                <a:spcPts val="0"/>
              </a:spcBef>
              <a:spcAft>
                <a:spcPts val="0"/>
              </a:spcAft>
              <a:buFont typeface="Wingdings" panose="05000000000000000000" pitchFamily="2" charset="2"/>
              <a:buChar char="n"/>
              <a:defRPr/>
            </a:pPr>
            <a:r>
              <a:rPr kumimoji="0" lang="en-US" altLang="ja-JP" b="1" kern="0" dirty="0" smtClean="0">
                <a:solidFill>
                  <a:prstClr val="black"/>
                </a:solidFill>
                <a:effectLst/>
                <a:latin typeface="Calibri" panose="020F0502020204030204" pitchFamily="34" charset="0"/>
                <a:ea typeface="ＭＳ Ｐゴシック"/>
              </a:rPr>
              <a:t>Schedule mode</a:t>
            </a:r>
          </a:p>
          <a:p>
            <a:pPr algn="l" fontAlgn="auto">
              <a:spcBef>
                <a:spcPts val="0"/>
              </a:spcBef>
              <a:spcAft>
                <a:spcPts val="0"/>
              </a:spcAft>
              <a:defRPr/>
            </a:pPr>
            <a:endParaRPr kumimoji="0" lang="en-US" altLang="ja-JP" sz="110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There are total 14 patterns are available</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Off</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Alarm permission </a:t>
            </a:r>
            <a:r>
              <a:rPr kumimoji="0" lang="en-US" altLang="ja-JP" sz="1050"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(Terminal alarm 1, 2, 3)</a:t>
            </a:r>
            <a:endParaRPr kumimoji="0" lang="ja-JP" altLang="en-US" sz="1050"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Alarm permission (Terminal 1)</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Alarm permission (Terminal 2)</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Alarm permission (Terminal 3)</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VMD permission</a:t>
            </a:r>
            <a:endParaRPr kumimoji="0" lang="ja-JP" altLang="en-US"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Access permission</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H.264 recording</a:t>
            </a:r>
            <a:endParaRPr kumimoji="0" lang="en-US" altLang="ja-JP" sz="1050" kern="0"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Image adjust 1: Scene 1</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Image adjust 2: Scene 2</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rPr>
              <a:t>Image adjust 3: Scene 3</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rgbClr val="0000CC"/>
                </a:solidFill>
                <a:effectLst/>
                <a:latin typeface="Calibri" panose="020F0502020204030204" pitchFamily="34" charset="0"/>
                <a:ea typeface="Meiryo UI" panose="020B0604030504040204" pitchFamily="50" charset="-128"/>
                <a:cs typeface="Meiryo UI" panose="020B0604030504040204" pitchFamily="50" charset="-128"/>
              </a:rPr>
              <a:t>Image adjust 4: Scene 4</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ysClr val="windowText" lastClr="000000"/>
                </a:solidFill>
                <a:effectLst/>
                <a:latin typeface="Calibri" panose="020F0502020204030204" pitchFamily="34" charset="0"/>
                <a:ea typeface="Meiryo UI" panose="020B0604030504040204" pitchFamily="50" charset="-128"/>
                <a:cs typeface="Meiryo UI" panose="020B0604030504040204" pitchFamily="50" charset="-128"/>
              </a:rPr>
              <a:t>FTP periodic image transmission</a:t>
            </a:r>
          </a:p>
          <a:p>
            <a:pPr marL="171450" indent="-171450" algn="l" fontAlgn="auto">
              <a:spcBef>
                <a:spcPts val="0"/>
              </a:spcBef>
              <a:spcAft>
                <a:spcPts val="0"/>
              </a:spcAft>
              <a:buFont typeface="Wingdings" panose="05000000000000000000" pitchFamily="2" charset="2"/>
              <a:buChar char="l"/>
              <a:defRPr/>
            </a:pPr>
            <a:r>
              <a:rPr kumimoji="0" lang="en-US" altLang="ja-JP" sz="1050" kern="0" dirty="0" smtClean="0">
                <a:solidFill>
                  <a:srgbClr val="0000FF"/>
                </a:solidFill>
                <a:effectLst/>
                <a:latin typeface="Calibri" panose="020F0502020204030204" pitchFamily="34" charset="0"/>
                <a:ea typeface="Meiryo UI" panose="020B0604030504040204" pitchFamily="50" charset="-128"/>
                <a:cs typeface="Meiryo UI" panose="020B0604030504040204" pitchFamily="50" charset="-128"/>
              </a:rPr>
              <a:t>E-mail permission</a:t>
            </a:r>
            <a:endParaRPr kumimoji="0" lang="en-US" altLang="ja-JP" sz="1050" b="1" kern="0" dirty="0" smtClean="0">
              <a:solidFill>
                <a:prstClr val="black"/>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1221132" y="1699847"/>
            <a:ext cx="2760988" cy="229904"/>
          </a:xfrm>
          <a:prstGeom prst="rect">
            <a:avLst/>
          </a:prstGeom>
          <a:noFill/>
          <a:ln w="19050" cap="flat" cmpd="sng" algn="ctr">
            <a:solidFill>
              <a:srgbClr val="F55DCA"/>
            </a:solidFill>
            <a:prstDash val="solid"/>
          </a:ln>
          <a:effectLst/>
        </p:spPr>
        <p:txBody>
          <a:bodyPr rtlCol="0" anchor="ctr"/>
          <a:lstStyle/>
          <a:p>
            <a:pPr fontAlgn="auto">
              <a:spcBef>
                <a:spcPts val="0"/>
              </a:spcBef>
              <a:spcAft>
                <a:spcPts val="0"/>
              </a:spcAft>
              <a:defRPr/>
            </a:pPr>
            <a:endParaRPr kumimoji="0" lang="ja-JP" altLang="en-US" sz="1800" kern="0" dirty="0" smtClean="0">
              <a:solidFill>
                <a:prstClr val="white"/>
              </a:solidFill>
              <a:effectLst/>
              <a:latin typeface="Calibri"/>
              <a:ea typeface="ＭＳ Ｐゴシック"/>
              <a:cs typeface="Arial" panose="020B0604020202020204" pitchFamily="34" charset="0"/>
            </a:endParaRPr>
          </a:p>
        </p:txBody>
      </p:sp>
      <p:sp>
        <p:nvSpPr>
          <p:cNvPr id="14" name="Slide Number Placeholder 8"/>
          <p:cNvSpPr txBox="1">
            <a:spLocks/>
          </p:cNvSpPr>
          <p:nvPr/>
        </p:nvSpPr>
        <p:spPr>
          <a:xfrm>
            <a:off x="4359803" y="4885173"/>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solidFill>
                  <a:prstClr val="white"/>
                </a:solidFill>
                <a:latin typeface="Calibri" panose="020F0502020204030204" pitchFamily="34" charset="0"/>
              </a:rPr>
              <a:pPr algn="ctr"/>
              <a:t>81</a:t>
            </a:fld>
            <a:endParaRPr lang="en-US" sz="1000" dirty="0">
              <a:solidFill>
                <a:prstClr val="white"/>
              </a:solidFill>
              <a:latin typeface="Calibri" panose="020F0502020204030204" pitchFamily="34" charset="0"/>
            </a:endParaRPr>
          </a:p>
        </p:txBody>
      </p:sp>
      <p:sp>
        <p:nvSpPr>
          <p:cNvPr id="15" name="テキスト ボックス 14"/>
          <p:cNvSpPr txBox="1"/>
          <p:nvPr/>
        </p:nvSpPr>
        <p:spPr>
          <a:xfrm>
            <a:off x="317897" y="852009"/>
            <a:ext cx="4599934" cy="338554"/>
          </a:xfrm>
          <a:prstGeom prst="rect">
            <a:avLst/>
          </a:prstGeom>
          <a:noFill/>
        </p:spPr>
        <p:txBody>
          <a:bodyPr wrap="square" rtlCol="0">
            <a:spAutoFit/>
          </a:bodyPr>
          <a:lstStyle/>
          <a:p>
            <a:pPr marL="171450" indent="-171450" algn="l" fontAlgn="auto">
              <a:spcBef>
                <a:spcPts val="0"/>
              </a:spcBef>
              <a:spcAft>
                <a:spcPts val="0"/>
              </a:spcAft>
              <a:buFont typeface="Wingdings" panose="05000000000000000000" pitchFamily="2" charset="2"/>
              <a:buChar char="n"/>
            </a:pPr>
            <a:r>
              <a:rPr lang="en-US" altLang="ja-JP" sz="1600" b="1" dirty="0" smtClean="0">
                <a:solidFill>
                  <a:srgbClr val="0A54A0"/>
                </a:solidFill>
                <a:effectLst/>
                <a:latin typeface="Calibri" panose="020F0502020204030204" pitchFamily="34" charset="0"/>
                <a:ea typeface="Meiryo UI" panose="020B0604030504040204" pitchFamily="50" charset="-128"/>
                <a:cs typeface="Arial" panose="020B0604020202020204" pitchFamily="34" charset="0"/>
              </a:rPr>
              <a:t>Schedule mode</a:t>
            </a:r>
          </a:p>
        </p:txBody>
      </p:sp>
      <p:sp>
        <p:nvSpPr>
          <p:cNvPr id="16" name="タイトル 1"/>
          <p:cNvSpPr>
            <a:spLocks noGrp="1"/>
          </p:cNvSpPr>
          <p:nvPr>
            <p:ph type="title"/>
          </p:nvPr>
        </p:nvSpPr>
        <p:spPr>
          <a:xfrm>
            <a:off x="574440" y="150477"/>
            <a:ext cx="777825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Schedule</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3" name="正方形/長方形 2"/>
          <p:cNvSpPr/>
          <p:nvPr/>
        </p:nvSpPr>
        <p:spPr>
          <a:xfrm>
            <a:off x="4515540" y="4126524"/>
            <a:ext cx="4377447" cy="461665"/>
          </a:xfrm>
          <a:prstGeom prst="rect">
            <a:avLst/>
          </a:prstGeom>
        </p:spPr>
        <p:txBody>
          <a:bodyPr wrap="square">
            <a:spAutoFit/>
          </a:bodyPr>
          <a:lstStyle/>
          <a:p>
            <a:pPr algn="l"/>
            <a:r>
              <a:rPr lang="en-US" altLang="ja-JP" sz="800" b="1" dirty="0">
                <a:solidFill>
                  <a:srgbClr val="FF0000"/>
                </a:solidFill>
                <a:effectLst/>
                <a:latin typeface="Calibri" panose="020F0502020204030204" pitchFamily="34" charset="0"/>
              </a:rPr>
              <a:t>Note</a:t>
            </a:r>
          </a:p>
          <a:p>
            <a:pPr marL="171450" indent="-171450" algn="l">
              <a:buFont typeface="Wingdings" panose="05000000000000000000" pitchFamily="2" charset="2"/>
              <a:buChar char="l"/>
            </a:pPr>
            <a:r>
              <a:rPr lang="en-US" altLang="ja-JP" sz="800" dirty="0" smtClean="0">
                <a:solidFill>
                  <a:srgbClr val="0A54A0"/>
                </a:solidFill>
                <a:effectLst/>
                <a:latin typeface="Calibri" panose="020F0502020204030204" pitchFamily="34" charset="0"/>
              </a:rPr>
              <a:t>When </a:t>
            </a:r>
            <a:r>
              <a:rPr lang="en-US" altLang="ja-JP" sz="800" dirty="0">
                <a:solidFill>
                  <a:srgbClr val="0A54A0"/>
                </a:solidFill>
                <a:effectLst/>
                <a:latin typeface="Calibri" panose="020F0502020204030204" pitchFamily="34" charset="0"/>
              </a:rPr>
              <a:t>“Quad stream” is selected for “Image capture mode”, “FTP periodic image transmission”</a:t>
            </a:r>
          </a:p>
          <a:p>
            <a:pPr algn="l"/>
            <a:r>
              <a:rPr lang="en-US" altLang="ja-JP" sz="800" dirty="0">
                <a:solidFill>
                  <a:srgbClr val="0A54A0"/>
                </a:solidFill>
                <a:effectLst/>
                <a:latin typeface="Calibri" panose="020F0502020204030204" pitchFamily="34" charset="0"/>
              </a:rPr>
              <a:t>cannot be selected.</a:t>
            </a:r>
            <a:endParaRPr lang="ja-JP" altLang="en-US" sz="800" dirty="0">
              <a:solidFill>
                <a:srgbClr val="0A54A0"/>
              </a:solidFill>
              <a:effectLst/>
              <a:latin typeface="Calibri" panose="020F0502020204030204" pitchFamily="34" charset="0"/>
            </a:endParaRPr>
          </a:p>
        </p:txBody>
      </p:sp>
      <p:sp>
        <p:nvSpPr>
          <p:cNvPr id="18"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7865299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rmAutofit/>
          </a:bodyPr>
          <a:lstStyle/>
          <a:p>
            <a:r>
              <a:rPr kumimoji="1" lang="en-US" altLang="ja-JP" sz="2800" b="1" dirty="0" smtClean="0">
                <a:latin typeface="Calibri" panose="020F0502020204030204" pitchFamily="34" charset="0"/>
              </a:rPr>
              <a:t>Thank you</a:t>
            </a:r>
            <a:endParaRPr kumimoji="1" lang="ja-JP" altLang="en-US" sz="2800" b="1" dirty="0">
              <a:latin typeface="Calibri" panose="020F0502020204030204" pitchFamily="34" charset="0"/>
            </a:endParaRPr>
          </a:p>
        </p:txBody>
      </p:sp>
    </p:spTree>
    <p:extLst>
      <p:ext uri="{BB962C8B-B14F-4D97-AF65-F5344CB8AC3E}">
        <p14:creationId xmlns:p14="http://schemas.microsoft.com/office/powerpoint/2010/main" val="1004088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90683334"/>
              </p:ext>
            </p:extLst>
          </p:nvPr>
        </p:nvGraphicFramePr>
        <p:xfrm>
          <a:off x="280051" y="1463779"/>
          <a:ext cx="4680000" cy="1170103"/>
        </p:xfrm>
        <a:graphic>
          <a:graphicData uri="http://schemas.openxmlformats.org/drawingml/2006/table">
            <a:tbl>
              <a:tblPr firstRow="1" bandRow="1">
                <a:tableStyleId>{5C22544A-7EE6-4342-B048-85BDC9FD1C3A}</a:tableStyleId>
              </a:tblPr>
              <a:tblGrid>
                <a:gridCol w="1260000"/>
                <a:gridCol w="2160000"/>
                <a:gridCol w="1260000"/>
              </a:tblGrid>
              <a:tr h="356675">
                <a:tc>
                  <a:txBody>
                    <a:bodyPr/>
                    <a:lstStyle/>
                    <a:p>
                      <a:pPr algn="ctr"/>
                      <a:r>
                        <a:rPr kumimoji="1" lang="en-US" altLang="ja-JP" sz="1200" dirty="0" smtClean="0">
                          <a:latin typeface="Calibri" panose="020F0502020204030204" pitchFamily="34" charset="0"/>
                        </a:rPr>
                        <a:t>Projection Type</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Peripheral</a:t>
                      </a:r>
                      <a:r>
                        <a:rPr kumimoji="1" lang="en-US" altLang="ja-JP" sz="1200" baseline="0" dirty="0" smtClean="0">
                          <a:latin typeface="Calibri" panose="020F0502020204030204" pitchFamily="34" charset="0"/>
                        </a:rPr>
                        <a:t> resolution / image</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Formula</a:t>
                      </a:r>
                    </a:p>
                    <a:p>
                      <a:pPr algn="ctr"/>
                      <a:r>
                        <a:rPr kumimoji="1" lang="en-US" altLang="ja-JP" sz="900" dirty="0" smtClean="0">
                          <a:latin typeface="Calibri" panose="020F0502020204030204" pitchFamily="34" charset="0"/>
                        </a:rPr>
                        <a:t>(y: image height)</a:t>
                      </a:r>
                      <a:endParaRPr kumimoji="1" lang="ja-JP" altLang="en-US" sz="900" dirty="0">
                        <a:latin typeface="Calibri" panose="020F0502020204030204" pitchFamily="34" charset="0"/>
                      </a:endParaRPr>
                    </a:p>
                  </a:txBody>
                  <a:tcPr anchor="ctr"/>
                </a:tc>
              </a:tr>
              <a:tr h="3591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smtClean="0">
                          <a:effectLst/>
                          <a:latin typeface="Calibri" panose="020F0502020204030204" pitchFamily="34" charset="0"/>
                        </a:rPr>
                        <a:t>Stereographic</a:t>
                      </a:r>
                      <a:endParaRPr lang="ja-JP" altLang="en-US" sz="1200" dirty="0" smtClean="0">
                        <a:effectLst/>
                        <a:latin typeface="Calibri" panose="020F0502020204030204" pitchFamily="34" charset="0"/>
                      </a:endParaRPr>
                    </a:p>
                  </a:txBody>
                  <a:tcPr anchor="ctr"/>
                </a:tc>
                <a:tc>
                  <a:txBody>
                    <a:bodyPr/>
                    <a:lstStyle/>
                    <a:p>
                      <a:pPr algn="ctr"/>
                      <a:r>
                        <a:rPr kumimoji="1" lang="en-US" altLang="ja-JP" sz="1200" baseline="0" dirty="0" smtClean="0">
                          <a:latin typeface="Calibri" panose="020F0502020204030204" pitchFamily="34" charset="0"/>
                        </a:rPr>
                        <a:t>High resolution / Low distortion</a:t>
                      </a:r>
                      <a:endParaRPr kumimoji="1" lang="en-US" altLang="ja-JP" sz="1200" dirty="0" smtClean="0">
                        <a:latin typeface="Calibri" panose="020F0502020204030204" pitchFamily="34" charset="0"/>
                      </a:endParaRPr>
                    </a:p>
                  </a:txBody>
                  <a:tcPr anchor="ctr"/>
                </a:tc>
                <a:tc>
                  <a:txBody>
                    <a:bodyPr/>
                    <a:lstStyle/>
                    <a:p>
                      <a:pPr algn="ctr"/>
                      <a:endParaRPr kumimoji="1" lang="ja-JP" altLang="en-US" sz="1200" dirty="0">
                        <a:latin typeface="Calibri" panose="020F0502020204030204" pitchFamily="34" charset="0"/>
                      </a:endParaRPr>
                    </a:p>
                  </a:txBody>
                  <a:tcPr anchor="ctr"/>
                </a:tc>
              </a:tr>
              <a:tr h="39944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smtClean="0">
                          <a:effectLst/>
                          <a:latin typeface="Calibri" panose="020F0502020204030204" pitchFamily="34" charset="0"/>
                        </a:rPr>
                        <a:t>Orthogonal</a:t>
                      </a:r>
                      <a:endParaRPr lang="ja-JP" altLang="en-US" sz="1200" dirty="0" smtClean="0">
                        <a:effectLst/>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Low</a:t>
                      </a:r>
                      <a:r>
                        <a:rPr kumimoji="1" lang="en-US" altLang="ja-JP" sz="1200" baseline="0" dirty="0" smtClean="0">
                          <a:latin typeface="Calibri" panose="020F0502020204030204" pitchFamily="34" charset="0"/>
                        </a:rPr>
                        <a:t> resolution / High distortion</a:t>
                      </a:r>
                      <a:endParaRPr kumimoji="1" lang="ja-JP" altLang="en-US" sz="1200" dirty="0">
                        <a:latin typeface="Calibri" panose="020F0502020204030204" pitchFamily="34" charset="0"/>
                      </a:endParaRPr>
                    </a:p>
                  </a:txBody>
                  <a:tcPr anchor="ctr"/>
                </a:tc>
                <a:tc>
                  <a:txBody>
                    <a:bodyPr/>
                    <a:lstStyle/>
                    <a:p>
                      <a:pPr algn="ctr"/>
                      <a:endParaRPr kumimoji="1" lang="ja-JP" altLang="en-US" sz="1200" dirty="0">
                        <a:latin typeface="Calibri" panose="020F0502020204030204" pitchFamily="34" charset="0"/>
                      </a:endParaRPr>
                    </a:p>
                  </a:txBody>
                  <a:tcPr anchor="ctr"/>
                </a:tc>
              </a:tr>
            </a:tbl>
          </a:graphicData>
        </a:graphic>
      </p:graphicFrame>
      <p:sp>
        <p:nvSpPr>
          <p:cNvPr id="6" name="タイトル 1"/>
          <p:cNvSpPr>
            <a:spLocks noGrp="1"/>
          </p:cNvSpPr>
          <p:nvPr>
            <p:ph type="title"/>
          </p:nvPr>
        </p:nvSpPr>
        <p:spPr>
          <a:xfrm>
            <a:off x="569548" y="159482"/>
            <a:ext cx="7674860" cy="525309"/>
          </a:xfrm>
        </p:spPr>
        <p:txBody>
          <a:bodyPr vert="horz" lIns="91440" tIns="45720" rIns="91440" bIns="45720" rtlCol="0" anchor="ctr">
            <a:normAutofit/>
          </a:bodyPr>
          <a:lstStyle/>
          <a:p>
            <a:r>
              <a:rPr lang="en-US" altLang="ja-JP" b="1" dirty="0">
                <a:solidFill>
                  <a:prstClr val="white"/>
                </a:solidFill>
                <a:latin typeface="Calibri" panose="020F0502020204030204" pitchFamily="34" charset="0"/>
                <a:ea typeface="Meiryo UI" pitchFamily="50" charset="-128"/>
              </a:rPr>
              <a:t>Peripheral </a:t>
            </a:r>
            <a:r>
              <a:rPr lang="en-US" altLang="ja-JP" b="1" dirty="0" smtClean="0">
                <a:solidFill>
                  <a:prstClr val="white"/>
                </a:solidFill>
                <a:latin typeface="Calibri" panose="020F0502020204030204" pitchFamily="34" charset="0"/>
                <a:ea typeface="Meiryo UI" pitchFamily="50" charset="-128"/>
              </a:rPr>
              <a:t>Resolution </a:t>
            </a:r>
            <a:r>
              <a:rPr lang="en-US" altLang="ja-JP" b="1" dirty="0">
                <a:solidFill>
                  <a:prstClr val="white"/>
                </a:solidFill>
                <a:latin typeface="Calibri" panose="020F0502020204030204" pitchFamily="34" charset="0"/>
                <a:ea typeface="Meiryo UI" pitchFamily="50" charset="-128"/>
              </a:rPr>
              <a:t>by Stereo projection lens</a:t>
            </a:r>
          </a:p>
        </p:txBody>
      </p:sp>
      <p:sp>
        <p:nvSpPr>
          <p:cNvPr id="21" name="テキスト ボックス 91"/>
          <p:cNvSpPr txBox="1">
            <a:spLocks noChangeArrowheads="1"/>
          </p:cNvSpPr>
          <p:nvPr/>
        </p:nvSpPr>
        <p:spPr bwMode="auto">
          <a:xfrm>
            <a:off x="5606096" y="1309820"/>
            <a:ext cx="3214216" cy="307777"/>
          </a:xfrm>
          <a:prstGeom prst="rect">
            <a:avLst/>
          </a:prstGeom>
          <a:solidFill>
            <a:schemeClr val="tx1">
              <a:lumMod val="60000"/>
              <a:lumOff val="40000"/>
            </a:schemeClr>
          </a:solidFill>
          <a:ln>
            <a:noFill/>
          </a:ln>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hangingPunct="1"/>
            <a:r>
              <a:rPr lang="en-US" altLang="ja-JP"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WV-X4171 (New 9MP)</a:t>
            </a:r>
            <a:endParaRPr lang="ja-JP" altLang="en-US"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角丸四角形 23"/>
          <p:cNvSpPr/>
          <p:nvPr/>
        </p:nvSpPr>
        <p:spPr>
          <a:xfrm>
            <a:off x="7257118" y="85725"/>
            <a:ext cx="1425575" cy="526822"/>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808080">
                <a:lumMod val="75000"/>
              </a:srgbClr>
            </a:solidFill>
            <a:prstDash val="solid"/>
            <a:headEnd/>
            <a:tailEnd/>
          </a:ln>
          <a:effectLst>
            <a:outerShdw blurRad="40000" dist="23000" dir="5400000" rotWithShape="0">
              <a:srgbClr val="000000">
                <a:alpha val="35000"/>
              </a:srgbClr>
            </a:outerShdw>
          </a:effectLst>
        </p:spPr>
        <p:txBody>
          <a:bodyPr lIns="95883" tIns="0" rIns="47942" bIns="0" anchor="ctr"/>
          <a:lstStyle/>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Extreme</a:t>
            </a:r>
          </a:p>
          <a:p>
            <a:pPr defTabSz="1739900" fontAlgn="auto">
              <a:spcBef>
                <a:spcPts val="0"/>
              </a:spcBef>
              <a:spcAft>
                <a:spcPts val="0"/>
              </a:spcAft>
              <a:buClr>
                <a:srgbClr val="1F497D"/>
              </a:buClr>
              <a:defRPr/>
            </a:pPr>
            <a:r>
              <a:rPr kumimoji="0" lang="en-US" altLang="ja-JP" b="1" i="1" kern="0"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Visibility</a:t>
            </a:r>
            <a:endParaRPr kumimoji="0" lang="en-US" altLang="ja-JP" b="1" i="1" kern="0" dirty="0">
              <a:solidFill>
                <a:prstClr val="white"/>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 name="Rectangle 3"/>
          <p:cNvSpPr>
            <a:spLocks noChangeArrowheads="1"/>
          </p:cNvSpPr>
          <p:nvPr/>
        </p:nvSpPr>
        <p:spPr bwMode="auto">
          <a:xfrm>
            <a:off x="183485" y="782595"/>
            <a:ext cx="8568952" cy="605351"/>
          </a:xfrm>
          <a:prstGeom prst="rect">
            <a:avLst/>
          </a:prstGeom>
          <a:noFill/>
          <a:ln>
            <a:noFill/>
          </a:ln>
          <a:effectLst/>
          <a:extLst/>
        </p:spPr>
        <p:txBody>
          <a:bodyPr wrap="square" lIns="72000" rIns="72000" anchor="ctr"/>
          <a:lstStyle>
            <a:lvl1pPr eaLnBrk="0" hangingPunct="0">
              <a:defRPr kumimoji="1" sz="2200">
                <a:solidFill>
                  <a:schemeClr val="tx1"/>
                </a:solidFill>
                <a:latin typeface="Arial" charset="0"/>
                <a:ea typeface="ＭＳ Ｐゴシック" charset="-128"/>
              </a:defRPr>
            </a:lvl1pPr>
            <a:lvl2pPr marL="742950" indent="-285750" eaLnBrk="0" hangingPunct="0">
              <a:defRPr kumimoji="1" sz="2200">
                <a:solidFill>
                  <a:schemeClr val="tx1"/>
                </a:solidFill>
                <a:latin typeface="Arial" charset="0"/>
                <a:ea typeface="ＭＳ Ｐゴシック" charset="-128"/>
              </a:defRPr>
            </a:lvl2pPr>
            <a:lvl3pPr marL="1143000" indent="-228600" eaLnBrk="0" hangingPunct="0">
              <a:defRPr kumimoji="1" sz="2200">
                <a:solidFill>
                  <a:schemeClr val="tx1"/>
                </a:solidFill>
                <a:latin typeface="Arial" charset="0"/>
                <a:ea typeface="ＭＳ Ｐゴシック" charset="-128"/>
              </a:defRPr>
            </a:lvl3pPr>
            <a:lvl4pPr marL="1600200" indent="-228600" eaLnBrk="0" hangingPunct="0">
              <a:defRPr kumimoji="1" sz="2200">
                <a:solidFill>
                  <a:schemeClr val="tx1"/>
                </a:solidFill>
                <a:latin typeface="Arial" charset="0"/>
                <a:ea typeface="ＭＳ Ｐゴシック" charset="-128"/>
              </a:defRPr>
            </a:lvl4pPr>
            <a:lvl5pPr marL="2057400" indent="-228600" eaLnBrk="0" hangingPunct="0">
              <a:defRPr kumimoji="1" sz="2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2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2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2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2200">
                <a:solidFill>
                  <a:schemeClr val="tx1"/>
                </a:solidFill>
                <a:latin typeface="Arial" charset="0"/>
                <a:ea typeface="ＭＳ Ｐゴシック" charset="-128"/>
              </a:defRPr>
            </a:lvl9pPr>
          </a:lstStyle>
          <a:p>
            <a:pPr marL="285750" indent="-285750" algn="l" eaLnBrk="1" fontAlgn="auto" hangingPunct="1">
              <a:spcBef>
                <a:spcPts val="0"/>
              </a:spcBef>
              <a:spcAft>
                <a:spcPts val="0"/>
              </a:spcAft>
              <a:buFont typeface="Wingdings" panose="05000000000000000000" pitchFamily="2" charset="2"/>
              <a:buChar char="n"/>
            </a:pP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Panasonic fisheye camera applies stereo projection lens, it enable </a:t>
            </a:r>
            <a:r>
              <a:rPr lang="en-US" altLang="ja-JP" sz="1800" b="1" i="1" u="sng" dirty="0" smtClean="0">
                <a:effectLst/>
                <a:latin typeface="Calibri" panose="020F0502020204030204" pitchFamily="34" charset="0"/>
                <a:ea typeface="Meiryo UI" panose="020B0604030504040204" pitchFamily="50" charset="-128"/>
                <a:cs typeface="Meiryo UI" panose="020B0604030504040204" pitchFamily="50" charset="-128"/>
              </a:rPr>
              <a:t>higher resolution and lower distortion image</a:t>
            </a: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 around peripheral than normal lens.</a:t>
            </a:r>
          </a:p>
        </p:txBody>
      </p:sp>
      <p:pic>
        <p:nvPicPr>
          <p:cNvPr id="43" name="Picture 3" descr="C:\Users\6749818\Desktop\360\1004-\1004_食堂\1002_S4150_M3047_SF438_解像度感\2.4m_6m\5M.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3344"/>
          <a:stretch/>
        </p:blipFill>
        <p:spPr bwMode="auto">
          <a:xfrm rot="10800000">
            <a:off x="5606097" y="1604842"/>
            <a:ext cx="3214214" cy="3106733"/>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p:cNvSpPr/>
          <p:nvPr/>
        </p:nvSpPr>
        <p:spPr>
          <a:xfrm>
            <a:off x="6913439" y="1642074"/>
            <a:ext cx="349542" cy="280506"/>
          </a:xfrm>
          <a:prstGeom prst="rect">
            <a:avLst/>
          </a:prstGeom>
          <a:noFill/>
          <a:ln w="19050">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endParaRPr>
          </a:p>
        </p:txBody>
      </p:sp>
      <p:sp>
        <p:nvSpPr>
          <p:cNvPr id="46" name="正方形/長方形 45"/>
          <p:cNvSpPr/>
          <p:nvPr/>
        </p:nvSpPr>
        <p:spPr>
          <a:xfrm>
            <a:off x="6739859" y="2256513"/>
            <a:ext cx="473345" cy="22170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9</a:t>
            </a:r>
            <a:r>
              <a:rPr lang="en-US" altLang="ja-JP" sz="12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m</a:t>
            </a:r>
            <a:endParaRPr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47" name="直線矢印コネクタ 46"/>
          <p:cNvCxnSpPr/>
          <p:nvPr/>
        </p:nvCxnSpPr>
        <p:spPr>
          <a:xfrm flipH="1" flipV="1">
            <a:off x="7141188" y="2203280"/>
            <a:ext cx="1" cy="121104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5608251" y="4733533"/>
            <a:ext cx="1391728" cy="338554"/>
          </a:xfrm>
          <a:prstGeom prst="rect">
            <a:avLst/>
          </a:prstGeom>
          <a:noFill/>
        </p:spPr>
        <p:txBody>
          <a:bodyPr wrap="none" rtlCol="0">
            <a:spAutoFit/>
          </a:bodyPr>
          <a:lstStyle/>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Camera height: 3.0m</a:t>
            </a:r>
          </a:p>
          <a:p>
            <a:pPr algn="l"/>
            <a:r>
              <a:rPr lang="en-US" altLang="ja-JP" sz="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Illuminance: Approx. 800lx</a:t>
            </a:r>
            <a:endParaRPr lang="ja-JP" altLang="en-US" sz="8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59" name="直線矢印コネクタ 58"/>
          <p:cNvCxnSpPr/>
          <p:nvPr/>
        </p:nvCxnSpPr>
        <p:spPr>
          <a:xfrm flipV="1">
            <a:off x="6773898" y="2109057"/>
            <a:ext cx="151264" cy="136872"/>
          </a:xfrm>
          <a:prstGeom prst="straightConnector1">
            <a:avLst/>
          </a:prstGeom>
          <a:ln w="19050">
            <a:solidFill>
              <a:schemeClr val="tx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330358" y="2891956"/>
            <a:ext cx="1451104" cy="1768652"/>
            <a:chOff x="2776169" y="784636"/>
            <a:chExt cx="2264171" cy="2759643"/>
          </a:xfrm>
        </p:grpSpPr>
        <p:grpSp>
          <p:nvGrpSpPr>
            <p:cNvPr id="2" name="グループ化 1"/>
            <p:cNvGrpSpPr/>
            <p:nvPr/>
          </p:nvGrpSpPr>
          <p:grpSpPr>
            <a:xfrm rot="16200000">
              <a:off x="2884160" y="1213559"/>
              <a:ext cx="2415823" cy="1896537"/>
              <a:chOff x="643466" y="1264352"/>
              <a:chExt cx="2415823" cy="1896537"/>
            </a:xfrm>
          </p:grpSpPr>
          <p:grpSp>
            <p:nvGrpSpPr>
              <p:cNvPr id="26" name="グループ化 25"/>
              <p:cNvGrpSpPr/>
              <p:nvPr/>
            </p:nvGrpSpPr>
            <p:grpSpPr>
              <a:xfrm>
                <a:off x="643466" y="1264352"/>
                <a:ext cx="2415823" cy="1896537"/>
                <a:chOff x="643466" y="1264352"/>
                <a:chExt cx="2415823" cy="1896537"/>
              </a:xfrm>
            </p:grpSpPr>
            <p:sp>
              <p:nvSpPr>
                <p:cNvPr id="27" name="パイ 26"/>
                <p:cNvSpPr/>
                <p:nvPr/>
              </p:nvSpPr>
              <p:spPr bwMode="auto">
                <a:xfrm>
                  <a:off x="643466" y="1264352"/>
                  <a:ext cx="1896531" cy="1896537"/>
                </a:xfrm>
                <a:prstGeom prst="pie">
                  <a:avLst>
                    <a:gd name="adj1" fmla="val 5400002"/>
                    <a:gd name="adj2" fmla="val 16200000"/>
                  </a:avLst>
                </a:prstGeom>
                <a:solidFill>
                  <a:schemeClr val="bg1"/>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endParaRPr>
                </a:p>
              </p:txBody>
            </p:sp>
            <p:sp>
              <p:nvSpPr>
                <p:cNvPr id="29" name="フローチャート : 端子 28"/>
                <p:cNvSpPr/>
                <p:nvPr/>
              </p:nvSpPr>
              <p:spPr bwMode="auto">
                <a:xfrm>
                  <a:off x="1546578" y="2009422"/>
                  <a:ext cx="101599" cy="432792"/>
                </a:xfrm>
                <a:prstGeom prst="flowChartTerminator">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endParaRPr>
                </a:p>
              </p:txBody>
            </p:sp>
            <p:cxnSp>
              <p:nvCxnSpPr>
                <p:cNvPr id="30" name="直線コネクタ 29"/>
                <p:cNvCxnSpPr>
                  <a:stCxn id="27" idx="2"/>
                </p:cNvCxnSpPr>
                <p:nvPr/>
              </p:nvCxnSpPr>
              <p:spPr bwMode="auto">
                <a:xfrm>
                  <a:off x="643467" y="2212622"/>
                  <a:ext cx="2415822"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正方形/長方形 30"/>
                <p:cNvSpPr/>
                <p:nvPr/>
              </p:nvSpPr>
              <p:spPr bwMode="auto">
                <a:xfrm>
                  <a:off x="2331159" y="1800577"/>
                  <a:ext cx="88260" cy="818443"/>
                </a:xfrm>
                <a:prstGeom prst="rect">
                  <a:avLst/>
                </a:prstGeom>
                <a:solidFill>
                  <a:schemeClr val="tx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ｺﾞｼｯｸE" pitchFamily="50" charset="-128"/>
                  </a:endParaRPr>
                </a:p>
              </p:txBody>
            </p:sp>
          </p:grpSp>
          <p:cxnSp>
            <p:nvCxnSpPr>
              <p:cNvPr id="32" name="直線コネクタ 31"/>
              <p:cNvCxnSpPr/>
              <p:nvPr/>
            </p:nvCxnSpPr>
            <p:spPr bwMode="auto">
              <a:xfrm>
                <a:off x="824089" y="1636889"/>
                <a:ext cx="824087" cy="588929"/>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1591733" y="2212622"/>
                <a:ext cx="767645" cy="248356"/>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矢印コネクタ 37"/>
              <p:cNvCxnSpPr/>
              <p:nvPr/>
            </p:nvCxnSpPr>
            <p:spPr bwMode="auto">
              <a:xfrm>
                <a:off x="2583024" y="2223913"/>
                <a:ext cx="0" cy="270934"/>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矢印コネクタ 40"/>
              <p:cNvCxnSpPr/>
              <p:nvPr/>
            </p:nvCxnSpPr>
            <p:spPr bwMode="auto">
              <a:xfrm>
                <a:off x="1591733" y="2698044"/>
                <a:ext cx="756356" cy="0"/>
              </a:xfrm>
              <a:prstGeom prst="straightConnector1">
                <a:avLst/>
              </a:prstGeom>
              <a:noFill/>
              <a:ln w="25400" cap="flat" cmpd="sng" algn="ctr">
                <a:solidFill>
                  <a:srgbClr val="FF0000"/>
                </a:solidFill>
                <a:prstDash val="solid"/>
                <a:round/>
                <a:headEnd type="arrow"/>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テキスト ボックス 33"/>
            <p:cNvSpPr txBox="1"/>
            <p:nvPr/>
          </p:nvSpPr>
          <p:spPr>
            <a:xfrm>
              <a:off x="3740968" y="2623067"/>
              <a:ext cx="415696" cy="432204"/>
            </a:xfrm>
            <a:prstGeom prst="rect">
              <a:avLst/>
            </a:prstGeom>
            <a:noFill/>
          </p:spPr>
          <p:txBody>
            <a:bodyPr wrap="none" rtlCol="0">
              <a:spAutoFit/>
            </a:bodyPr>
            <a:lstStyle/>
            <a:p>
              <a:r>
                <a:rPr kumimoji="1" lang="en-US" altLang="ja-JP" sz="1200" dirty="0" smtClean="0">
                  <a:effectLst/>
                  <a:latin typeface="Calibri" panose="020F0502020204030204" pitchFamily="34" charset="0"/>
                </a:rPr>
                <a:t>θ</a:t>
              </a:r>
              <a:endParaRPr kumimoji="1" lang="ja-JP" altLang="en-US" sz="1200" dirty="0">
                <a:effectLst/>
                <a:latin typeface="Calibri" panose="020F0502020204030204" pitchFamily="34" charset="0"/>
              </a:endParaRPr>
            </a:p>
          </p:txBody>
        </p:sp>
        <p:sp>
          <p:nvSpPr>
            <p:cNvPr id="35" name="テキスト ボックス 34"/>
            <p:cNvSpPr txBox="1"/>
            <p:nvPr/>
          </p:nvSpPr>
          <p:spPr>
            <a:xfrm>
              <a:off x="3162140" y="3112075"/>
              <a:ext cx="428202" cy="432204"/>
            </a:xfrm>
            <a:prstGeom prst="rect">
              <a:avLst/>
            </a:prstGeom>
            <a:noFill/>
          </p:spPr>
          <p:txBody>
            <a:bodyPr wrap="none" rtlCol="0">
              <a:spAutoFit/>
            </a:bodyPr>
            <a:lstStyle/>
            <a:p>
              <a:r>
                <a:rPr kumimoji="1" lang="en-US" altLang="ja-JP" sz="1200" dirty="0" smtClean="0">
                  <a:effectLst/>
                  <a:latin typeface="Calibri" panose="020F0502020204030204" pitchFamily="34" charset="0"/>
                </a:rPr>
                <a:t>A</a:t>
              </a:r>
              <a:endParaRPr kumimoji="1" lang="ja-JP" altLang="en-US" sz="1200" dirty="0">
                <a:effectLst/>
                <a:latin typeface="Calibri" panose="020F0502020204030204" pitchFamily="34" charset="0"/>
              </a:endParaRPr>
            </a:p>
          </p:txBody>
        </p:sp>
        <p:sp>
          <p:nvSpPr>
            <p:cNvPr id="36" name="テキスト ボックス 35"/>
            <p:cNvSpPr txBox="1"/>
            <p:nvPr/>
          </p:nvSpPr>
          <p:spPr>
            <a:xfrm>
              <a:off x="4370332" y="1072245"/>
              <a:ext cx="479127" cy="432204"/>
            </a:xfrm>
            <a:prstGeom prst="rect">
              <a:avLst/>
            </a:prstGeom>
            <a:noFill/>
          </p:spPr>
          <p:txBody>
            <a:bodyPr wrap="none" rtlCol="0">
              <a:spAutoFit/>
            </a:bodyPr>
            <a:lstStyle/>
            <a:p>
              <a:r>
                <a:rPr kumimoji="1" lang="en-US" altLang="ja-JP" sz="1200" dirty="0" smtClean="0">
                  <a:effectLst/>
                  <a:latin typeface="Calibri" panose="020F0502020204030204" pitchFamily="34" charset="0"/>
                </a:rPr>
                <a:t>A’</a:t>
              </a:r>
              <a:endParaRPr kumimoji="1" lang="ja-JP" altLang="en-US" sz="1200" dirty="0">
                <a:effectLst/>
                <a:latin typeface="Calibri" panose="020F0502020204030204" pitchFamily="34" charset="0"/>
              </a:endParaRPr>
            </a:p>
          </p:txBody>
        </p:sp>
        <p:sp>
          <p:nvSpPr>
            <p:cNvPr id="39" name="テキスト ボックス 38"/>
            <p:cNvSpPr txBox="1"/>
            <p:nvPr/>
          </p:nvSpPr>
          <p:spPr>
            <a:xfrm>
              <a:off x="4107458" y="784636"/>
              <a:ext cx="305764" cy="432204"/>
            </a:xfrm>
            <a:prstGeom prst="rect">
              <a:avLst/>
            </a:prstGeom>
            <a:noFill/>
          </p:spPr>
          <p:txBody>
            <a:bodyPr wrap="square" rtlCol="0">
              <a:spAutoFit/>
            </a:bodyPr>
            <a:lstStyle/>
            <a:p>
              <a:r>
                <a:rPr kumimoji="1" lang="en-US" altLang="ja-JP" sz="1200" dirty="0" smtClean="0">
                  <a:solidFill>
                    <a:srgbClr val="FF0000"/>
                  </a:solidFill>
                  <a:effectLst/>
                  <a:latin typeface="Calibri" panose="020F0502020204030204" pitchFamily="34" charset="0"/>
                </a:rPr>
                <a:t>y</a:t>
              </a:r>
              <a:endParaRPr kumimoji="1" lang="ja-JP" altLang="en-US" sz="1200" dirty="0">
                <a:solidFill>
                  <a:srgbClr val="FF0000"/>
                </a:solidFill>
                <a:effectLst/>
                <a:latin typeface="Calibri" panose="020F0502020204030204" pitchFamily="34" charset="0"/>
              </a:endParaRPr>
            </a:p>
          </p:txBody>
        </p:sp>
        <p:cxnSp>
          <p:nvCxnSpPr>
            <p:cNvPr id="40" name="直線コネクタ 39"/>
            <p:cNvCxnSpPr/>
            <p:nvPr/>
          </p:nvCxnSpPr>
          <p:spPr bwMode="auto">
            <a:xfrm rot="5400000">
              <a:off x="3984826" y="1584262"/>
              <a:ext cx="778933" cy="0"/>
            </a:xfrm>
            <a:prstGeom prst="line">
              <a:avLst/>
            </a:prstGeom>
            <a:noFill/>
            <a:ln w="127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テキスト ボックス 49"/>
            <p:cNvSpPr txBox="1"/>
            <p:nvPr/>
          </p:nvSpPr>
          <p:spPr>
            <a:xfrm>
              <a:off x="4553155" y="1859759"/>
              <a:ext cx="360670" cy="432204"/>
            </a:xfrm>
            <a:prstGeom prst="rect">
              <a:avLst/>
            </a:prstGeom>
            <a:noFill/>
          </p:spPr>
          <p:txBody>
            <a:bodyPr wrap="none" rtlCol="0">
              <a:spAutoFit/>
            </a:bodyPr>
            <a:lstStyle/>
            <a:p>
              <a:r>
                <a:rPr kumimoji="1" lang="en-US" altLang="ja-JP" sz="1200" dirty="0" smtClean="0">
                  <a:effectLst/>
                  <a:latin typeface="Calibri" panose="020F0502020204030204" pitchFamily="34" charset="0"/>
                </a:rPr>
                <a:t>f</a:t>
              </a:r>
              <a:endParaRPr kumimoji="1" lang="ja-JP" altLang="en-US" sz="1200" dirty="0">
                <a:effectLst/>
                <a:latin typeface="Calibri" panose="020F0502020204030204" pitchFamily="34" charset="0"/>
              </a:endParaRPr>
            </a:p>
          </p:txBody>
        </p:sp>
        <p:sp>
          <p:nvSpPr>
            <p:cNvPr id="58" name="テキスト ボックス 57"/>
            <p:cNvSpPr txBox="1"/>
            <p:nvPr/>
          </p:nvSpPr>
          <p:spPr>
            <a:xfrm>
              <a:off x="3030670" y="2088087"/>
              <a:ext cx="683322" cy="432204"/>
            </a:xfrm>
            <a:prstGeom prst="rect">
              <a:avLst/>
            </a:prstGeom>
            <a:noFill/>
          </p:spPr>
          <p:txBody>
            <a:bodyPr wrap="none" rtlCol="0">
              <a:spAutoFit/>
            </a:bodyPr>
            <a:lstStyle/>
            <a:p>
              <a:r>
                <a:rPr kumimoji="1" lang="en-US" altLang="ja-JP" sz="1200" dirty="0" smtClean="0">
                  <a:effectLst/>
                  <a:latin typeface="Calibri" panose="020F0502020204030204" pitchFamily="34" charset="0"/>
                </a:rPr>
                <a:t>lens</a:t>
              </a:r>
              <a:endParaRPr kumimoji="1" lang="ja-JP" altLang="en-US" sz="1200" dirty="0">
                <a:effectLst/>
                <a:latin typeface="Calibri" panose="020F0502020204030204" pitchFamily="34" charset="0"/>
              </a:endParaRPr>
            </a:p>
          </p:txBody>
        </p:sp>
        <p:sp>
          <p:nvSpPr>
            <p:cNvPr id="61" name="テキスト ボックス 60"/>
            <p:cNvSpPr txBox="1"/>
            <p:nvPr/>
          </p:nvSpPr>
          <p:spPr>
            <a:xfrm>
              <a:off x="2776169" y="1425026"/>
              <a:ext cx="933441" cy="432204"/>
            </a:xfrm>
            <a:prstGeom prst="rect">
              <a:avLst/>
            </a:prstGeom>
            <a:noFill/>
          </p:spPr>
          <p:txBody>
            <a:bodyPr wrap="none" rtlCol="0">
              <a:spAutoFit/>
            </a:bodyPr>
            <a:lstStyle/>
            <a:p>
              <a:r>
                <a:rPr kumimoji="1" lang="en-US" altLang="ja-JP" sz="1200" dirty="0" smtClean="0">
                  <a:effectLst/>
                  <a:latin typeface="Calibri" panose="020F0502020204030204" pitchFamily="34" charset="0"/>
                </a:rPr>
                <a:t>sensor</a:t>
              </a:r>
              <a:endParaRPr kumimoji="1" lang="ja-JP" altLang="en-US" sz="1200" dirty="0">
                <a:effectLst/>
                <a:latin typeface="Calibri" panose="020F0502020204030204" pitchFamily="34" charset="0"/>
              </a:endParaRPr>
            </a:p>
          </p:txBody>
        </p:sp>
      </p:grpSp>
      <mc:AlternateContent xmlns:mc="http://schemas.openxmlformats.org/markup-compatibility/2006" xmlns:a14="http://schemas.microsoft.com/office/drawing/2010/main">
        <mc:Choice Requires="a14">
          <p:sp>
            <p:nvSpPr>
              <p:cNvPr id="63" name="テキスト ボックス 62"/>
              <p:cNvSpPr txBox="1"/>
              <p:nvPr/>
            </p:nvSpPr>
            <p:spPr>
              <a:xfrm>
                <a:off x="3715388" y="1825114"/>
                <a:ext cx="1204881" cy="4106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100" b="0" i="1" smtClean="0">
                          <a:effectLst/>
                          <a:latin typeface="Cambria Math"/>
                        </a:rPr>
                        <m:t>𝑦</m:t>
                      </m:r>
                      <m:r>
                        <a:rPr kumimoji="1" lang="en-US" altLang="ja-JP" sz="1100" i="1" smtClean="0">
                          <a:effectLst/>
                          <a:latin typeface="Cambria Math"/>
                        </a:rPr>
                        <m:t>=</m:t>
                      </m:r>
                      <m:r>
                        <a:rPr kumimoji="1" lang="en-US" altLang="ja-JP" sz="1100" b="0" i="1" smtClean="0">
                          <a:effectLst/>
                          <a:latin typeface="Cambria Math"/>
                        </a:rPr>
                        <m:t>2∗</m:t>
                      </m:r>
                      <m:r>
                        <a:rPr kumimoji="1" lang="en-US" altLang="ja-JP" sz="1100" b="0" i="1" smtClean="0">
                          <a:effectLst/>
                          <a:latin typeface="Cambria Math"/>
                        </a:rPr>
                        <m:t>𝑓</m:t>
                      </m:r>
                      <m:r>
                        <a:rPr kumimoji="1" lang="en-US" altLang="ja-JP" sz="1100" b="0" i="1" smtClean="0">
                          <a:effectLst/>
                          <a:latin typeface="Cambria Math"/>
                        </a:rPr>
                        <m:t>∗</m:t>
                      </m:r>
                      <m:func>
                        <m:funcPr>
                          <m:ctrlPr>
                            <a:rPr lang="en-US" altLang="ja-JP" sz="1100" i="1">
                              <a:effectLst/>
                              <a:latin typeface="Cambria Math"/>
                            </a:rPr>
                          </m:ctrlPr>
                        </m:funcPr>
                        <m:fName>
                          <m:r>
                            <m:rPr>
                              <m:sty m:val="p"/>
                            </m:rPr>
                            <a:rPr lang="en-US" altLang="ja-JP" sz="1100">
                              <a:effectLst/>
                              <a:latin typeface="Cambria Math"/>
                            </a:rPr>
                            <m:t>tan</m:t>
                          </m:r>
                        </m:fName>
                        <m:e>
                          <m:f>
                            <m:fPr>
                              <m:ctrlPr>
                                <a:rPr lang="en-US" altLang="ja-JP" sz="1100" i="1">
                                  <a:effectLst/>
                                  <a:latin typeface="Cambria Math"/>
                                </a:rPr>
                              </m:ctrlPr>
                            </m:fPr>
                            <m:num>
                              <m:r>
                                <a:rPr lang="ja-JP" altLang="en-US" sz="1100" i="1" smtClean="0">
                                  <a:effectLst/>
                                  <a:latin typeface="Cambria Math"/>
                                </a:rPr>
                                <m:t>𝜃</m:t>
                              </m:r>
                            </m:num>
                            <m:den>
                              <m:r>
                                <a:rPr lang="en-US" altLang="ja-JP" sz="1100" i="1">
                                  <a:effectLst/>
                                  <a:latin typeface="Cambria Math"/>
                                </a:rPr>
                                <m:t>2</m:t>
                              </m:r>
                            </m:den>
                          </m:f>
                        </m:e>
                      </m:func>
                    </m:oMath>
                  </m:oMathPara>
                </a14:m>
                <a:endParaRPr kumimoji="1" lang="ja-JP" altLang="en-US" sz="1100" dirty="0">
                  <a:effectLst/>
                  <a:latin typeface="Calibri" panose="020F0502020204030204" pitchFamily="34" charset="0"/>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3715388" y="1825114"/>
                <a:ext cx="1204881" cy="410690"/>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p:cNvSpPr txBox="1"/>
              <p:nvPr/>
            </p:nvSpPr>
            <p:spPr>
              <a:xfrm>
                <a:off x="3859761" y="2307579"/>
                <a:ext cx="97866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1100" b="0" i="1" smtClean="0">
                          <a:effectLst/>
                          <a:latin typeface="Cambria Math"/>
                        </a:rPr>
                        <m:t>𝑦</m:t>
                      </m:r>
                      <m:r>
                        <a:rPr lang="en-US" altLang="ja-JP" sz="1100" b="0" i="1" smtClean="0">
                          <a:effectLst/>
                          <a:latin typeface="Cambria Math"/>
                        </a:rPr>
                        <m:t>=</m:t>
                      </m:r>
                      <m:r>
                        <a:rPr lang="en-US" altLang="ja-JP" sz="1100" i="1" smtClean="0">
                          <a:effectLst/>
                          <a:latin typeface="Cambria Math"/>
                        </a:rPr>
                        <m:t>𝑓</m:t>
                      </m:r>
                      <m:r>
                        <a:rPr lang="en-US" altLang="ja-JP" sz="1100" i="1" smtClean="0">
                          <a:effectLst/>
                          <a:latin typeface="Cambria Math"/>
                        </a:rPr>
                        <m:t>∗</m:t>
                      </m:r>
                      <m:func>
                        <m:funcPr>
                          <m:ctrlPr>
                            <a:rPr lang="en-US" altLang="ja-JP" sz="1100" i="1">
                              <a:effectLst/>
                              <a:latin typeface="Cambria Math"/>
                            </a:rPr>
                          </m:ctrlPr>
                        </m:funcPr>
                        <m:fName>
                          <m:r>
                            <m:rPr>
                              <m:sty m:val="p"/>
                            </m:rPr>
                            <a:rPr lang="en-US" altLang="ja-JP" sz="1100" b="0" i="0" smtClean="0">
                              <a:effectLst/>
                              <a:latin typeface="Cambria Math"/>
                            </a:rPr>
                            <m:t>sin</m:t>
                          </m:r>
                        </m:fName>
                        <m:e>
                          <m:r>
                            <a:rPr lang="ja-JP" altLang="en-US" sz="1100" i="1" smtClean="0">
                              <a:effectLst/>
                              <a:latin typeface="Cambria Math"/>
                            </a:rPr>
                            <m:t>𝜃</m:t>
                          </m:r>
                        </m:e>
                      </m:func>
                    </m:oMath>
                  </m:oMathPara>
                </a14:m>
                <a:endParaRPr lang="ja-JP" altLang="en-US" sz="1100" dirty="0">
                  <a:effectLst/>
                  <a:latin typeface="Calibri" panose="020F0502020204030204" pitchFamily="34" charset="0"/>
                </a:endParaRPr>
              </a:p>
            </p:txBody>
          </p:sp>
        </mc:Choice>
        <mc:Fallback xmlns="">
          <p:sp>
            <p:nvSpPr>
              <p:cNvPr id="64" name="テキスト ボックス 63"/>
              <p:cNvSpPr txBox="1">
                <a:spLocks noRot="1" noChangeAspect="1" noMove="1" noResize="1" noEditPoints="1" noAdjustHandles="1" noChangeArrowheads="1" noChangeShapeType="1" noTextEdit="1"/>
              </p:cNvSpPr>
              <p:nvPr/>
            </p:nvSpPr>
            <p:spPr>
              <a:xfrm>
                <a:off x="3859761" y="2307579"/>
                <a:ext cx="978666" cy="261610"/>
              </a:xfrm>
              <a:prstGeom prst="rect">
                <a:avLst/>
              </a:prstGeom>
              <a:blipFill rotWithShape="1">
                <a:blip r:embed="rId5"/>
                <a:stretch>
                  <a:fillRect b="-7143"/>
                </a:stretch>
              </a:blipFill>
            </p:spPr>
            <p:txBody>
              <a:bodyPr/>
              <a:lstStyle/>
              <a:p>
                <a:r>
                  <a:rPr lang="ja-JP" altLang="en-US">
                    <a:noFill/>
                  </a:rPr>
                  <a:t> </a:t>
                </a:r>
              </a:p>
            </p:txBody>
          </p:sp>
        </mc:Fallback>
      </mc:AlternateContent>
      <p:grpSp>
        <p:nvGrpSpPr>
          <p:cNvPr id="13" name="グループ化 12"/>
          <p:cNvGrpSpPr/>
          <p:nvPr/>
        </p:nvGrpSpPr>
        <p:grpSpPr>
          <a:xfrm>
            <a:off x="3492173" y="3265102"/>
            <a:ext cx="1153099" cy="1153099"/>
            <a:chOff x="1700741" y="3100346"/>
            <a:chExt cx="1153099" cy="1153099"/>
          </a:xfrm>
        </p:grpSpPr>
        <p:sp>
          <p:nvSpPr>
            <p:cNvPr id="74" name="円/楕円 73"/>
            <p:cNvSpPr/>
            <p:nvPr/>
          </p:nvSpPr>
          <p:spPr>
            <a:xfrm>
              <a:off x="1700741" y="3100346"/>
              <a:ext cx="1153099" cy="115309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9" name="円/楕円 78"/>
            <p:cNvSpPr/>
            <p:nvPr/>
          </p:nvSpPr>
          <p:spPr>
            <a:xfrm>
              <a:off x="1748953" y="3148559"/>
              <a:ext cx="1056675" cy="1056673"/>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5" name="円/楕円 74"/>
            <p:cNvSpPr/>
            <p:nvPr/>
          </p:nvSpPr>
          <p:spPr>
            <a:xfrm flipV="1">
              <a:off x="2200941" y="3600546"/>
              <a:ext cx="152698" cy="152698"/>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6" name="円/楕円 75"/>
            <p:cNvSpPr/>
            <p:nvPr/>
          </p:nvSpPr>
          <p:spPr>
            <a:xfrm>
              <a:off x="1907206" y="3306812"/>
              <a:ext cx="740169" cy="740167"/>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7" name="円/楕円 76"/>
            <p:cNvSpPr/>
            <p:nvPr/>
          </p:nvSpPr>
          <p:spPr>
            <a:xfrm>
              <a:off x="1820809" y="3220415"/>
              <a:ext cx="912962" cy="912960"/>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8" name="円/楕円 77"/>
            <p:cNvSpPr/>
            <p:nvPr/>
          </p:nvSpPr>
          <p:spPr>
            <a:xfrm flipV="1">
              <a:off x="2034745" y="3417874"/>
              <a:ext cx="492990" cy="492990"/>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grpSp>
        <p:nvGrpSpPr>
          <p:cNvPr id="14" name="グループ化 13"/>
          <p:cNvGrpSpPr/>
          <p:nvPr/>
        </p:nvGrpSpPr>
        <p:grpSpPr>
          <a:xfrm>
            <a:off x="1988310" y="3298054"/>
            <a:ext cx="1153099" cy="1153099"/>
            <a:chOff x="3195909" y="3100346"/>
            <a:chExt cx="1153099" cy="1153099"/>
          </a:xfrm>
          <a:noFill/>
        </p:grpSpPr>
        <p:sp>
          <p:nvSpPr>
            <p:cNvPr id="68" name="円/楕円 67"/>
            <p:cNvSpPr/>
            <p:nvPr/>
          </p:nvSpPr>
          <p:spPr>
            <a:xfrm>
              <a:off x="3195909" y="3100346"/>
              <a:ext cx="1153099" cy="115309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0" name="円/楕円 69"/>
            <p:cNvSpPr/>
            <p:nvPr/>
          </p:nvSpPr>
          <p:spPr>
            <a:xfrm flipV="1">
              <a:off x="3696109" y="3600546"/>
              <a:ext cx="152698" cy="152698"/>
            </a:xfrm>
            <a:prstGeom prst="ellipse">
              <a:avLst/>
            </a:prstGeom>
            <a:grp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1" name="円/楕円 70"/>
            <p:cNvSpPr/>
            <p:nvPr/>
          </p:nvSpPr>
          <p:spPr>
            <a:xfrm>
              <a:off x="3442715" y="3332415"/>
              <a:ext cx="688963" cy="688961"/>
            </a:xfrm>
            <a:prstGeom prst="ellipse">
              <a:avLst/>
            </a:prstGeom>
            <a:grp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2" name="円/楕円 71"/>
            <p:cNvSpPr/>
            <p:nvPr/>
          </p:nvSpPr>
          <p:spPr>
            <a:xfrm>
              <a:off x="3323426" y="3217367"/>
              <a:ext cx="919059" cy="919057"/>
            </a:xfrm>
            <a:prstGeom prst="ellipse">
              <a:avLst/>
            </a:prstGeom>
            <a:grp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3" name="円/楕円 72"/>
            <p:cNvSpPr/>
            <p:nvPr/>
          </p:nvSpPr>
          <p:spPr>
            <a:xfrm flipV="1">
              <a:off x="3626348" y="3522267"/>
              <a:ext cx="309257" cy="309257"/>
            </a:xfrm>
            <a:prstGeom prst="ellipse">
              <a:avLst/>
            </a:prstGeom>
            <a:grp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0" name="円/楕円 79"/>
            <p:cNvSpPr/>
            <p:nvPr/>
          </p:nvSpPr>
          <p:spPr>
            <a:xfrm>
              <a:off x="3532447" y="3428553"/>
              <a:ext cx="496686" cy="496685"/>
            </a:xfrm>
            <a:prstGeom prst="ellipse">
              <a:avLst/>
            </a:prstGeom>
            <a:grp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5" name="円/楕円 14"/>
          <p:cNvSpPr/>
          <p:nvPr/>
        </p:nvSpPr>
        <p:spPr>
          <a:xfrm>
            <a:off x="2351605" y="3212756"/>
            <a:ext cx="436605" cy="304800"/>
          </a:xfrm>
          <a:prstGeom prst="ellipse">
            <a:avLst/>
          </a:prstGeom>
          <a:noFill/>
          <a:ln w="1905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7" name="直線矢印コネクタ 16"/>
          <p:cNvCxnSpPr>
            <a:endCxn id="15" idx="6"/>
          </p:cNvCxnSpPr>
          <p:nvPr/>
        </p:nvCxnSpPr>
        <p:spPr>
          <a:xfrm flipH="1">
            <a:off x="2788210" y="2751437"/>
            <a:ext cx="2338737" cy="6137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円/楕円 80"/>
          <p:cNvSpPr/>
          <p:nvPr/>
        </p:nvSpPr>
        <p:spPr>
          <a:xfrm>
            <a:off x="3913007" y="3212757"/>
            <a:ext cx="312703" cy="218302"/>
          </a:xfrm>
          <a:prstGeom prst="ellipse">
            <a:avLst/>
          </a:prstGeom>
          <a:noFill/>
          <a:ln w="1905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2" name="四角形吹き出し 81"/>
          <p:cNvSpPr/>
          <p:nvPr/>
        </p:nvSpPr>
        <p:spPr>
          <a:xfrm>
            <a:off x="4399896" y="3391352"/>
            <a:ext cx="1468957" cy="401540"/>
          </a:xfrm>
          <a:prstGeom prst="wedgeRectCallout">
            <a:avLst>
              <a:gd name="adj1" fmla="val -66808"/>
              <a:gd name="adj2" fmla="val -60840"/>
            </a:avLst>
          </a:prstGeom>
          <a:solidFill>
            <a:schemeClr val="bg1"/>
          </a:solidFill>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lstStyle/>
          <a:p>
            <a:pPr algn="ctr"/>
            <a:r>
              <a:rPr kumimoji="1" lang="en-US" altLang="ja-JP" sz="1000" dirty="0" smtClean="0">
                <a:solidFill>
                  <a:schemeClr val="tx2"/>
                </a:solidFill>
                <a:effectLst/>
                <a:latin typeface="Calibri" panose="020F0502020204030204" pitchFamily="34" charset="0"/>
              </a:rPr>
              <a:t>Low Peripheral resolution and hig</a:t>
            </a:r>
            <a:r>
              <a:rPr lang="en-US" altLang="ja-JP" sz="1000" dirty="0" smtClean="0">
                <a:solidFill>
                  <a:schemeClr val="tx2"/>
                </a:solidFill>
                <a:effectLst/>
                <a:latin typeface="Calibri" panose="020F0502020204030204" pitchFamily="34" charset="0"/>
              </a:rPr>
              <a:t>h distortion</a:t>
            </a:r>
            <a:endParaRPr kumimoji="1" lang="ja-JP" altLang="en-US" sz="1000" dirty="0">
              <a:solidFill>
                <a:schemeClr val="tx2"/>
              </a:solidFill>
              <a:effectLst/>
              <a:latin typeface="Calibri" panose="020F0502020204030204" pitchFamily="34" charset="0"/>
            </a:endParaRPr>
          </a:p>
        </p:txBody>
      </p:sp>
      <p:sp>
        <p:nvSpPr>
          <p:cNvPr id="18" name="正方形/長方形 17"/>
          <p:cNvSpPr/>
          <p:nvPr/>
        </p:nvSpPr>
        <p:spPr>
          <a:xfrm>
            <a:off x="2039710" y="4411419"/>
            <a:ext cx="1067343" cy="276999"/>
          </a:xfrm>
          <a:prstGeom prst="rect">
            <a:avLst/>
          </a:prstGeom>
        </p:spPr>
        <p:txBody>
          <a:bodyPr wrap="none">
            <a:spAutoFit/>
          </a:bodyPr>
          <a:lstStyle/>
          <a:p>
            <a:pPr defTabSz="457200" fontAlgn="auto">
              <a:spcBef>
                <a:spcPts val="0"/>
              </a:spcBef>
              <a:spcAft>
                <a:spcPts val="0"/>
              </a:spcAft>
              <a:defRPr/>
            </a:pPr>
            <a:r>
              <a:rPr lang="en-US" altLang="ja-JP" sz="1200" b="1" dirty="0">
                <a:effectLst/>
                <a:latin typeface="Calibri" panose="020F0502020204030204" pitchFamily="34" charset="0"/>
              </a:rPr>
              <a:t>S</a:t>
            </a:r>
            <a:r>
              <a:rPr lang="en-US" altLang="ja-JP" sz="1200" b="1" dirty="0" smtClean="0">
                <a:effectLst/>
                <a:latin typeface="Calibri" panose="020F0502020204030204" pitchFamily="34" charset="0"/>
              </a:rPr>
              <a:t>tereographic</a:t>
            </a:r>
            <a:endParaRPr lang="ja-JP" altLang="en-US" sz="1200" b="1" dirty="0">
              <a:effectLst/>
              <a:latin typeface="Calibri" panose="020F0502020204030204" pitchFamily="34" charset="0"/>
            </a:endParaRPr>
          </a:p>
        </p:txBody>
      </p:sp>
      <p:sp>
        <p:nvSpPr>
          <p:cNvPr id="19" name="正方形/長方形 18"/>
          <p:cNvSpPr/>
          <p:nvPr/>
        </p:nvSpPr>
        <p:spPr>
          <a:xfrm>
            <a:off x="3616696" y="4417280"/>
            <a:ext cx="915764" cy="276999"/>
          </a:xfrm>
          <a:prstGeom prst="rect">
            <a:avLst/>
          </a:prstGeom>
        </p:spPr>
        <p:txBody>
          <a:bodyPr wrap="none">
            <a:spAutoFit/>
          </a:bodyPr>
          <a:lstStyle/>
          <a:p>
            <a:pPr defTabSz="457200" fontAlgn="auto">
              <a:spcBef>
                <a:spcPts val="0"/>
              </a:spcBef>
              <a:spcAft>
                <a:spcPts val="0"/>
              </a:spcAft>
              <a:defRPr/>
            </a:pPr>
            <a:r>
              <a:rPr lang="en-US" altLang="ja-JP" sz="1200" b="1" dirty="0">
                <a:effectLst/>
                <a:latin typeface="Calibri" panose="020F0502020204030204" pitchFamily="34" charset="0"/>
              </a:rPr>
              <a:t>Orthogonal</a:t>
            </a:r>
            <a:endParaRPr lang="ja-JP" altLang="en-US" sz="1200" b="1" dirty="0">
              <a:effectLst/>
              <a:latin typeface="Calibri" panose="020F0502020204030204" pitchFamily="34" charset="0"/>
            </a:endParaRPr>
          </a:p>
        </p:txBody>
      </p:sp>
      <p:pic>
        <p:nvPicPr>
          <p:cNvPr id="51" name="Picture 3" descr="C:\Users\6749818\Desktop\360\1004-\1004_食堂\1002_S4150_M3047_SF438_解像度感\2.4m_6m\5M.jpg"/>
          <p:cNvPicPr>
            <a:picLocks noChangeAspect="1" noChangeArrowheads="1"/>
          </p:cNvPicPr>
          <p:nvPr/>
        </p:nvPicPr>
        <p:blipFill rotWithShape="1">
          <a:blip r:embed="rId6">
            <a:extLst>
              <a:ext uri="{28A0092B-C50C-407E-A947-70E740481C1C}">
                <a14:useLocalDpi xmlns:a14="http://schemas.microsoft.com/office/drawing/2010/main" val="0"/>
              </a:ext>
            </a:extLst>
          </a:blip>
          <a:srcRect l="50173" t="90991" r="41441" b="2172"/>
          <a:stretch/>
        </p:blipFill>
        <p:spPr bwMode="auto">
          <a:xfrm rot="10800000">
            <a:off x="5126947" y="1675542"/>
            <a:ext cx="1640556" cy="1337585"/>
          </a:xfrm>
          <a:prstGeom prst="rect">
            <a:avLst/>
          </a:prstGeom>
          <a:noFill/>
          <a:ln w="19050">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円/楕円 4"/>
          <p:cNvSpPr/>
          <p:nvPr/>
        </p:nvSpPr>
        <p:spPr>
          <a:xfrm>
            <a:off x="2494372" y="3298054"/>
            <a:ext cx="152698" cy="13300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dirty="0" smtClean="0">
              <a:solidFill>
                <a:schemeClr val="tx2"/>
              </a:solidFill>
              <a:effectLst/>
              <a:latin typeface="Calibri" panose="020F0502020204030204" pitchFamily="34" charset="0"/>
            </a:endParaRPr>
          </a:p>
        </p:txBody>
      </p:sp>
      <p:sp>
        <p:nvSpPr>
          <p:cNvPr id="65" name="円/楕円 64"/>
          <p:cNvSpPr/>
          <p:nvPr/>
        </p:nvSpPr>
        <p:spPr>
          <a:xfrm>
            <a:off x="3989170" y="3274595"/>
            <a:ext cx="152698" cy="665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dirty="0" smtClean="0">
              <a:solidFill>
                <a:schemeClr val="tx2"/>
              </a:solidFill>
              <a:effectLst/>
              <a:latin typeface="Calibri" panose="020F0502020204030204" pitchFamily="34" charset="0"/>
            </a:endParaRPr>
          </a:p>
        </p:txBody>
      </p:sp>
      <p:sp>
        <p:nvSpPr>
          <p:cNvPr id="11" name="四角形吹き出し 10"/>
          <p:cNvSpPr/>
          <p:nvPr/>
        </p:nvSpPr>
        <p:spPr>
          <a:xfrm>
            <a:off x="1781462" y="2774885"/>
            <a:ext cx="1635816" cy="324847"/>
          </a:xfrm>
          <a:prstGeom prst="wedgeRectCallout">
            <a:avLst>
              <a:gd name="adj1" fmla="val -3680"/>
              <a:gd name="adj2" fmla="val 1098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00" b="1" i="1" dirty="0" smtClean="0">
                <a:solidFill>
                  <a:schemeClr val="tx2"/>
                </a:solidFill>
                <a:effectLst/>
                <a:latin typeface="Calibri" panose="020F0502020204030204" pitchFamily="34" charset="0"/>
              </a:rPr>
              <a:t>High Peripheral resolution</a:t>
            </a:r>
            <a:r>
              <a:rPr lang="en-US" altLang="ja-JP" sz="1000" b="1" i="1" dirty="0" smtClean="0">
                <a:solidFill>
                  <a:schemeClr val="tx2"/>
                </a:solidFill>
                <a:effectLst/>
                <a:latin typeface="Calibri" panose="020F0502020204030204" pitchFamily="34" charset="0"/>
              </a:rPr>
              <a:t> and low distortion</a:t>
            </a:r>
            <a:endParaRPr kumimoji="1" lang="ja-JP" altLang="en-US" sz="1000" b="1" i="1" dirty="0">
              <a:solidFill>
                <a:schemeClr val="tx2"/>
              </a:solidFill>
              <a:effectLst/>
              <a:latin typeface="Calibri" panose="020F0502020204030204" pitchFamily="34" charset="0"/>
            </a:endParaRPr>
          </a:p>
        </p:txBody>
      </p:sp>
      <p:sp>
        <p:nvSpPr>
          <p:cNvPr id="62" name="AutoShape 13"/>
          <p:cNvSpPr>
            <a:spLocks noChangeArrowheads="1"/>
          </p:cNvSpPr>
          <p:nvPr/>
        </p:nvSpPr>
        <p:spPr bwMode="auto">
          <a:xfrm>
            <a:off x="2294520"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X4170</a:t>
            </a:r>
            <a:endParaRPr lang="en-US" altLang="ja-JP" sz="1100" b="1" dirty="0">
              <a:solidFill>
                <a:schemeClr val="bg2">
                  <a:lumMod val="20000"/>
                  <a:lumOff val="80000"/>
                </a:schemeClr>
              </a:solidFill>
              <a:effectLst/>
              <a:latin typeface="Calibri" panose="020F0502020204030204" pitchFamily="34" charset="0"/>
            </a:endParaRPr>
          </a:p>
        </p:txBody>
      </p:sp>
      <p:sp>
        <p:nvSpPr>
          <p:cNvPr id="66" name="AutoShape 13"/>
          <p:cNvSpPr>
            <a:spLocks noChangeArrowheads="1"/>
          </p:cNvSpPr>
          <p:nvPr/>
        </p:nvSpPr>
        <p:spPr bwMode="auto">
          <a:xfrm>
            <a:off x="2978304" y="4958074"/>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X4571LM</a:t>
            </a:r>
            <a:endParaRPr lang="en-US" altLang="ja-JP" sz="1100" b="1" dirty="0">
              <a:solidFill>
                <a:schemeClr val="bg2">
                  <a:lumMod val="20000"/>
                  <a:lumOff val="80000"/>
                </a:schemeClr>
              </a:solidFill>
              <a:effectLst/>
              <a:latin typeface="Calibri" panose="020F0502020204030204" pitchFamily="34" charset="0"/>
            </a:endParaRPr>
          </a:p>
        </p:txBody>
      </p:sp>
      <p:sp>
        <p:nvSpPr>
          <p:cNvPr id="67" name="AutoShape 13"/>
          <p:cNvSpPr>
            <a:spLocks noChangeArrowheads="1"/>
          </p:cNvSpPr>
          <p:nvPr/>
        </p:nvSpPr>
        <p:spPr bwMode="auto">
          <a:xfrm>
            <a:off x="2294508"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X4171</a:t>
            </a:r>
            <a:endParaRPr lang="en-US" altLang="ja-JP" sz="1100" b="1" dirty="0">
              <a:solidFill>
                <a:schemeClr val="bg2">
                  <a:lumMod val="20000"/>
                  <a:lumOff val="80000"/>
                </a:schemeClr>
              </a:solidFill>
              <a:effectLst/>
              <a:latin typeface="Calibri" panose="020F0502020204030204" pitchFamily="34" charset="0"/>
            </a:endParaRPr>
          </a:p>
        </p:txBody>
      </p:sp>
      <p:sp>
        <p:nvSpPr>
          <p:cNvPr id="69" name="AutoShape 13"/>
          <p:cNvSpPr>
            <a:spLocks noChangeArrowheads="1"/>
          </p:cNvSpPr>
          <p:nvPr/>
        </p:nvSpPr>
        <p:spPr bwMode="auto">
          <a:xfrm>
            <a:off x="2978292" y="4764616"/>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1100" b="1" dirty="0" smtClean="0">
                <a:solidFill>
                  <a:schemeClr val="bg2">
                    <a:lumMod val="20000"/>
                    <a:lumOff val="80000"/>
                  </a:schemeClr>
                </a:solidFill>
                <a:effectLst/>
                <a:latin typeface="Calibri" panose="020F0502020204030204" pitchFamily="34" charset="0"/>
              </a:rPr>
              <a:t>X4571L</a:t>
            </a:r>
            <a:endParaRPr lang="en-US" altLang="ja-JP" sz="1100" b="1" dirty="0">
              <a:solidFill>
                <a:schemeClr val="bg2">
                  <a:lumMod val="20000"/>
                  <a:lumOff val="80000"/>
                </a:schemeClr>
              </a:solidFill>
              <a:effectLst/>
              <a:latin typeface="Calibri" panose="020F0502020204030204" pitchFamily="34" charset="0"/>
            </a:endParaRPr>
          </a:p>
        </p:txBody>
      </p:sp>
      <p:sp>
        <p:nvSpPr>
          <p:cNvPr id="83" name="Slide Number Placeholder 8"/>
          <p:cNvSpPr txBox="1">
            <a:spLocks/>
          </p:cNvSpPr>
          <p:nvPr/>
        </p:nvSpPr>
        <p:spPr>
          <a:xfrm>
            <a:off x="4359803" y="4885171"/>
            <a:ext cx="396000" cy="18538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1000" smtClean="0">
                <a:latin typeface="Calibri" panose="020F0502020204030204" pitchFamily="34" charset="0"/>
              </a:rPr>
              <a:pPr algn="ctr"/>
              <a:t>9</a:t>
            </a:fld>
            <a:endParaRPr lang="en-US" sz="1000" dirty="0">
              <a:latin typeface="Calibri" panose="020F0502020204030204" pitchFamily="34" charset="0"/>
            </a:endParaRPr>
          </a:p>
        </p:txBody>
      </p:sp>
    </p:spTree>
    <p:extLst>
      <p:ext uri="{BB962C8B-B14F-4D97-AF65-F5344CB8AC3E}">
        <p14:creationId xmlns:p14="http://schemas.microsoft.com/office/powerpoint/2010/main" val="14066832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3ff3bc49f048c1ff29fe4310f4d0872742769a4"/>
</p:tagLst>
</file>

<file path=ppt/theme/theme1.xml><?xml version="1.0" encoding="utf-8"?>
<a:theme xmlns:a="http://schemas.openxmlformats.org/drawingml/2006/main" name="Office Theme">
  <a:themeElements>
    <a:clrScheme name="Panasonic Business 1">
      <a:dk1>
        <a:srgbClr val="0A54A0"/>
      </a:dk1>
      <a:lt1>
        <a:sysClr val="window" lastClr="FFFFFF"/>
      </a:lt1>
      <a:dk2>
        <a:srgbClr val="000000"/>
      </a:dk2>
      <a:lt2>
        <a:srgbClr val="176AB7"/>
      </a:lt2>
      <a:accent1>
        <a:srgbClr val="14A6DB"/>
      </a:accent1>
      <a:accent2>
        <a:srgbClr val="D90066"/>
      </a:accent2>
      <a:accent3>
        <a:srgbClr val="ED9908"/>
      </a:accent3>
      <a:accent4>
        <a:srgbClr val="B8D108"/>
      </a:accent4>
      <a:accent5>
        <a:srgbClr val="118FBA"/>
      </a:accent5>
      <a:accent6>
        <a:srgbClr val="C50F24"/>
      </a:accent6>
      <a:hlink>
        <a:srgbClr val="0D6A77"/>
      </a:hlink>
      <a:folHlink>
        <a:srgbClr val="471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kumimoji="1" sz="1000">
            <a:effectLst/>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1_Office Theme">
  <a:themeElements>
    <a:clrScheme name="Panasonic Business 1">
      <a:dk1>
        <a:srgbClr val="0A54A0"/>
      </a:dk1>
      <a:lt1>
        <a:sysClr val="window" lastClr="FFFFFF"/>
      </a:lt1>
      <a:dk2>
        <a:srgbClr val="000000"/>
      </a:dk2>
      <a:lt2>
        <a:srgbClr val="176AB7"/>
      </a:lt2>
      <a:accent1>
        <a:srgbClr val="14A6DB"/>
      </a:accent1>
      <a:accent2>
        <a:srgbClr val="D90066"/>
      </a:accent2>
      <a:accent3>
        <a:srgbClr val="ED9908"/>
      </a:accent3>
      <a:accent4>
        <a:srgbClr val="B8D108"/>
      </a:accent4>
      <a:accent5>
        <a:srgbClr val="118FBA"/>
      </a:accent5>
      <a:accent6>
        <a:srgbClr val="C50F24"/>
      </a:accent6>
      <a:hlink>
        <a:srgbClr val="0D6A77"/>
      </a:hlink>
      <a:folHlink>
        <a:srgbClr val="471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kumimoji="1" sz="1000">
            <a:effectLst/>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11162</Words>
  <Application>Microsoft Office PowerPoint</Application>
  <PresentationFormat>画面に合わせる (16:9)</PresentationFormat>
  <Paragraphs>3123</Paragraphs>
  <Slides>82</Slides>
  <Notes>75</Notes>
  <HiddenSlides>0</HiddenSlides>
  <MMClips>0</MMClips>
  <ScaleCrop>false</ScaleCrop>
  <HeadingPairs>
    <vt:vector size="4" baseType="variant">
      <vt:variant>
        <vt:lpstr>テーマ</vt:lpstr>
      </vt:variant>
      <vt:variant>
        <vt:i4>2</vt:i4>
      </vt:variant>
      <vt:variant>
        <vt:lpstr>スライド タイトル</vt:lpstr>
      </vt:variant>
      <vt:variant>
        <vt:i4>82</vt:i4>
      </vt:variant>
    </vt:vector>
  </HeadingPairs>
  <TitlesOfParts>
    <vt:vector size="84" baseType="lpstr">
      <vt:lpstr>Office Theme</vt:lpstr>
      <vt:lpstr>1_Office Theme</vt:lpstr>
      <vt:lpstr>9Megapixel 360-degree Camera for SE ver.2.00   Model: WV-X4171/X4170 (Indoor)                WV-X4571L/X4571LM (Outdoor Vandal)</vt:lpstr>
      <vt:lpstr>Welcome &amp; Disclaimer</vt:lpstr>
      <vt:lpstr>Version History</vt:lpstr>
      <vt:lpstr>Contents</vt:lpstr>
      <vt:lpstr>Product Concept</vt:lpstr>
      <vt:lpstr>Product Concept</vt:lpstr>
      <vt:lpstr>Key Features</vt:lpstr>
      <vt:lpstr>Key Features</vt:lpstr>
      <vt:lpstr>Peripheral Resolution by Stereo projection lens</vt:lpstr>
      <vt:lpstr>Image Comparison: Resolution of peripheral part</vt:lpstr>
      <vt:lpstr>Image Comparison: Resolution of peripheral part</vt:lpstr>
      <vt:lpstr>Image Comparison: Low Illuminance</vt:lpstr>
      <vt:lpstr>Image Comparison: Super Dynamic</vt:lpstr>
      <vt:lpstr>Image Comparison: iA (Intelligent Auto)</vt:lpstr>
      <vt:lpstr>iA (Intelligent Auto)</vt:lpstr>
      <vt:lpstr>iA (intelligent Auto)</vt:lpstr>
      <vt:lpstr>iA (intelligent Auto): Setting Guide Line</vt:lpstr>
      <vt:lpstr>PowerPoint プレゼンテーション</vt:lpstr>
      <vt:lpstr>Various Image Processing</vt:lpstr>
      <vt:lpstr>Key Features</vt:lpstr>
      <vt:lpstr>Extreme Compression: H.265 HEVC</vt:lpstr>
      <vt:lpstr>Extreme Compression: H.265 HEVC</vt:lpstr>
      <vt:lpstr>Smart Coding</vt:lpstr>
      <vt:lpstr>Smart Coding – Frame Rate Control (New)</vt:lpstr>
      <vt:lpstr>Smart Coding – Frame Rate Control (New)</vt:lpstr>
      <vt:lpstr>Smart coding </vt:lpstr>
      <vt:lpstr>Extreme Compression : Smart coding (H.265 mode) </vt:lpstr>
      <vt:lpstr>Key Features</vt:lpstr>
      <vt:lpstr>Secure Communication</vt:lpstr>
      <vt:lpstr>Secure Communication: Data encryption</vt:lpstr>
      <vt:lpstr>Secure Communication</vt:lpstr>
      <vt:lpstr>Camera Limitation of SSL and Data encryption</vt:lpstr>
      <vt:lpstr>Key Features</vt:lpstr>
      <vt:lpstr>Easy Installation and Setting (WV-X4571L only)</vt:lpstr>
      <vt:lpstr>Other Features: Angular Field of View Adjustment</vt:lpstr>
      <vt:lpstr>Key Features</vt:lpstr>
      <vt:lpstr>Other Features (WV-X4571L only)</vt:lpstr>
      <vt:lpstr>PowerPoint プレゼンテーション</vt:lpstr>
      <vt:lpstr>PowerPoint プレゼンテーション</vt:lpstr>
      <vt:lpstr>Contents</vt:lpstr>
      <vt:lpstr>Restriction of Super Dynamic</vt:lpstr>
      <vt:lpstr>Restriction of Super Dynamic</vt:lpstr>
      <vt:lpstr>GUI: Back Focus Setting</vt:lpstr>
      <vt:lpstr>Image Capture Mode</vt:lpstr>
      <vt:lpstr>Image Capture Mode Comparison</vt:lpstr>
      <vt:lpstr>Max. Resolution Comparison</vt:lpstr>
      <vt:lpstr>Supported Resolution (1/2)</vt:lpstr>
      <vt:lpstr>Supported Resolution (2/2)</vt:lpstr>
      <vt:lpstr>Bitrate Table (H.265)</vt:lpstr>
      <vt:lpstr>System Configuration</vt:lpstr>
      <vt:lpstr>System Configuration</vt:lpstr>
      <vt:lpstr>Spec. Comparison (Indoor Model) 1/2</vt:lpstr>
      <vt:lpstr>Spec. Comparison (Indoor Model) 2/2</vt:lpstr>
      <vt:lpstr>Spec. Comparison (Outdoor Model) 1/2</vt:lpstr>
      <vt:lpstr>Spec. Comparison (Outdoor Model) 2/2</vt:lpstr>
      <vt:lpstr>Other function list</vt:lpstr>
      <vt:lpstr>Other function list</vt:lpstr>
      <vt:lpstr>Bundled Items</vt:lpstr>
      <vt:lpstr>Options</vt:lpstr>
      <vt:lpstr>Model Number</vt:lpstr>
      <vt:lpstr>Appearance (WV-X4171/X4170)</vt:lpstr>
      <vt:lpstr>Appearance (WV-X4571L/X4571LM)</vt:lpstr>
      <vt:lpstr>PC specification for 9M 360 deg. camera</vt:lpstr>
      <vt:lpstr>GUI: Easy Setup</vt:lpstr>
      <vt:lpstr>GUI: Decoding option / Audio out</vt:lpstr>
      <vt:lpstr>GUI: SD memory card (X4571L/X4571LM only)</vt:lpstr>
      <vt:lpstr>GUI: Image Adjust (Basic menu)</vt:lpstr>
      <vt:lpstr>GUI: Image Adjust (Super Dynamic)</vt:lpstr>
      <vt:lpstr>GUI: Image Adjust (Light control mode)</vt:lpstr>
      <vt:lpstr>GUI: Image Adjust (Day &amp; Night)</vt:lpstr>
      <vt:lpstr>GUI: Image Adjust (White balance)</vt:lpstr>
      <vt:lpstr>GUI: Image Adjust (Intelligent auto / Scene registration)</vt:lpstr>
      <vt:lpstr>GUI: Image Adjust (Detailed setting)</vt:lpstr>
      <vt:lpstr>GUI: Encoding format / Transmission priority</vt:lpstr>
      <vt:lpstr>GUI: Smart coding (GOP control / Auto VIQS)</vt:lpstr>
      <vt:lpstr>GUI: Audio</vt:lpstr>
      <vt:lpstr>GUI: Alarm</vt:lpstr>
      <vt:lpstr>GUI: Alarm E-mail notification</vt:lpstr>
      <vt:lpstr>GUI: User auth.</vt:lpstr>
      <vt:lpstr>GUI: Data encryption</vt:lpstr>
      <vt:lpstr>GUI: Schedule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2014-02-09T23:21:35Z</dcterms:created>
  <dcterms:modified xsi:type="dcterms:W3CDTF">2018-02-23T01:38:07Z</dcterms:modified>
</cp:coreProperties>
</file>