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4"/>
    <p:sldMasterId id="2147483855" r:id="rId5"/>
    <p:sldMasterId id="2147483860" r:id="rId6"/>
    <p:sldMasterId id="2147483865" r:id="rId7"/>
    <p:sldMasterId id="2147483869" r:id="rId8"/>
    <p:sldMasterId id="2147483873" r:id="rId9"/>
  </p:sldMasterIdLst>
  <p:notesMasterIdLst>
    <p:notesMasterId r:id="rId45"/>
  </p:notesMasterIdLst>
  <p:handoutMasterIdLst>
    <p:handoutMasterId r:id="rId46"/>
  </p:handoutMasterIdLst>
  <p:sldIdLst>
    <p:sldId id="281" r:id="rId10"/>
    <p:sldId id="282" r:id="rId11"/>
    <p:sldId id="2147475886" r:id="rId12"/>
    <p:sldId id="2147475882" r:id="rId13"/>
    <p:sldId id="2147475870" r:id="rId14"/>
    <p:sldId id="2147475864" r:id="rId15"/>
    <p:sldId id="2147471132" r:id="rId16"/>
    <p:sldId id="2147475855" r:id="rId17"/>
    <p:sldId id="2147475866" r:id="rId18"/>
    <p:sldId id="2147475856" r:id="rId19"/>
    <p:sldId id="2147475857" r:id="rId20"/>
    <p:sldId id="2076137206" r:id="rId21"/>
    <p:sldId id="338" r:id="rId22"/>
    <p:sldId id="342" r:id="rId23"/>
    <p:sldId id="2147475858" r:id="rId24"/>
    <p:sldId id="2147475861" r:id="rId25"/>
    <p:sldId id="2147475877" r:id="rId26"/>
    <p:sldId id="2147475878" r:id="rId27"/>
    <p:sldId id="2147475847" r:id="rId28"/>
    <p:sldId id="2147475848" r:id="rId29"/>
    <p:sldId id="2147475885" r:id="rId30"/>
    <p:sldId id="2147475849" r:id="rId31"/>
    <p:sldId id="2076137205" r:id="rId32"/>
    <p:sldId id="2147475881" r:id="rId33"/>
    <p:sldId id="2147475879" r:id="rId34"/>
    <p:sldId id="264" r:id="rId35"/>
    <p:sldId id="268" r:id="rId36"/>
    <p:sldId id="286" r:id="rId37"/>
    <p:sldId id="287" r:id="rId38"/>
    <p:sldId id="291" r:id="rId39"/>
    <p:sldId id="2147475884" r:id="rId40"/>
    <p:sldId id="283" r:id="rId41"/>
    <p:sldId id="2147475863" r:id="rId42"/>
    <p:sldId id="270" r:id="rId43"/>
    <p:sldId id="2147475887" r:id="rId44"/>
  </p:sldIdLst>
  <p:sldSz cx="12192000" cy="6858000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D9DE47-8E78-40C7-A87E-36FEB32EF38E}">
          <p14:sldIdLst>
            <p14:sldId id="281"/>
            <p14:sldId id="282"/>
          </p14:sldIdLst>
        </p14:section>
        <p14:section name="G2" id="{5BBD2A8E-1FF9-4548-96A6-DD54C4854FED}">
          <p14:sldIdLst>
            <p14:sldId id="2147475886"/>
            <p14:sldId id="2147475882"/>
            <p14:sldId id="2147475870"/>
            <p14:sldId id="2147475864"/>
            <p14:sldId id="2147471132"/>
            <p14:sldId id="2147475855"/>
            <p14:sldId id="2147475866"/>
            <p14:sldId id="2147475856"/>
            <p14:sldId id="2147475857"/>
            <p14:sldId id="2076137206"/>
            <p14:sldId id="338"/>
            <p14:sldId id="342"/>
            <p14:sldId id="2147475858"/>
            <p14:sldId id="2147475861"/>
          </p14:sldIdLst>
        </p14:section>
        <p14:section name="33" id="{6CC86DA6-6816-4171-B80B-039AA4553C99}">
          <p14:sldIdLst>
            <p14:sldId id="2147475877"/>
            <p14:sldId id="2147475878"/>
            <p14:sldId id="2147475847"/>
            <p14:sldId id="2147475848"/>
            <p14:sldId id="2147475885"/>
            <p14:sldId id="2147475849"/>
            <p14:sldId id="2076137205"/>
          </p14:sldIdLst>
        </p14:section>
        <p14:section name="55" id="{9D6390F9-154D-463E-A0A8-35639A819C82}">
          <p14:sldIdLst>
            <p14:sldId id="2147475881"/>
            <p14:sldId id="2147475879"/>
            <p14:sldId id="264"/>
            <p14:sldId id="268"/>
            <p14:sldId id="286"/>
            <p14:sldId id="287"/>
            <p14:sldId id="291"/>
            <p14:sldId id="2147475884"/>
          </p14:sldIdLst>
        </p14:section>
        <p14:section name="Red Hat LINUX" id="{2F027F84-E5EB-440A-9F5A-878F040596BF}">
          <p14:sldIdLst>
            <p14:sldId id="283"/>
            <p14:sldId id="2147475863"/>
            <p14:sldId id="270"/>
            <p14:sldId id="2147475887"/>
          </p14:sldIdLst>
        </p14:section>
        <p14:section name="Back-Up" id="{76BD46B3-8FC0-4064-A4B0-3649C107825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2CD"/>
    <a:srgbClr val="00B7F1"/>
    <a:srgbClr val="00BEF5"/>
    <a:srgbClr val="D2A95C"/>
    <a:srgbClr val="FF0103"/>
    <a:srgbClr val="EDE9DE"/>
    <a:srgbClr val="999999"/>
    <a:srgbClr val="6B6B6B"/>
    <a:srgbClr val="009644"/>
    <a:srgbClr val="D9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EB5372-9AC0-4780-A34C-2A07733D71EC}" v="307" dt="2025-02-07T15:08:20.401"/>
    <p1510:client id="{3AA980D2-DAA4-4C39-BD94-3D721C93CBE9}" v="19" dt="2025-02-07T10:43:04.487"/>
    <p1510:client id="{7FC3597E-BD34-8C61-732A-B660FA9384DC}" v="6" dt="2025-02-07T10:17:31.404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irk%20Temp\G2%20Performan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irk%20Temp\G2%20Performanc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Tabelle1!$F$1</c:f>
              <c:strCache>
                <c:ptCount val="1"/>
                <c:pt idx="0">
                  <c:v>Passmark Multi Thread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B0F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103-4EBA-9967-55C5CACBA95F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B0F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103-4EBA-9967-55C5CACBA95F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B0F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103-4EBA-9967-55C5CACBA9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ash"/>
              </a:ln>
              <a:effectLst/>
            </c:spPr>
            <c:trendlineType val="exp"/>
            <c:dispRSqr val="0"/>
            <c:dispEq val="0"/>
          </c:trendline>
          <c:cat>
            <c:strRef>
              <c:f>Tabelle1!$E$2:$E$7</c:f>
              <c:strCache>
                <c:ptCount val="6"/>
                <c:pt idx="0">
                  <c:v>TOUGHBOOK 54mk1
Core i5-5300U vPro
(2015)</c:v>
                </c:pt>
                <c:pt idx="1">
                  <c:v>TOUGHBOOK 54mk2
Core i5-6300U vPro
(2016)</c:v>
                </c:pt>
                <c:pt idx="2">
                  <c:v>TOUGHBOOK 54mk3
Core i5-7300U vPro
(2017)</c:v>
                </c:pt>
                <c:pt idx="3">
                  <c:v>TOUGHBOOK 55mk1
Core i5-8365U vPro
(2019)</c:v>
                </c:pt>
                <c:pt idx="4">
                  <c:v>TOUGHBOOK 55mk2
Core i5-1145G7 vPro
(2021)</c:v>
                </c:pt>
                <c:pt idx="5">
                  <c:v>TOUGHBOOK 55mk3
Core i5-1345U vPro
(2023)</c:v>
                </c:pt>
              </c:strCache>
            </c:strRef>
          </c:cat>
          <c:val>
            <c:numRef>
              <c:f>Tabelle1!$F$2:$F$7</c:f>
              <c:numCache>
                <c:formatCode>General</c:formatCode>
                <c:ptCount val="6"/>
                <c:pt idx="0">
                  <c:v>2727</c:v>
                </c:pt>
                <c:pt idx="1">
                  <c:v>3226</c:v>
                </c:pt>
                <c:pt idx="2">
                  <c:v>3649</c:v>
                </c:pt>
                <c:pt idx="3">
                  <c:v>6042</c:v>
                </c:pt>
                <c:pt idx="4">
                  <c:v>9764</c:v>
                </c:pt>
                <c:pt idx="5">
                  <c:v>14787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103-4EBA-9967-55C5CACBA95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71308920"/>
        <c:axId val="571299200"/>
      </c:barChart>
      <c:catAx>
        <c:axId val="571308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e-DE"/>
          </a:p>
        </c:txPr>
        <c:crossAx val="571299200"/>
        <c:crosses val="autoZero"/>
        <c:auto val="1"/>
        <c:lblAlgn val="ctr"/>
        <c:lblOffset val="100"/>
        <c:noMultiLvlLbl val="0"/>
      </c:catAx>
      <c:valAx>
        <c:axId val="571299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1308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Tabelle1!$G$1</c:f>
              <c:strCache>
                <c:ptCount val="1"/>
                <c:pt idx="0">
                  <c:v>Passmark Single Thread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DFA-4BC0-BB3F-54117BE1441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DFA-4BC0-BB3F-54117BE1441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DFA-4BC0-BB3F-54117BE14418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DFA-4BC0-BB3F-54117BE14418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DFA-4BC0-BB3F-54117BE14418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DFA-4BC0-BB3F-54117BE144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ash"/>
              </a:ln>
              <a:effectLst/>
            </c:spPr>
            <c:trendlineType val="exp"/>
            <c:dispRSqr val="0"/>
            <c:dispEq val="0"/>
          </c:trendline>
          <c:cat>
            <c:strRef>
              <c:f>Tabelle1!$E$2:$E$7</c:f>
              <c:strCache>
                <c:ptCount val="6"/>
                <c:pt idx="0">
                  <c:v>TOUGHBOOK 54mk1
Core i5-5300U vPro
(2015)</c:v>
                </c:pt>
                <c:pt idx="1">
                  <c:v>TOUGHBOOK 54mk2
Core i5-6300U vPro
(2016)</c:v>
                </c:pt>
                <c:pt idx="2">
                  <c:v>TOUGHBOOK 54mk3
Core i5-7300U vPro
(2017)</c:v>
                </c:pt>
                <c:pt idx="3">
                  <c:v>TOUGHBOOK 55mk1
Core i5-8365U vPro
(2019)</c:v>
                </c:pt>
                <c:pt idx="4">
                  <c:v>TOUGHBOOK 55mk2
Core i5-1145G7 vPro
(2021)</c:v>
                </c:pt>
                <c:pt idx="5">
                  <c:v>TOUGHBOOK 55mk3
Core i5-1345U vPro
(2023)</c:v>
                </c:pt>
              </c:strCache>
            </c:strRef>
          </c:cat>
          <c:val>
            <c:numRef>
              <c:f>Tabelle1!$G$2:$G$7</c:f>
              <c:numCache>
                <c:formatCode>General</c:formatCode>
                <c:ptCount val="6"/>
                <c:pt idx="0">
                  <c:v>1627</c:v>
                </c:pt>
                <c:pt idx="1">
                  <c:v>1653</c:v>
                </c:pt>
                <c:pt idx="2">
                  <c:v>1902</c:v>
                </c:pt>
                <c:pt idx="3">
                  <c:v>2104</c:v>
                </c:pt>
                <c:pt idx="4">
                  <c:v>2742</c:v>
                </c:pt>
                <c:pt idx="5">
                  <c:v>3431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DFA-4BC0-BB3F-54117BE1441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32492144"/>
        <c:axId val="532491784"/>
      </c:barChart>
      <c:catAx>
        <c:axId val="53249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2491784"/>
        <c:crosses val="autoZero"/>
        <c:auto val="1"/>
        <c:lblAlgn val="ctr"/>
        <c:lblOffset val="100"/>
        <c:noMultiLvlLbl val="0"/>
      </c:catAx>
      <c:valAx>
        <c:axId val="532491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249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0D7C2-C71C-4954-96FD-054291026068}" type="datetimeFigureOut">
              <a:rPr kumimoji="1" lang="ja-JP" altLang="en-US" smtClean="0"/>
              <a:t>2025/2/11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3DCEE-B097-4030-ADF4-3BBC1834F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411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621" cy="493237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573" y="0"/>
            <a:ext cx="2918621" cy="493237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r">
              <a:defRPr sz="1200"/>
            </a:lvl1pPr>
          </a:lstStyle>
          <a:p>
            <a:fld id="{22D47178-B8E3-4C6B-8BC5-346FB48B6F2B}" type="datetimeFigureOut">
              <a:rPr kumimoji="1" lang="ja-JP" altLang="en-US" smtClean="0"/>
              <a:t>2025/2/11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41363"/>
            <a:ext cx="6570663" cy="3697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54" tIns="45327" rIns="90654" bIns="4532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890" y="4686538"/>
            <a:ext cx="5387983" cy="4439132"/>
          </a:xfrm>
          <a:prstGeom prst="rect">
            <a:avLst/>
          </a:prstGeom>
        </p:spPr>
        <p:txBody>
          <a:bodyPr vert="horz" lIns="90654" tIns="45327" rIns="90654" bIns="4532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502"/>
            <a:ext cx="2918621" cy="493236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573" y="9371502"/>
            <a:ext cx="2918621" cy="493236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r">
              <a:defRPr sz="1200"/>
            </a:lvl1pPr>
          </a:lstStyle>
          <a:p>
            <a:fld id="{E5E19E1E-18B9-4691-AD39-212B759146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28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>
          <a:extLst>
            <a:ext uri="{FF2B5EF4-FFF2-40B4-BE49-F238E27FC236}">
              <a16:creationId xmlns:a16="http://schemas.microsoft.com/office/drawing/2014/main" id="{6E1E5976-D84C-A6EE-4DF3-5C8A6356F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30716d6e2ef_0_1946:notes">
            <a:extLst>
              <a:ext uri="{FF2B5EF4-FFF2-40B4-BE49-F238E27FC236}">
                <a16:creationId xmlns:a16="http://schemas.microsoft.com/office/drawing/2014/main" id="{E9CAB358-D0A3-0874-8362-DE59F56E95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30716d6e2ef_0_1946:notes">
            <a:extLst>
              <a:ext uri="{FF2B5EF4-FFF2-40B4-BE49-F238E27FC236}">
                <a16:creationId xmlns:a16="http://schemas.microsoft.com/office/drawing/2014/main" id="{75F85ABA-4434-CE5C-8EDC-4782CEF31D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118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30716d6e2ef_0_1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30716d6e2ef_0_1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30716d6e2ef_0_6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30716d6e2ef_0_6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19E1E-18B9-4691-AD39-212B7591467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275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067CA-320E-302A-9DE7-6F2E6A61F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8F45716-483B-E107-CCA1-511B88D4B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D72871F-40B8-6F00-7934-BD1EEBB9A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2ECD16-678B-AB38-5A4D-809D8DD867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19E1E-18B9-4691-AD39-212B7591467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199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E8B15-FBE8-4BF5-9F33-C62C13C70D69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8110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ADD CONTEXT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E8B15-FBE8-4BF5-9F33-C62C13C70D69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4781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AAC66-3049-751C-EAA3-115275F3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7E73F42-8AA9-08C4-607E-E52B0FA78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2E7087-F1E8-CAFC-AF15-7DD466F76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2F1E05-927A-FC52-1518-265671290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19E1E-18B9-4691-AD39-212B7591467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112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C13C8-8708-E211-FF54-AD09EB86E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06E84D-043C-8EB1-4D5F-FF3D1DDE4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24E51FA-A488-569C-C57D-3253F07D9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1786CE-3461-558F-41C9-CE777C8E2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19E1E-18B9-4691-AD39-212B75914679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116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509D1-93D8-E9C0-8E5C-18BA23B70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79D777-967E-9DCD-CDCB-A521512E9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46F54BE-8F77-7EB2-CDD0-5FB43717C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AAFC3A-93DD-B8FB-24B1-19A4E0B75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19E1E-18B9-4691-AD39-212B7591467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909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19E1E-18B9-4691-AD39-212B75914679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823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72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8B48C08-AF6E-96D6-90AC-1413B40D7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38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B1DD7D4-9DCA-FF49-8D3C-F3457FE32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562E2B-EA42-B6D1-2BB3-919C330E506F}"/>
              </a:ext>
            </a:extLst>
          </p:cNvPr>
          <p:cNvSpPr/>
          <p:nvPr userDrawn="1"/>
        </p:nvSpPr>
        <p:spPr>
          <a:xfrm>
            <a:off x="4616823" y="3026242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ue and black striped background&#10;&#10;Description automatically generated">
            <a:extLst>
              <a:ext uri="{FF2B5EF4-FFF2-40B4-BE49-F238E27FC236}">
                <a16:creationId xmlns:a16="http://schemas.microsoft.com/office/drawing/2014/main" id="{C6FDA915-E2D9-A70F-C63C-FFB4BDBEC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6006"/>
          <a:stretch/>
        </p:blipFill>
        <p:spPr>
          <a:xfrm flipH="1" flipV="1">
            <a:off x="0" y="-1"/>
            <a:ext cx="12192000" cy="19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0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8B48C08-AF6E-96D6-90AC-1413B40D7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38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B1DD7D4-9DCA-FF49-8D3C-F3457FE32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562E2B-EA42-B6D1-2BB3-919C330E506F}"/>
              </a:ext>
            </a:extLst>
          </p:cNvPr>
          <p:cNvSpPr/>
          <p:nvPr userDrawn="1"/>
        </p:nvSpPr>
        <p:spPr>
          <a:xfrm>
            <a:off x="4616823" y="3026242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E9394DDF-38B0-EFF3-620F-FB5710203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9434" t="40722"/>
          <a:stretch/>
        </p:blipFill>
        <p:spPr>
          <a:xfrm rot="5400000" flipH="1" flipV="1">
            <a:off x="-1962607" y="1946083"/>
            <a:ext cx="6116258" cy="22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8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D5DA-1138-23BA-C81B-DFE6C9842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1976"/>
            <a:ext cx="10515600" cy="668712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E81F20-0E32-C6A5-4CC8-139E1B38A5C0}"/>
              </a:ext>
            </a:extLst>
          </p:cNvPr>
          <p:cNvSpPr/>
          <p:nvPr userDrawn="1"/>
        </p:nvSpPr>
        <p:spPr>
          <a:xfrm>
            <a:off x="838200" y="1690688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B67D8B9-83C0-FB70-A088-F84A8AFE4D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2022009"/>
            <a:ext cx="10515599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3008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_03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DAE6234-9B99-6BD0-02AB-6A10E3440EC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anchor="t"/>
          <a:lstStyle/>
          <a:p>
            <a:pPr>
              <a:spcAft>
                <a:spcPts val="600"/>
              </a:spcAft>
            </a:pPr>
            <a:endParaRPr lang="ja-JP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72B2DE06-3C1B-A02D-C36A-808C3B1EDFA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5508637 w 6096000"/>
              <a:gd name="connsiteY1" fmla="*/ 0 h 6858000"/>
              <a:gd name="connsiteX2" fmla="*/ 5633274 w 6096000"/>
              <a:gd name="connsiteY2" fmla="*/ 368355 h 6858000"/>
              <a:gd name="connsiteX3" fmla="*/ 6096000 w 6096000"/>
              <a:gd name="connsiteY3" fmla="*/ 3429000 h 6858000"/>
              <a:gd name="connsiteX4" fmla="*/ 5633274 w 6096000"/>
              <a:gd name="connsiteY4" fmla="*/ 6489645 h 6858000"/>
              <a:gd name="connsiteX5" fmla="*/ 550863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08637" y="0"/>
                </a:lnTo>
                <a:lnTo>
                  <a:pt x="5633274" y="368355"/>
                </a:lnTo>
                <a:cubicBezTo>
                  <a:pt x="5933998" y="1335212"/>
                  <a:pt x="6096000" y="2363187"/>
                  <a:pt x="6096000" y="3429000"/>
                </a:cubicBezTo>
                <a:cubicBezTo>
                  <a:pt x="6096000" y="4494813"/>
                  <a:pt x="5933998" y="5522789"/>
                  <a:pt x="5633274" y="6489645"/>
                </a:cubicBezTo>
                <a:lnTo>
                  <a:pt x="55086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90000" anchor="t">
            <a:noAutofit/>
          </a:bodyPr>
          <a:lstStyle/>
          <a:p>
            <a:pPr algn="l">
              <a:spcAft>
                <a:spcPts val="600"/>
              </a:spcAft>
            </a:pPr>
            <a:endParaRPr kumimoji="1" lang="ja-JP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456CF-0CDE-6C51-B957-F79EEB3F3D3C}"/>
              </a:ext>
            </a:extLst>
          </p:cNvPr>
          <p:cNvSpPr txBox="1"/>
          <p:nvPr userDrawn="1"/>
        </p:nvSpPr>
        <p:spPr>
          <a:xfrm>
            <a:off x="3410174" y="1882588"/>
            <a:ext cx="0" cy="0"/>
          </a:xfrm>
          <a:prstGeom prst="rect">
            <a:avLst/>
          </a:prstGeom>
          <a:noFill/>
        </p:spPr>
        <p:txBody>
          <a:bodyPr wrap="none" tIns="90000" bIns="90000">
            <a:noAutofit/>
          </a:bodyPr>
          <a:lstStyle/>
          <a:p>
            <a:pPr algn="l">
              <a:spcAft>
                <a:spcPts val="600"/>
              </a:spcAft>
            </a:pPr>
            <a:endParaRPr kumimoji="1" lang="en-JP" sz="2400">
              <a:latin typeface="+mj-lt"/>
              <a:ea typeface="+mn-ea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6E33325-3222-63B7-2E6A-8452E7847B0A}"/>
              </a:ext>
            </a:extLst>
          </p:cNvPr>
          <p:cNvSpPr txBox="1">
            <a:spLocks/>
          </p:cNvSpPr>
          <p:nvPr userDrawn="1"/>
        </p:nvSpPr>
        <p:spPr>
          <a:xfrm>
            <a:off x="11672889" y="6510472"/>
            <a:ext cx="519112" cy="347528"/>
          </a:xfrm>
          <a:prstGeom prst="rect">
            <a:avLst/>
          </a:prstGeom>
          <a:noFill/>
        </p:spPr>
        <p:txBody>
          <a:bodyPr vert="horz" lIns="0" tIns="45720" rIns="0" bIns="4572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fld id="{B00743E2-DB8E-42EE-B8E6-E10BB426BCEB}" type="slidenum">
              <a:rPr lang="ja-JP" altLang="en-US" sz="1000" smtClean="0">
                <a:solidFill>
                  <a:schemeClr val="tx2"/>
                </a:solidFill>
                <a:latin typeface="+mj-lt"/>
              </a:rPr>
              <a:pPr algn="ctr"/>
              <a:t>‹#›</a:t>
            </a:fld>
            <a:endParaRPr lang="ja-JP" alt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タイトル 6">
            <a:extLst>
              <a:ext uri="{FF2B5EF4-FFF2-40B4-BE49-F238E27FC236}">
                <a16:creationId xmlns:a16="http://schemas.microsoft.com/office/drawing/2014/main" id="{3319FF8D-BCD7-324D-C488-0588AB9E8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250" y="571500"/>
            <a:ext cx="5222875" cy="1143000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algn="l">
              <a:defRPr lang="ja-JP" altLang="en-US" dirty="0">
                <a:solidFill>
                  <a:schemeClr val="tx2"/>
                </a:solidFill>
                <a:latin typeface="+mj-lt"/>
                <a:ea typeface="Yu Gothic UI" panose="020B0500000000000000" pitchFamily="50" charset="-128"/>
              </a:defRPr>
            </a:lvl1pPr>
          </a:lstStyle>
          <a:p>
            <a:pPr lvl="0" fontAlgn="auto">
              <a:spcAft>
                <a:spcPts val="0"/>
              </a:spcAft>
              <a:defRPr kumimoji="1" altLang="en-US"/>
            </a:pPr>
            <a:r>
              <a:t>Title</a:t>
            </a:r>
          </a:p>
        </p:txBody>
      </p:sp>
      <p:sp>
        <p:nvSpPr>
          <p:cNvPr id="9" name="テキスト プレースホルダー 4">
            <a:extLst>
              <a:ext uri="{FF2B5EF4-FFF2-40B4-BE49-F238E27FC236}">
                <a16:creationId xmlns:a16="http://schemas.microsoft.com/office/drawing/2014/main" id="{0AD8F955-C198-A616-4DC2-F9B2C38BB5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0250" y="1714500"/>
            <a:ext cx="5222875" cy="91757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457212" indent="0" algn="ctr">
              <a:buNone/>
              <a:defRPr>
                <a:solidFill>
                  <a:schemeClr val="tx2"/>
                </a:solidFill>
              </a:defRPr>
            </a:lvl2pPr>
            <a:lvl3pPr marL="914422" indent="0" algn="ctr">
              <a:buNone/>
              <a:defRPr>
                <a:solidFill>
                  <a:schemeClr val="tx2"/>
                </a:solidFill>
              </a:defRPr>
            </a:lvl3pPr>
            <a:lvl4pPr marL="1371634" indent="0" algn="ctr">
              <a:buNone/>
              <a:defRPr>
                <a:solidFill>
                  <a:schemeClr val="tx2"/>
                </a:solidFill>
              </a:defRPr>
            </a:lvl4pPr>
            <a:lvl5pPr marL="1828846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>
              <a:defRPr kumimoji="1" altLang="en-US"/>
            </a:pPr>
            <a:r>
              <a:t>Key messages</a:t>
            </a: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ED69483A-C41A-2A12-DC7B-8CD4FBB1B3C2}"/>
              </a:ext>
            </a:extLst>
          </p:cNvPr>
          <p:cNvSpPr txBox="1">
            <a:spLocks/>
          </p:cNvSpPr>
          <p:nvPr userDrawn="1"/>
        </p:nvSpPr>
        <p:spPr>
          <a:xfrm>
            <a:off x="10274330" y="6594971"/>
            <a:ext cx="1120743" cy="188301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algn="r">
              <a:defRPr kumimoji="1" sz="7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altLang="ja-JP">
                <a:latin typeface="+mj-lt"/>
              </a:rPr>
              <a:t>©️ Panasonic Connect Co., Ltd.</a:t>
            </a:r>
            <a:r>
              <a:rPr altLang="en-US">
                <a:latin typeface="+mj-lt"/>
              </a:rPr>
              <a:t> </a:t>
            </a:r>
            <a:endParaRPr kumimoji="1" lang="en" altLang="ja-JP" sz="700" b="0" i="0" kern="1200">
              <a:solidFill>
                <a:schemeClr val="tx2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4883580-C254-EE8A-4199-ACBB39D4399B}"/>
              </a:ext>
            </a:extLst>
          </p:cNvPr>
          <p:cNvSpPr txBox="1"/>
          <p:nvPr userDrawn="1"/>
        </p:nvSpPr>
        <p:spPr>
          <a:xfrm>
            <a:off x="11395073" y="6594970"/>
            <a:ext cx="233364" cy="188301"/>
          </a:xfrm>
          <a:prstGeom prst="rect">
            <a:avLst/>
          </a:prstGeom>
        </p:spPr>
        <p:txBody>
          <a:bodyPr wrap="square" lIns="0" tIns="0" rIns="0" bIns="0" anchor="ctr"/>
          <a:lstStyle>
            <a:defPPr>
              <a:defRPr lang="ja-JP"/>
            </a:defPPr>
            <a:lvl1pPr algn="r">
              <a:defRPr sz="700" b="0" i="0">
                <a:solidFill>
                  <a:schemeClr val="bg1"/>
                </a:solidFill>
                <a:effectLst/>
                <a:latin typeface="+mn-lt"/>
                <a:ea typeface="+mn-ea"/>
              </a:defRPr>
            </a:lvl1pPr>
          </a:lstStyle>
          <a:p>
            <a:pPr lvl="0"/>
            <a:fld id="{D2F9CA60-0712-46AF-9D71-9C9ACB7C5C5C}" type="datetimeyyyy">
              <a:rPr lang="en-US" altLang="ja-JP" smtClean="0">
                <a:solidFill>
                  <a:schemeClr val="tx2"/>
                </a:solidFill>
                <a:latin typeface="+mj-lt"/>
              </a:rPr>
              <a:pPr lvl="0"/>
              <a:t>2025</a:t>
            </a:fld>
            <a:endParaRPr lang="ja-JP" altLang="en-US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BA547-9BFF-596E-0877-0E24DB63F7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9" y="6501852"/>
            <a:ext cx="2566877" cy="3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99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7A95561-4C71-5A4B-95DE-FA07FBA8F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8" y="6501852"/>
            <a:ext cx="1782940" cy="347528"/>
          </a:xfrm>
          <a:prstGeom prst="rect">
            <a:avLst/>
          </a:prstGeom>
        </p:spPr>
      </p:pic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CAAEF631-463D-6044-A348-4994AAD038D7}"/>
              </a:ext>
            </a:extLst>
          </p:cNvPr>
          <p:cNvSpPr txBox="1">
            <a:spLocks/>
          </p:cNvSpPr>
          <p:nvPr userDrawn="1"/>
        </p:nvSpPr>
        <p:spPr>
          <a:xfrm>
            <a:off x="11712624" y="6510472"/>
            <a:ext cx="479376" cy="347528"/>
          </a:xfrm>
          <a:prstGeom prst="rect">
            <a:avLst/>
          </a:prstGeom>
          <a:noFill/>
        </p:spPr>
        <p:txBody>
          <a:bodyPr vert="horz" lIns="91440" tIns="45720" rIns="18000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fld id="{B00743E2-DB8E-42EE-B8E6-E10BB426BCEB}" type="slidenum">
              <a:rPr lang="ja-JP" altLang="en-US" sz="1000" smtClean="0">
                <a:solidFill>
                  <a:schemeClr val="tx2"/>
                </a:solidFill>
              </a:rPr>
              <a:pPr/>
              <a:t>‹#›</a:t>
            </a:fld>
            <a:endParaRPr lang="ja-JP" altLang="en-US" sz="1000">
              <a:solidFill>
                <a:schemeClr val="tx2"/>
              </a:solidFill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C5BCEB6C-ED6A-B240-96E4-DE64D8D1A3E1}"/>
              </a:ext>
            </a:extLst>
          </p:cNvPr>
          <p:cNvSpPr txBox="1">
            <a:spLocks/>
          </p:cNvSpPr>
          <p:nvPr userDrawn="1"/>
        </p:nvSpPr>
        <p:spPr>
          <a:xfrm>
            <a:off x="10236460" y="6597352"/>
            <a:ext cx="1346395" cy="188301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algn="r"/>
            <a:r>
              <a:rPr kumimoji="1" lang="en" altLang="ja-JP" sz="7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©️ Panasonic Connect Europe GmbH</a:t>
            </a:r>
            <a:r>
              <a:rPr kumimoji="1" lang="ja-JP" altLang="en-US" sz="7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" altLang="ja-JP" sz="7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FAD2B51-7938-DC41-40A1-F548626AD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621"/>
            <a:ext cx="12192000" cy="91501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kumimoji="1" lang="en-US" altLang="ja-JP"/>
              <a:t>Title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8706769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3" orient="horz" pos="890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197">
          <p15:clr>
            <a:srgbClr val="FBAE40"/>
          </p15:clr>
        </p15:guide>
        <p15:guide id="6" pos="746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AF5AA-5DE8-E319-0037-9C9D1880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0CFFBE-CE1C-891E-B718-7BBED3269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4701FD-F904-549C-DA23-D548E02C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24287-582C-443F-B294-655BEDAAD389}" type="datetimeFigureOut">
              <a:rPr lang="nl-BE" smtClean="0"/>
              <a:t>11/02/2025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836210-9B4B-F767-934A-D5DCF4A40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A6E84C-E7CA-B99C-1D08-5870C3EC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A653-E2F7-4568-9319-6F142038881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2065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2E49EFE7-4C4E-467C-9A33-7CFC3077DF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50838"/>
            <a:ext cx="150336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F8767-690B-E84F-B2F9-78F19A051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79" y="1723002"/>
            <a:ext cx="11593002" cy="4310050"/>
          </a:xfrm>
        </p:spPr>
        <p:txBody>
          <a:bodyPr>
            <a:normAutofit/>
          </a:bodyPr>
          <a:lstStyle>
            <a:lvl1pPr marL="222250" indent="-222250">
              <a:tabLst/>
              <a:defRPr sz="2400">
                <a:solidFill>
                  <a:schemeClr val="tx2"/>
                </a:solidFill>
              </a:defRPr>
            </a:lvl1pPr>
            <a:lvl2pPr marL="222250" indent="-222250">
              <a:tabLst/>
              <a:defRPr sz="2000">
                <a:solidFill>
                  <a:schemeClr val="tx2"/>
                </a:solidFill>
              </a:defRPr>
            </a:lvl2pPr>
            <a:lvl3pPr marL="222250" indent="-222250">
              <a:tabLst/>
              <a:defRPr sz="1800">
                <a:solidFill>
                  <a:schemeClr val="tx2"/>
                </a:solidFill>
              </a:defRPr>
            </a:lvl3pPr>
            <a:lvl4pPr marL="222250" indent="-222250">
              <a:tabLst/>
              <a:defRPr sz="1600">
                <a:solidFill>
                  <a:schemeClr val="tx2"/>
                </a:solidFill>
              </a:defRPr>
            </a:lvl4pPr>
            <a:lvl5pPr marL="222250" indent="-222250">
              <a:tabLst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FE87BD-A840-E54D-9094-DD84E859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528" y="0"/>
            <a:ext cx="9471471" cy="11929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9221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8B48C08-AF6E-96D6-90AC-1413B40D7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38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B1DD7D4-9DCA-FF49-8D3C-F3457FE32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562E2B-EA42-B6D1-2BB3-919C330E506F}"/>
              </a:ext>
            </a:extLst>
          </p:cNvPr>
          <p:cNvSpPr/>
          <p:nvPr userDrawn="1"/>
        </p:nvSpPr>
        <p:spPr>
          <a:xfrm>
            <a:off x="4616823" y="3026242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ue and black striped background&#10;&#10;Description automatically generated">
            <a:extLst>
              <a:ext uri="{FF2B5EF4-FFF2-40B4-BE49-F238E27FC236}">
                <a16:creationId xmlns:a16="http://schemas.microsoft.com/office/drawing/2014/main" id="{C6FDA915-E2D9-A70F-C63C-FFB4BDBEC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6006"/>
          <a:stretch/>
        </p:blipFill>
        <p:spPr>
          <a:xfrm flipH="1" flipV="1">
            <a:off x="0" y="-1"/>
            <a:ext cx="12192000" cy="19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22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8B48C08-AF6E-96D6-90AC-1413B40D7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38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B1DD7D4-9DCA-FF49-8D3C-F3457FE32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562E2B-EA42-B6D1-2BB3-919C330E506F}"/>
              </a:ext>
            </a:extLst>
          </p:cNvPr>
          <p:cNvSpPr/>
          <p:nvPr userDrawn="1"/>
        </p:nvSpPr>
        <p:spPr>
          <a:xfrm>
            <a:off x="4616823" y="3026242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E9394DDF-38B0-EFF3-620F-FB5710203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9434" t="40722"/>
          <a:stretch/>
        </p:blipFill>
        <p:spPr>
          <a:xfrm rot="5400000" flipH="1" flipV="1">
            <a:off x="-1962607" y="1946083"/>
            <a:ext cx="6116258" cy="22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5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_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882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D5DA-1138-23BA-C81B-DFE6C9842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1976"/>
            <a:ext cx="10515600" cy="668712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E81F20-0E32-C6A5-4CC8-139E1B38A5C0}"/>
              </a:ext>
            </a:extLst>
          </p:cNvPr>
          <p:cNvSpPr/>
          <p:nvPr userDrawn="1"/>
        </p:nvSpPr>
        <p:spPr>
          <a:xfrm>
            <a:off x="838200" y="1690688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B67D8B9-83C0-FB70-A088-F84A8AFE4D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2022009"/>
            <a:ext cx="10515599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5422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itle, subhead, and body">
  <p:cSld name="Interior title, subhead, and body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8"/>
          <p:cNvSpPr txBox="1">
            <a:spLocks noGrp="1"/>
          </p:cNvSpPr>
          <p:nvPr>
            <p:ph type="subTitle" idx="1"/>
          </p:nvPr>
        </p:nvSpPr>
        <p:spPr>
          <a:xfrm>
            <a:off x="447775" y="55440"/>
            <a:ext cx="5148800" cy="816400"/>
          </a:xfrm>
          <a:prstGeom prst="rect">
            <a:avLst/>
          </a:prstGeom>
        </p:spPr>
        <p:txBody>
          <a:bodyPr spcFirstLastPara="1" wrap="square" lIns="329175" tIns="68575" rIns="68575" bIns="6857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1067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1067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1067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1067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1067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1067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1067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1067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1067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endParaRPr/>
          </a:p>
        </p:txBody>
      </p:sp>
      <p:sp>
        <p:nvSpPr>
          <p:cNvPr id="455" name="Google Shape;455;p58"/>
          <p:cNvSpPr txBox="1">
            <a:spLocks noGrp="1"/>
          </p:cNvSpPr>
          <p:nvPr>
            <p:ph type="title"/>
          </p:nvPr>
        </p:nvSpPr>
        <p:spPr>
          <a:xfrm>
            <a:off x="885051" y="1100351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cxnSp>
        <p:nvCxnSpPr>
          <p:cNvPr id="456" name="Google Shape;456;p58"/>
          <p:cNvCxnSpPr/>
          <p:nvPr/>
        </p:nvCxnSpPr>
        <p:spPr>
          <a:xfrm rot="10800000">
            <a:off x="447775" y="200"/>
            <a:ext cx="0" cy="886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7" name="Google Shape;457;p58"/>
          <p:cNvCxnSpPr/>
          <p:nvPr/>
        </p:nvCxnSpPr>
        <p:spPr>
          <a:xfrm rot="10800000">
            <a:off x="447767" y="6401600"/>
            <a:ext cx="0" cy="456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8" name="Google Shape;458;p5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600" cy="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  <p:pic>
        <p:nvPicPr>
          <p:cNvPr id="459" name="Google Shape;459;p58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80" y="6313252"/>
            <a:ext cx="975851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8"/>
          <p:cNvSpPr txBox="1">
            <a:spLocks noGrp="1"/>
          </p:cNvSpPr>
          <p:nvPr>
            <p:ph type="subTitle" idx="2"/>
          </p:nvPr>
        </p:nvSpPr>
        <p:spPr>
          <a:xfrm>
            <a:off x="885125" y="1653551"/>
            <a:ext cx="10422000" cy="29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533"/>
              </a:spcAft>
              <a:buNone/>
              <a:defRPr sz="1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1" name="Google Shape;461;p58"/>
          <p:cNvSpPr txBox="1">
            <a:spLocks noGrp="1"/>
          </p:cNvSpPr>
          <p:nvPr>
            <p:ph type="subTitle" idx="3"/>
          </p:nvPr>
        </p:nvSpPr>
        <p:spPr>
          <a:xfrm>
            <a:off x="885051" y="6169551"/>
            <a:ext cx="8002400" cy="56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58"/>
          <p:cNvSpPr txBox="1">
            <a:spLocks noGrp="1"/>
          </p:cNvSpPr>
          <p:nvPr>
            <p:ph type="body" idx="4"/>
          </p:nvPr>
        </p:nvSpPr>
        <p:spPr>
          <a:xfrm>
            <a:off x="2438400" y="2286000"/>
            <a:ext cx="7315200" cy="36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lnSpc>
                <a:spcPct val="135000"/>
              </a:lnSpc>
              <a:spcBef>
                <a:spcPts val="1067"/>
              </a:spcBef>
              <a:spcAft>
                <a:spcPts val="0"/>
              </a:spcAft>
              <a:buSzPts val="1400"/>
              <a:buChar char="▸"/>
              <a:defRPr/>
            </a:lvl1pPr>
            <a:lvl2pPr marL="1219170" lvl="1" indent="-423323" rtl="0">
              <a:lnSpc>
                <a:spcPct val="135000"/>
              </a:lnSpc>
              <a:spcBef>
                <a:spcPts val="1067"/>
              </a:spcBef>
              <a:spcAft>
                <a:spcPts val="0"/>
              </a:spcAft>
              <a:buSzPts val="1400"/>
              <a:buChar char="･"/>
              <a:defRPr/>
            </a:lvl2pPr>
            <a:lvl3pPr marL="1828754" lvl="2" indent="-423323" rtl="0">
              <a:lnSpc>
                <a:spcPct val="135000"/>
              </a:lnSpc>
              <a:spcBef>
                <a:spcPts val="1067"/>
              </a:spcBef>
              <a:spcAft>
                <a:spcPts val="0"/>
              </a:spcAft>
              <a:buSzPts val="1400"/>
              <a:buChar char="･"/>
              <a:defRPr/>
            </a:lvl3pPr>
            <a:lvl4pPr marL="2438339" lvl="3" indent="-423323" rtl="0">
              <a:lnSpc>
                <a:spcPct val="135000"/>
              </a:lnSpc>
              <a:spcBef>
                <a:spcPts val="1067"/>
              </a:spcBef>
              <a:spcAft>
                <a:spcPts val="0"/>
              </a:spcAft>
              <a:buSzPts val="1400"/>
              <a:buChar char="･"/>
              <a:defRPr/>
            </a:lvl4pPr>
            <a:lvl5pPr marL="3047924" lvl="4" indent="-423323" rtl="0">
              <a:lnSpc>
                <a:spcPct val="135000"/>
              </a:lnSpc>
              <a:spcBef>
                <a:spcPts val="1067"/>
              </a:spcBef>
              <a:spcAft>
                <a:spcPts val="0"/>
              </a:spcAft>
              <a:buSzPts val="1400"/>
              <a:buChar char="･"/>
              <a:defRPr/>
            </a:lvl5pPr>
            <a:lvl6pPr marL="3657509" lvl="5" indent="-423323" rtl="0">
              <a:lnSpc>
                <a:spcPct val="135000"/>
              </a:lnSpc>
              <a:spcBef>
                <a:spcPts val="1067"/>
              </a:spcBef>
              <a:spcAft>
                <a:spcPts val="0"/>
              </a:spcAft>
              <a:buSzPts val="1400"/>
              <a:buChar char="･"/>
              <a:defRPr/>
            </a:lvl6pPr>
            <a:lvl7pPr marL="4267093" lvl="6" indent="-423323" rtl="0">
              <a:lnSpc>
                <a:spcPct val="135000"/>
              </a:lnSpc>
              <a:spcBef>
                <a:spcPts val="1067"/>
              </a:spcBef>
              <a:spcAft>
                <a:spcPts val="0"/>
              </a:spcAft>
              <a:buSzPts val="1400"/>
              <a:buChar char="･"/>
              <a:defRPr/>
            </a:lvl7pPr>
            <a:lvl8pPr marL="4876678" lvl="7" indent="-423323" rtl="0">
              <a:lnSpc>
                <a:spcPct val="135000"/>
              </a:lnSpc>
              <a:spcBef>
                <a:spcPts val="1067"/>
              </a:spcBef>
              <a:spcAft>
                <a:spcPts val="0"/>
              </a:spcAft>
              <a:buSzPts val="1400"/>
              <a:buChar char="･"/>
              <a:defRPr/>
            </a:lvl8pPr>
            <a:lvl9pPr marL="5486263" lvl="8" indent="-423323" rtl="0">
              <a:lnSpc>
                <a:spcPct val="135000"/>
              </a:lnSpc>
              <a:spcBef>
                <a:spcPts val="1067"/>
              </a:spcBef>
              <a:spcAft>
                <a:spcPts val="1067"/>
              </a:spcAft>
              <a:buSzPts val="1400"/>
              <a:buChar char="･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233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agenda light">
  <p:cSld name="Interior agenda light">
    <p:bg>
      <p:bgPr>
        <a:solidFill>
          <a:schemeClr val="lt1"/>
        </a:solidFill>
        <a:effectLst/>
      </p:bgPr>
    </p:bg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2" name="Google Shape;962;p81"/>
          <p:cNvCxnSpPr/>
          <p:nvPr/>
        </p:nvCxnSpPr>
        <p:spPr>
          <a:xfrm rot="10800000">
            <a:off x="447775" y="200"/>
            <a:ext cx="0" cy="8864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3" name="Google Shape;963;p81"/>
          <p:cNvSpPr txBox="1">
            <a:spLocks noGrp="1"/>
          </p:cNvSpPr>
          <p:nvPr>
            <p:ph type="subTitle" idx="1"/>
          </p:nvPr>
        </p:nvSpPr>
        <p:spPr>
          <a:xfrm>
            <a:off x="447775" y="55440"/>
            <a:ext cx="5148800" cy="816400"/>
          </a:xfrm>
          <a:prstGeom prst="rect">
            <a:avLst/>
          </a:prstGeom>
        </p:spPr>
        <p:txBody>
          <a:bodyPr spcFirstLastPara="1" wrap="square" lIns="329175" tIns="68575" rIns="68575" bIns="6857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Red Hat Display Medium"/>
              <a:buNone/>
              <a:defRPr sz="1067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1067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1067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1067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1067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1067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1067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1067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1067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cxnSp>
        <p:nvCxnSpPr>
          <p:cNvPr id="964" name="Google Shape;964;p81"/>
          <p:cNvCxnSpPr/>
          <p:nvPr/>
        </p:nvCxnSpPr>
        <p:spPr>
          <a:xfrm rot="10800000">
            <a:off x="447767" y="6401600"/>
            <a:ext cx="0" cy="4564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5" name="Google Shape;965;p81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600" cy="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  <p:pic>
        <p:nvPicPr>
          <p:cNvPr id="966" name="Google Shape;966;p81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80" y="6313252"/>
            <a:ext cx="975851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81"/>
          <p:cNvSpPr txBox="1">
            <a:spLocks noGrp="1"/>
          </p:cNvSpPr>
          <p:nvPr>
            <p:ph type="subTitle" idx="2"/>
          </p:nvPr>
        </p:nvSpPr>
        <p:spPr>
          <a:xfrm>
            <a:off x="885051" y="6169551"/>
            <a:ext cx="8002400" cy="56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81"/>
          <p:cNvSpPr txBox="1">
            <a:spLocks noGrp="1"/>
          </p:cNvSpPr>
          <p:nvPr>
            <p:ph type="body" idx="3"/>
          </p:nvPr>
        </p:nvSpPr>
        <p:spPr>
          <a:xfrm>
            <a:off x="8669900" y="1849475"/>
            <a:ext cx="2132000" cy="30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marL="1219170" lvl="1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2pPr>
            <a:lvl3pPr marL="1828754" lvl="2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3pPr>
            <a:lvl4pPr marL="2438339" lvl="3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4pPr>
            <a:lvl5pPr marL="3047924" lvl="4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5pPr>
            <a:lvl6pPr marL="3657509" lvl="5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6pPr>
            <a:lvl7pPr marL="4267093" lvl="6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7pPr>
            <a:lvl8pPr marL="4876678" lvl="7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8pPr>
            <a:lvl9pPr marL="5486263" lvl="8" indent="-423323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400"/>
              <a:buChar char="･"/>
              <a:defRPr/>
            </a:lvl9pPr>
          </a:lstStyle>
          <a:p>
            <a:endParaRPr/>
          </a:p>
        </p:txBody>
      </p:sp>
      <p:sp>
        <p:nvSpPr>
          <p:cNvPr id="969" name="Google Shape;969;p81"/>
          <p:cNvSpPr txBox="1">
            <a:spLocks noGrp="1"/>
          </p:cNvSpPr>
          <p:nvPr>
            <p:ph type="body" idx="4"/>
          </p:nvPr>
        </p:nvSpPr>
        <p:spPr>
          <a:xfrm>
            <a:off x="5708700" y="1849475"/>
            <a:ext cx="2132000" cy="30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marL="1219170" lvl="1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2pPr>
            <a:lvl3pPr marL="1828754" lvl="2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3pPr>
            <a:lvl4pPr marL="2438339" lvl="3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4pPr>
            <a:lvl5pPr marL="3047924" lvl="4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5pPr>
            <a:lvl6pPr marL="3657509" lvl="5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6pPr>
            <a:lvl7pPr marL="4267093" lvl="6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7pPr>
            <a:lvl8pPr marL="4876678" lvl="7" indent="-423323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400"/>
              <a:buChar char="･"/>
              <a:defRPr/>
            </a:lvl8pPr>
            <a:lvl9pPr marL="5486263" lvl="8" indent="-423323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400"/>
              <a:buChar char="･"/>
              <a:defRPr/>
            </a:lvl9pPr>
          </a:lstStyle>
          <a:p>
            <a:endParaRPr/>
          </a:p>
        </p:txBody>
      </p:sp>
      <p:sp>
        <p:nvSpPr>
          <p:cNvPr id="970" name="Google Shape;970;p81"/>
          <p:cNvSpPr txBox="1">
            <a:spLocks noGrp="1"/>
          </p:cNvSpPr>
          <p:nvPr>
            <p:ph type="title"/>
          </p:nvPr>
        </p:nvSpPr>
        <p:spPr>
          <a:xfrm>
            <a:off x="900275" y="1736433"/>
            <a:ext cx="3886000" cy="269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4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wavy lines&#10;&#10;Description automatically generated">
            <a:extLst>
              <a:ext uri="{FF2B5EF4-FFF2-40B4-BE49-F238E27FC236}">
                <a16:creationId xmlns:a16="http://schemas.microsoft.com/office/drawing/2014/main" id="{82F1CC46-90C9-F7B6-F736-799DE7798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448" t="41789" r="38666" b="14097"/>
          <a:stretch/>
        </p:blipFill>
        <p:spPr>
          <a:xfrm rot="5400000">
            <a:off x="-686696" y="686695"/>
            <a:ext cx="6858002" cy="54846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A22513-2C08-8EA8-019D-67FB5090C5E1}"/>
              </a:ext>
            </a:extLst>
          </p:cNvPr>
          <p:cNvSpPr/>
          <p:nvPr userDrawn="1"/>
        </p:nvSpPr>
        <p:spPr>
          <a:xfrm>
            <a:off x="5951538" y="3331678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FA621B6-DB1F-10E8-5227-67F2E2E6C2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4957" y="1165962"/>
            <a:ext cx="4465638" cy="4464050"/>
          </a:xfrm>
          <a:prstGeom prst="ellipse">
            <a:avLst/>
          </a:prstGeom>
          <a:solidFill>
            <a:schemeClr val="bg1"/>
          </a:solidFill>
          <a:ln w="2540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858C11-5338-0AAA-0E44-F404F184C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538" y="2492896"/>
            <a:ext cx="5977110" cy="668712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32EC679-1E08-9E57-2C59-0458037464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51539" y="3586166"/>
            <a:ext cx="5977110" cy="9008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Name &amp; function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F4FF28-3DE5-9D24-5D54-6FACBF44BD5B}"/>
              </a:ext>
            </a:extLst>
          </p:cNvPr>
          <p:cNvGrpSpPr/>
          <p:nvPr userDrawn="1"/>
        </p:nvGrpSpPr>
        <p:grpSpPr>
          <a:xfrm>
            <a:off x="10272464" y="260648"/>
            <a:ext cx="1539453" cy="777394"/>
            <a:chOff x="6446230" y="1844824"/>
            <a:chExt cx="5372583" cy="27130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6F740A-E620-3311-6D07-241D43C8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"/>
                      </a14:imgEffect>
                    </a14:imgLayer>
                  </a14:imgProps>
                </a:ext>
              </a:extLst>
            </a:blip>
            <a:srcRect l="5051" r="8678" b="4145"/>
            <a:stretch/>
          </p:blipFill>
          <p:spPr>
            <a:xfrm>
              <a:off x="6446230" y="1844824"/>
              <a:ext cx="5372582" cy="26005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EDCB88-163A-DD36-FD03-EA8DFCD3F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459" t="50429" r="8677"/>
            <a:stretch/>
          </p:blipFill>
          <p:spPr>
            <a:xfrm>
              <a:off x="7032104" y="3212976"/>
              <a:ext cx="4786709" cy="1344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553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8B48C08-AF6E-96D6-90AC-1413B40D7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38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B1DD7D4-9DCA-FF49-8D3C-F3457FE32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562E2B-EA42-B6D1-2BB3-919C330E506F}"/>
              </a:ext>
            </a:extLst>
          </p:cNvPr>
          <p:cNvSpPr/>
          <p:nvPr userDrawn="1"/>
        </p:nvSpPr>
        <p:spPr>
          <a:xfrm>
            <a:off x="4616823" y="3026242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E9394DDF-38B0-EFF3-620F-FB5710203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9434" t="40722"/>
          <a:stretch/>
        </p:blipFill>
        <p:spPr>
          <a:xfrm rot="5400000" flipH="1" flipV="1">
            <a:off x="-1962607" y="1946083"/>
            <a:ext cx="6116258" cy="22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6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9FB6BC2-7C57-D7BF-77CB-D4A668BCA80D}"/>
              </a:ext>
            </a:extLst>
          </p:cNvPr>
          <p:cNvSpPr txBox="1">
            <a:spLocks/>
          </p:cNvSpPr>
          <p:nvPr userDrawn="1"/>
        </p:nvSpPr>
        <p:spPr>
          <a:xfrm>
            <a:off x="5447928" y="3389096"/>
            <a:ext cx="6063100" cy="4209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 Lauwers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453FEAF-D3EB-E6CE-217D-49AD9983574C}"/>
              </a:ext>
            </a:extLst>
          </p:cNvPr>
          <p:cNvSpPr txBox="1">
            <a:spLocks/>
          </p:cNvSpPr>
          <p:nvPr userDrawn="1"/>
        </p:nvSpPr>
        <p:spPr>
          <a:xfrm>
            <a:off x="5447928" y="3789040"/>
            <a:ext cx="6063100" cy="4209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i="1">
                <a:solidFill>
                  <a:schemeClr val="tx1"/>
                </a:solidFill>
                <a:latin typeface="Calibri" panose="020F0502020204030204"/>
              </a:rPr>
              <a:t>Country Manager </a:t>
            </a:r>
            <a:r>
              <a:rPr kumimoji="0" lang="nl-BE" sz="20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Benelux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8B48C08-AF6E-96D6-90AC-1413B40D7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38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B1DD7D4-9DCA-FF49-8D3C-F3457FE32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562E2B-EA42-B6D1-2BB3-919C330E506F}"/>
              </a:ext>
            </a:extLst>
          </p:cNvPr>
          <p:cNvSpPr/>
          <p:nvPr userDrawn="1"/>
        </p:nvSpPr>
        <p:spPr>
          <a:xfrm>
            <a:off x="4616823" y="3026242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ue and black striped background&#10;&#10;Description automatically generated">
            <a:extLst>
              <a:ext uri="{FF2B5EF4-FFF2-40B4-BE49-F238E27FC236}">
                <a16:creationId xmlns:a16="http://schemas.microsoft.com/office/drawing/2014/main" id="{C6FDA915-E2D9-A70F-C63C-FFB4BDBEC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6006"/>
          <a:stretch/>
        </p:blipFill>
        <p:spPr>
          <a:xfrm flipH="1" flipV="1">
            <a:off x="0" y="-1"/>
            <a:ext cx="12192000" cy="19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3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9FB6BC2-7C57-D7BF-77CB-D4A668BCA80D}"/>
              </a:ext>
            </a:extLst>
          </p:cNvPr>
          <p:cNvSpPr txBox="1">
            <a:spLocks/>
          </p:cNvSpPr>
          <p:nvPr userDrawn="1"/>
        </p:nvSpPr>
        <p:spPr>
          <a:xfrm>
            <a:off x="5447928" y="3389096"/>
            <a:ext cx="6063100" cy="4209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 Lauwers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453FEAF-D3EB-E6CE-217D-49AD9983574C}"/>
              </a:ext>
            </a:extLst>
          </p:cNvPr>
          <p:cNvSpPr txBox="1">
            <a:spLocks/>
          </p:cNvSpPr>
          <p:nvPr userDrawn="1"/>
        </p:nvSpPr>
        <p:spPr>
          <a:xfrm>
            <a:off x="5447928" y="3789040"/>
            <a:ext cx="6063100" cy="4209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i="1">
                <a:solidFill>
                  <a:schemeClr val="tx1"/>
                </a:solidFill>
                <a:latin typeface="Calibri" panose="020F0502020204030204"/>
              </a:rPr>
              <a:t>Country Manager </a:t>
            </a:r>
            <a:r>
              <a:rPr kumimoji="0" lang="nl-BE" sz="20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Benelux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8B48C08-AF6E-96D6-90AC-1413B40D7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38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B1DD7D4-9DCA-FF49-8D3C-F3457FE32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562E2B-EA42-B6D1-2BB3-919C330E506F}"/>
              </a:ext>
            </a:extLst>
          </p:cNvPr>
          <p:cNvSpPr/>
          <p:nvPr userDrawn="1"/>
        </p:nvSpPr>
        <p:spPr>
          <a:xfrm>
            <a:off x="4616823" y="3026242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E9394DDF-38B0-EFF3-620F-FB5710203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9434" t="40722"/>
          <a:stretch/>
        </p:blipFill>
        <p:spPr>
          <a:xfrm rot="5400000" flipH="1" flipV="1">
            <a:off x="-1962607" y="1946083"/>
            <a:ext cx="6116258" cy="22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3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D5DA-1138-23BA-C81B-DFE6C9842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1976"/>
            <a:ext cx="10515600" cy="668712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E81F20-0E32-C6A5-4CC8-139E1B38A5C0}"/>
              </a:ext>
            </a:extLst>
          </p:cNvPr>
          <p:cNvSpPr/>
          <p:nvPr userDrawn="1"/>
        </p:nvSpPr>
        <p:spPr>
          <a:xfrm>
            <a:off x="838200" y="1690688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B67D8B9-83C0-FB70-A088-F84A8AFE4D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2022009"/>
            <a:ext cx="10515599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718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9FB6BC2-7C57-D7BF-77CB-D4A668BCA80D}"/>
              </a:ext>
            </a:extLst>
          </p:cNvPr>
          <p:cNvSpPr txBox="1">
            <a:spLocks/>
          </p:cNvSpPr>
          <p:nvPr userDrawn="1"/>
        </p:nvSpPr>
        <p:spPr>
          <a:xfrm>
            <a:off x="5447928" y="3389096"/>
            <a:ext cx="6063100" cy="4209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 Lauwers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453FEAF-D3EB-E6CE-217D-49AD9983574C}"/>
              </a:ext>
            </a:extLst>
          </p:cNvPr>
          <p:cNvSpPr txBox="1">
            <a:spLocks/>
          </p:cNvSpPr>
          <p:nvPr userDrawn="1"/>
        </p:nvSpPr>
        <p:spPr>
          <a:xfrm>
            <a:off x="5447928" y="3789040"/>
            <a:ext cx="6063100" cy="4209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i="1">
                <a:solidFill>
                  <a:schemeClr val="tx1"/>
                </a:solidFill>
                <a:latin typeface="Calibri" panose="020F0502020204030204"/>
              </a:rPr>
              <a:t>Country Manager </a:t>
            </a:r>
            <a:r>
              <a:rPr kumimoji="0" lang="nl-BE" sz="20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Benelux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8B48C08-AF6E-96D6-90AC-1413B40D7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38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B1DD7D4-9DCA-FF49-8D3C-F3457FE32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562E2B-EA42-B6D1-2BB3-919C330E506F}"/>
              </a:ext>
            </a:extLst>
          </p:cNvPr>
          <p:cNvSpPr/>
          <p:nvPr userDrawn="1"/>
        </p:nvSpPr>
        <p:spPr>
          <a:xfrm>
            <a:off x="4616823" y="3026242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ue and black striped background&#10;&#10;Description automatically generated">
            <a:extLst>
              <a:ext uri="{FF2B5EF4-FFF2-40B4-BE49-F238E27FC236}">
                <a16:creationId xmlns:a16="http://schemas.microsoft.com/office/drawing/2014/main" id="{C6FDA915-E2D9-A70F-C63C-FFB4BDBEC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6006"/>
          <a:stretch/>
        </p:blipFill>
        <p:spPr>
          <a:xfrm flipH="1" flipV="1">
            <a:off x="0" y="-1"/>
            <a:ext cx="12192000" cy="19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6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9FB6BC2-7C57-D7BF-77CB-D4A668BCA80D}"/>
              </a:ext>
            </a:extLst>
          </p:cNvPr>
          <p:cNvSpPr txBox="1">
            <a:spLocks/>
          </p:cNvSpPr>
          <p:nvPr userDrawn="1"/>
        </p:nvSpPr>
        <p:spPr>
          <a:xfrm>
            <a:off x="5447928" y="3389096"/>
            <a:ext cx="6063100" cy="4209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 Lauwers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453FEAF-D3EB-E6CE-217D-49AD9983574C}"/>
              </a:ext>
            </a:extLst>
          </p:cNvPr>
          <p:cNvSpPr txBox="1">
            <a:spLocks/>
          </p:cNvSpPr>
          <p:nvPr userDrawn="1"/>
        </p:nvSpPr>
        <p:spPr>
          <a:xfrm>
            <a:off x="5447928" y="3789040"/>
            <a:ext cx="6063100" cy="4209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i="1">
                <a:solidFill>
                  <a:schemeClr val="tx1"/>
                </a:solidFill>
                <a:latin typeface="Calibri" panose="020F0502020204030204"/>
              </a:rPr>
              <a:t>Country Manager </a:t>
            </a:r>
            <a:r>
              <a:rPr kumimoji="0" lang="nl-BE" sz="20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Benelux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8B48C08-AF6E-96D6-90AC-1413B40D7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38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B1DD7D4-9DCA-FF49-8D3C-F3457FE32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562E2B-EA42-B6D1-2BB3-919C330E506F}"/>
              </a:ext>
            </a:extLst>
          </p:cNvPr>
          <p:cNvSpPr/>
          <p:nvPr userDrawn="1"/>
        </p:nvSpPr>
        <p:spPr>
          <a:xfrm>
            <a:off x="4616823" y="3026242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1B104D51-3107-BB06-F5E8-4C2E4FFA1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9434" t="40722"/>
          <a:stretch/>
        </p:blipFill>
        <p:spPr>
          <a:xfrm rot="5400000" flipH="1" flipV="1">
            <a:off x="-1962607" y="1946083"/>
            <a:ext cx="6116258" cy="22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2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D5DA-1138-23BA-C81B-DFE6C9842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1976"/>
            <a:ext cx="10515600" cy="668712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E81F20-0E32-C6A5-4CC8-139E1B38A5C0}"/>
              </a:ext>
            </a:extLst>
          </p:cNvPr>
          <p:cNvSpPr/>
          <p:nvPr userDrawn="1"/>
        </p:nvSpPr>
        <p:spPr>
          <a:xfrm>
            <a:off x="838200" y="1690688"/>
            <a:ext cx="2958353" cy="57430"/>
          </a:xfrm>
          <a:prstGeom prst="rect">
            <a:avLst/>
          </a:prstGeom>
          <a:solidFill>
            <a:srgbClr val="00B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B67D8B9-83C0-FB70-A088-F84A8AFE4D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2022009"/>
            <a:ext cx="10515599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443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theme" Target="../theme/theme2.xml"/><Relationship Id="rId9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theme" Target="../theme/theme3.xml"/><Relationship Id="rId9" Type="http://schemas.openxmlformats.org/officeDocument/2006/relationships/image" Target="../media/image8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4.xml"/><Relationship Id="rId14" Type="http://schemas.openxmlformats.org/officeDocument/2006/relationships/image" Target="../media/image6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5.xml"/><Relationship Id="rId11" Type="http://schemas.openxmlformats.org/officeDocument/2006/relationships/image" Target="../media/image8.sv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.sv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striped background&#10;&#10;Description automatically generated">
            <a:extLst>
              <a:ext uri="{FF2B5EF4-FFF2-40B4-BE49-F238E27FC236}">
                <a16:creationId xmlns:a16="http://schemas.microsoft.com/office/drawing/2014/main" id="{51651554-1A93-DBEE-5CE3-94B8A2B356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b="46006"/>
          <a:stretch/>
        </p:blipFill>
        <p:spPr>
          <a:xfrm flipH="1" flipV="1">
            <a:off x="0" y="-1"/>
            <a:ext cx="12192000" cy="1912229"/>
          </a:xfrm>
          <a:prstGeom prst="rect">
            <a:avLst/>
          </a:prstGeom>
        </p:spPr>
      </p:pic>
      <p:pic>
        <p:nvPicPr>
          <p:cNvPr id="6" name="Picture 5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42F06113-BF53-A28F-0A5E-FE1E708676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40722"/>
          <a:stretch/>
        </p:blipFill>
        <p:spPr>
          <a:xfrm flipH="1" flipV="1">
            <a:off x="7985" y="4172855"/>
            <a:ext cx="12192000" cy="268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8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4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949FA23-739B-E16A-0A73-8D7D5AE91110}"/>
              </a:ext>
            </a:extLst>
          </p:cNvPr>
          <p:cNvGrpSpPr/>
          <p:nvPr userDrawn="1"/>
        </p:nvGrpSpPr>
        <p:grpSpPr>
          <a:xfrm>
            <a:off x="632672" y="5798122"/>
            <a:ext cx="1539453" cy="777394"/>
            <a:chOff x="6446230" y="1844824"/>
            <a:chExt cx="5372583" cy="27130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AC7B6B-7F6E-33DE-0D12-5AC5DB0E1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5051" r="8678" b="4145"/>
            <a:stretch/>
          </p:blipFill>
          <p:spPr>
            <a:xfrm>
              <a:off x="6446230" y="1844824"/>
              <a:ext cx="5372582" cy="260056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D91814-4871-5CD2-91B6-46A9B3087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4459" t="50429" r="8677"/>
            <a:stretch/>
          </p:blipFill>
          <p:spPr>
            <a:xfrm>
              <a:off x="7032104" y="3212976"/>
              <a:ext cx="4786709" cy="134489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1CD365-C6D7-DB17-D50E-29377CFBC8EC}"/>
              </a:ext>
            </a:extLst>
          </p:cNvPr>
          <p:cNvGrpSpPr/>
          <p:nvPr userDrawn="1"/>
        </p:nvGrpSpPr>
        <p:grpSpPr>
          <a:xfrm>
            <a:off x="9480377" y="6186819"/>
            <a:ext cx="2198384" cy="228069"/>
            <a:chOff x="9870645" y="6189604"/>
            <a:chExt cx="1808115" cy="18758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AB2E5957-702A-846F-C204-408C5EFA1D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lum bright="10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72657" y="6189604"/>
              <a:ext cx="1006103" cy="187581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1B2BFBE-465E-7C79-FF8E-FF839A3D5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lum bright="-2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70645" y="6189604"/>
              <a:ext cx="468948" cy="187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34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64" r:id="rId2"/>
    <p:sldLayoutId id="21474838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A284959-4897-C039-0F76-0DF4C9D049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5360" y="6093295"/>
            <a:ext cx="3060490" cy="4151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2B6467-FF9F-E5EB-8474-DC8D4E6AEC9C}"/>
              </a:ext>
            </a:extLst>
          </p:cNvPr>
          <p:cNvGrpSpPr/>
          <p:nvPr userDrawn="1"/>
        </p:nvGrpSpPr>
        <p:grpSpPr>
          <a:xfrm>
            <a:off x="9480377" y="6186819"/>
            <a:ext cx="2198384" cy="228069"/>
            <a:chOff x="9870645" y="6189604"/>
            <a:chExt cx="1808115" cy="18758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ED0DBDC1-B910-6AC5-5013-E73DB883F8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lum bright="10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72657" y="6189604"/>
              <a:ext cx="1006103" cy="187581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9082F8C-FA06-8FB8-3FB7-5BBE04303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lum bright="-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70645" y="6189604"/>
              <a:ext cx="468948" cy="187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23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3" r:id="rId2"/>
    <p:sldLayoutId id="21474838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7CBE83E-010D-FE72-D937-BE404ACF8E35}"/>
              </a:ext>
            </a:extLst>
          </p:cNvPr>
          <p:cNvGrpSpPr/>
          <p:nvPr userDrawn="1"/>
        </p:nvGrpSpPr>
        <p:grpSpPr>
          <a:xfrm>
            <a:off x="632672" y="5798122"/>
            <a:ext cx="1539453" cy="777394"/>
            <a:chOff x="6446230" y="1844824"/>
            <a:chExt cx="5372583" cy="27130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98E6A9-9074-9F3B-11C5-B3C480CEC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"/>
                      </a14:imgEffect>
                    </a14:imgLayer>
                  </a14:imgProps>
                </a:ext>
              </a:extLst>
            </a:blip>
            <a:srcRect l="5051" r="8678" b="4145"/>
            <a:stretch/>
          </p:blipFill>
          <p:spPr>
            <a:xfrm>
              <a:off x="6446230" y="1844824"/>
              <a:ext cx="5372582" cy="26005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A51D12-8AB4-EACE-65CE-03CFF1FAE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14459" t="50429" r="8677"/>
            <a:stretch/>
          </p:blipFill>
          <p:spPr>
            <a:xfrm>
              <a:off x="7032104" y="3212976"/>
              <a:ext cx="4786709" cy="134489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0715346-0F64-28C7-5B12-25A1DC0724B8}"/>
              </a:ext>
            </a:extLst>
          </p:cNvPr>
          <p:cNvGrpSpPr/>
          <p:nvPr userDrawn="1"/>
        </p:nvGrpSpPr>
        <p:grpSpPr>
          <a:xfrm>
            <a:off x="9480377" y="6186819"/>
            <a:ext cx="2198384" cy="228069"/>
            <a:chOff x="9870645" y="6189604"/>
            <a:chExt cx="1808115" cy="187581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0C448DE-5B7C-AD7E-6420-8DAA28FDF7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lum bright="-10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672657" y="6189604"/>
              <a:ext cx="1006103" cy="187581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F99963B-4ACD-A084-0B18-0F97C513A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lum bright="-10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870645" y="6189604"/>
              <a:ext cx="468948" cy="187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952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74" r:id="rId4"/>
    <p:sldLayoutId id="2147483875" r:id="rId5"/>
    <p:sldLayoutId id="2147483876" r:id="rId6"/>
    <p:sldLayoutId id="2147483899" r:id="rId7"/>
    <p:sldLayoutId id="214748390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832AB4-3144-13A3-61B5-24C447D4DC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35360" y="6093296"/>
            <a:ext cx="3060489" cy="4151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75D891-4B32-4DAF-3593-39AB445BF612}"/>
              </a:ext>
            </a:extLst>
          </p:cNvPr>
          <p:cNvGrpSpPr/>
          <p:nvPr userDrawn="1"/>
        </p:nvGrpSpPr>
        <p:grpSpPr>
          <a:xfrm>
            <a:off x="9480377" y="6186819"/>
            <a:ext cx="2198384" cy="228069"/>
            <a:chOff x="9870645" y="6189604"/>
            <a:chExt cx="1808115" cy="18758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0D523BE-34E9-9A46-7E0A-8C2949F1B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lum bright="-10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72657" y="6189604"/>
              <a:ext cx="1006103" cy="18758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58D55C9-4C7B-24A5-403A-939981673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lum bright="-10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70645" y="6189604"/>
              <a:ext cx="468948" cy="187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720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95" r:id="rId4"/>
    <p:sldLayoutId id="214748389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5722B-DCCA-2624-3A82-8493E4AD5698}"/>
              </a:ext>
            </a:extLst>
          </p:cNvPr>
          <p:cNvGrpSpPr/>
          <p:nvPr userDrawn="1"/>
        </p:nvGrpSpPr>
        <p:grpSpPr>
          <a:xfrm>
            <a:off x="9480377" y="6186819"/>
            <a:ext cx="2198384" cy="228069"/>
            <a:chOff x="9870645" y="6189604"/>
            <a:chExt cx="1808115" cy="18758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36CE4B3-9CC3-1C18-3DD7-928609A9B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-10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72657" y="6189604"/>
              <a:ext cx="1006103" cy="187581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A0EC741-2041-4F86-6B52-5CA5B2C6FF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lum bright="-10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70645" y="6189604"/>
              <a:ext cx="468948" cy="187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24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0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4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microsoft.com/office/2007/relationships/hdphoto" Target="../media/hdphoto5.wdp"/><Relationship Id="rId4" Type="http://schemas.openxmlformats.org/officeDocument/2006/relationships/image" Target="../media/image49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microsoft.com/office/2007/relationships/hdphoto" Target="../media/hdphoto7.wdp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svg"/><Relationship Id="rId5" Type="http://schemas.openxmlformats.org/officeDocument/2006/relationships/image" Target="../media/image28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microsoft.com/office/2007/relationships/hdphoto" Target="../media/hdphoto8.wdp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12" Type="http://schemas.openxmlformats.org/officeDocument/2006/relationships/image" Target="../media/image82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11" Type="http://schemas.microsoft.com/office/2007/relationships/hdphoto" Target="../media/hdphoto9.wdp"/><Relationship Id="rId5" Type="http://schemas.openxmlformats.org/officeDocument/2006/relationships/image" Target="../media/image76.emf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em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tune.com/ranking/fortune50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hyperlink" Target="https://www.sec.gov/cgi-bin/browse-edgar?CIK=1087423&amp;owner=exclude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37BEC6-B38B-0142-9A5B-80A652A11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38" y="2154576"/>
            <a:ext cx="5977110" cy="771504"/>
          </a:xfrm>
        </p:spPr>
        <p:txBody>
          <a:bodyPr/>
          <a:lstStyle/>
          <a:p>
            <a:r>
              <a:rPr lang="nl-BE" dirty="0"/>
              <a:t>Investitionsschutz mit TOUGHBOOK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F571697-7CBC-094C-5AF7-7D9084BDCF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/>
              <a:t>Dirk Weigelt</a:t>
            </a:r>
            <a:br>
              <a:rPr lang="nl-BE"/>
            </a:br>
            <a:r>
              <a:rPr lang="nl-BE" sz="2000" i="1"/>
              <a:t>Senior Product &amp; Solutions Manager</a:t>
            </a:r>
            <a:endParaRPr lang="en-US" i="1"/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9E370195-3B82-B0A7-578F-19CAA8322C47}"/>
              </a:ext>
            </a:extLst>
          </p:cNvPr>
          <p:cNvSpPr txBox="1">
            <a:spLocks/>
          </p:cNvSpPr>
          <p:nvPr/>
        </p:nvSpPr>
        <p:spPr>
          <a:xfrm>
            <a:off x="5951538" y="4293096"/>
            <a:ext cx="5977110" cy="9008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0" lang="nl-BE"/>
              <a:t>Thorsten Lutz</a:t>
            </a:r>
            <a:br>
              <a:rPr kumimoji="0" lang="nl-BE"/>
            </a:br>
            <a:r>
              <a:rPr kumimoji="0" lang="nl-BE" sz="2000" i="1"/>
              <a:t>EU Solution Architect G2M</a:t>
            </a:r>
            <a:endParaRPr kumimoji="0" lang="en-US" i="1"/>
          </a:p>
        </p:txBody>
      </p:sp>
      <p:pic>
        <p:nvPicPr>
          <p:cNvPr id="10" name="Bildplatzhalter 9" descr="Ein Bild, das Person, Menschliches Gesicht, Kleidung, Lächeln enthält.&#10;&#10;Automatisch generierte Beschreibung">
            <a:extLst>
              <a:ext uri="{FF2B5EF4-FFF2-40B4-BE49-F238E27FC236}">
                <a16:creationId xmlns:a16="http://schemas.microsoft.com/office/drawing/2014/main" id="{A184198B-372F-23AF-642B-E59055122A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" b="18"/>
          <a:stretch>
            <a:fillRect/>
          </a:stretch>
        </p:blipFill>
        <p:spPr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873546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stening Business: Over 53,859 Royalty-Free Licensable Stock Illustrations  &amp; Drawings | Shutterstock">
            <a:extLst>
              <a:ext uri="{FF2B5EF4-FFF2-40B4-BE49-F238E27FC236}">
                <a16:creationId xmlns:a16="http://schemas.microsoft.com/office/drawing/2014/main" id="{922045BB-499F-9A27-CB03-5AF27D703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1"/>
          <a:stretch/>
        </p:blipFill>
        <p:spPr bwMode="auto">
          <a:xfrm>
            <a:off x="839416" y="1988840"/>
            <a:ext cx="6089814" cy="3997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9D5AED8-67D1-6A96-0887-BF7C0833506B}"/>
              </a:ext>
            </a:extLst>
          </p:cNvPr>
          <p:cNvGrpSpPr/>
          <p:nvPr/>
        </p:nvGrpSpPr>
        <p:grpSpPr>
          <a:xfrm>
            <a:off x="8256240" y="3140968"/>
            <a:ext cx="3024336" cy="1540825"/>
            <a:chOff x="6446230" y="1844824"/>
            <a:chExt cx="5372583" cy="27130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08DFC8-D67A-92BA-7E48-7E7D37DB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"/>
                      </a14:imgEffect>
                    </a14:imgLayer>
                  </a14:imgProps>
                </a:ext>
              </a:extLst>
            </a:blip>
            <a:srcRect l="5051" r="8678" b="4145"/>
            <a:stretch/>
          </p:blipFill>
          <p:spPr>
            <a:xfrm>
              <a:off x="6446230" y="1844824"/>
              <a:ext cx="5372582" cy="26005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DB88C3-B1A8-C80D-6436-A657AA79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459" t="50429" r="8677"/>
            <a:stretch/>
          </p:blipFill>
          <p:spPr>
            <a:xfrm>
              <a:off x="7032104" y="3212976"/>
              <a:ext cx="4786709" cy="134489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7D2471D-C391-7D87-4806-3089CD161EC5}"/>
              </a:ext>
            </a:extLst>
          </p:cNvPr>
          <p:cNvSpPr txBox="1"/>
          <p:nvPr/>
        </p:nvSpPr>
        <p:spPr>
          <a:xfrm>
            <a:off x="7069995" y="2986960"/>
            <a:ext cx="10454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500" b="1">
                <a:solidFill>
                  <a:srgbClr val="00BEF5"/>
                </a:solidFill>
              </a:rPr>
              <a:t>=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5CD8AD-3975-A7DF-4917-8AD80BEF8740}"/>
              </a:ext>
            </a:extLst>
          </p:cNvPr>
          <p:cNvSpPr txBox="1">
            <a:spLocks/>
          </p:cNvSpPr>
          <p:nvPr/>
        </p:nvSpPr>
        <p:spPr>
          <a:xfrm>
            <a:off x="730250" y="815914"/>
            <a:ext cx="8750126" cy="769268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ja-JP" altLang="en-US" sz="4400" kern="1200" dirty="0">
                <a:solidFill>
                  <a:schemeClr val="tx2"/>
                </a:solidFill>
                <a:latin typeface="+mj-lt"/>
                <a:ea typeface="Yu Gothic UI" panose="020B0500000000000000" pitchFamily="50" charset="-128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GB" dirty="0" err="1"/>
              <a:t>Wir</a:t>
            </a:r>
            <a:r>
              <a:rPr kumimoji="0" lang="en-GB" dirty="0"/>
              <a:t> </a:t>
            </a:r>
            <a:r>
              <a:rPr kumimoji="0" lang="en-GB" dirty="0" err="1"/>
              <a:t>hören</a:t>
            </a:r>
            <a:r>
              <a:rPr kumimoji="0" lang="en-GB" dirty="0"/>
              <a:t> </a:t>
            </a:r>
            <a:r>
              <a:rPr kumimoji="0" lang="en-GB" dirty="0" err="1"/>
              <a:t>zu</a:t>
            </a:r>
            <a:r>
              <a:rPr kumimoji="0" lang="en-GB" dirty="0"/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403016-72E8-45E4-D8CE-AC773FD27B32}"/>
              </a:ext>
            </a:extLst>
          </p:cNvPr>
          <p:cNvSpPr txBox="1">
            <a:spLocks/>
          </p:cNvSpPr>
          <p:nvPr/>
        </p:nvSpPr>
        <p:spPr>
          <a:xfrm rot="20627368">
            <a:off x="4275623" y="2466085"/>
            <a:ext cx="1964182" cy="566006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ja-JP" altLang="en-US" sz="4400" kern="1200" dirty="0">
                <a:solidFill>
                  <a:schemeClr val="tx2"/>
                </a:solidFill>
                <a:latin typeface="+mj-lt"/>
                <a:ea typeface="Yu Gothic UI" panose="020B0500000000000000" pitchFamily="50" charset="-128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GB" dirty="0" err="1"/>
              <a:t>Kunden</a:t>
            </a:r>
            <a:endParaRPr kumimoji="0"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946BDD-BB08-0216-2822-B677A9794E18}"/>
              </a:ext>
            </a:extLst>
          </p:cNvPr>
          <p:cNvSpPr txBox="1">
            <a:spLocks/>
          </p:cNvSpPr>
          <p:nvPr/>
        </p:nvSpPr>
        <p:spPr>
          <a:xfrm rot="20602090">
            <a:off x="4416434" y="3412931"/>
            <a:ext cx="1964182" cy="566006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ja-JP" altLang="en-US" sz="4400" kern="1200" dirty="0">
                <a:solidFill>
                  <a:schemeClr val="tx2"/>
                </a:solidFill>
                <a:latin typeface="+mj-lt"/>
                <a:ea typeface="Yu Gothic UI" panose="020B0500000000000000" pitchFamily="50" charset="-128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GB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870773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81412-E2CD-3D4E-5DAB-A1304A1F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hören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94F29-D395-65BB-4E69-84F6C1EFBD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249" y="2204864"/>
            <a:ext cx="5222875" cy="9175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Ungünstig</a:t>
            </a:r>
            <a:r>
              <a:rPr lang="en-GB" dirty="0"/>
              <a:t>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schlechten</a:t>
            </a:r>
            <a:r>
              <a:rPr lang="en-GB" dirty="0"/>
              <a:t> </a:t>
            </a:r>
            <a:r>
              <a:rPr lang="en-GB" dirty="0" err="1"/>
              <a:t>Lichtverhältnissen</a:t>
            </a:r>
            <a:r>
              <a:rPr lang="en-GB" dirty="0"/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Langsamer</a:t>
            </a:r>
            <a:r>
              <a:rPr lang="en-GB" dirty="0"/>
              <a:t> Auto-Focus!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Smartphone-like </a:t>
            </a:r>
            <a:r>
              <a:rPr lang="en-GB" dirty="0" err="1"/>
              <a:t>Erlebnis</a:t>
            </a:r>
            <a:r>
              <a:rPr lang="en-GB" dirty="0"/>
              <a:t>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795AB0-D07F-42B5-8D0F-7474EEFC1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3460" r="12201" b="48740"/>
          <a:stretch/>
        </p:blipFill>
        <p:spPr bwMode="auto">
          <a:xfrm>
            <a:off x="2567608" y="4221088"/>
            <a:ext cx="748883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E9192F-3B43-3838-2752-EB306DAF0BA6}"/>
              </a:ext>
            </a:extLst>
          </p:cNvPr>
          <p:cNvSpPr/>
          <p:nvPr/>
        </p:nvSpPr>
        <p:spPr>
          <a:xfrm>
            <a:off x="5879976" y="4365104"/>
            <a:ext cx="1944216" cy="720080"/>
          </a:xfrm>
          <a:prstGeom prst="roundRect">
            <a:avLst/>
          </a:prstGeom>
          <a:noFill/>
          <a:ln w="7302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Premium Vector | Speaking icon sign talking icon voice audio icon sign">
            <a:extLst>
              <a:ext uri="{FF2B5EF4-FFF2-40B4-BE49-F238E27FC236}">
                <a16:creationId xmlns:a16="http://schemas.microsoft.com/office/drawing/2014/main" id="{D358D64C-D2AF-C768-6F37-9EEFAED6D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5778" r="89778">
                        <a14:foregroundMark x1="85778" y1="56444" x2="85778" y2="56444"/>
                        <a14:foregroundMark x1="86222" y1="68444" x2="86222" y2="68444"/>
                        <a14:foregroundMark x1="89333" y1="82667" x2="89333" y2="82667"/>
                        <a14:foregroundMark x1="5778" y1="38667" x2="5778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5363" y="15653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90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378C7-F6ED-9EB8-B640-6D7C761C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37221"/>
            <a:ext cx="11579352" cy="915016"/>
          </a:xfrm>
        </p:spPr>
        <p:txBody>
          <a:bodyPr/>
          <a:lstStyle/>
          <a:p>
            <a:pPr algn="l"/>
            <a:r>
              <a:rPr lang="de-DE" dirty="0"/>
              <a:t>G2mk2 zu G2mk3 Verbesserung der Rückseitigen Kamera Technologie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99CD00C-6CE3-94F6-ECEF-687C21380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685128"/>
              </p:ext>
            </p:extLst>
          </p:nvPr>
        </p:nvGraphicFramePr>
        <p:xfrm>
          <a:off x="1111248" y="1370584"/>
          <a:ext cx="9823452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484">
                  <a:extLst>
                    <a:ext uri="{9D8B030D-6E8A-4147-A177-3AD203B41FA5}">
                      <a16:colId xmlns:a16="http://schemas.microsoft.com/office/drawing/2014/main" val="2421287990"/>
                    </a:ext>
                  </a:extLst>
                </a:gridCol>
                <a:gridCol w="3274484">
                  <a:extLst>
                    <a:ext uri="{9D8B030D-6E8A-4147-A177-3AD203B41FA5}">
                      <a16:colId xmlns:a16="http://schemas.microsoft.com/office/drawing/2014/main" val="3836433371"/>
                    </a:ext>
                  </a:extLst>
                </a:gridCol>
                <a:gridCol w="3274484">
                  <a:extLst>
                    <a:ext uri="{9D8B030D-6E8A-4147-A177-3AD203B41FA5}">
                      <a16:colId xmlns:a16="http://schemas.microsoft.com/office/drawing/2014/main" val="1230599763"/>
                    </a:ext>
                  </a:extLst>
                </a:gridCol>
              </a:tblGrid>
              <a:tr h="20926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Technologie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TOUGHBOOK G2mk2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TOUGHBOOK G2mk3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30335"/>
                  </a:ext>
                </a:extLst>
              </a:tr>
              <a:tr h="191827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Auflösung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8 Megapixel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/>
                        <a:t>13 (12.6) Megapixel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104427"/>
                  </a:ext>
                </a:extLst>
              </a:tr>
              <a:tr h="191827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USB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/>
                        <a:t>MIPI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511250"/>
                  </a:ext>
                </a:extLst>
              </a:tr>
              <a:tr h="191827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f Nummer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135690"/>
                  </a:ext>
                </a:extLst>
              </a:tr>
              <a:tr h="191827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Autofokus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Kontrast 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/>
                        <a:t>PDAF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455391"/>
                  </a:ext>
                </a:extLst>
              </a:tr>
              <a:tr h="191827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CMOS-Sensor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1/4.0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1/3.06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265276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7366D0BA-3F93-1AD7-1C68-DBC94202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3460" r="12201" b="48740"/>
          <a:stretch/>
        </p:blipFill>
        <p:spPr bwMode="auto">
          <a:xfrm>
            <a:off x="2567608" y="4221088"/>
            <a:ext cx="748883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3A56B8-6242-4DE0-C380-1EEB219C16CC}"/>
              </a:ext>
            </a:extLst>
          </p:cNvPr>
          <p:cNvSpPr/>
          <p:nvPr/>
        </p:nvSpPr>
        <p:spPr>
          <a:xfrm>
            <a:off x="5879976" y="4365104"/>
            <a:ext cx="1944216" cy="720080"/>
          </a:xfrm>
          <a:prstGeom prst="roundRect">
            <a:avLst/>
          </a:prstGeom>
          <a:noFill/>
          <a:ln w="7302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3E5493-D382-32B1-CCED-5750CAA598B1}"/>
              </a:ext>
            </a:extLst>
          </p:cNvPr>
          <p:cNvCxnSpPr>
            <a:cxnSpLocks/>
          </p:cNvCxnSpPr>
          <p:nvPr/>
        </p:nvCxnSpPr>
        <p:spPr>
          <a:xfrm flipH="1">
            <a:off x="6869800" y="3630168"/>
            <a:ext cx="1387232" cy="708648"/>
          </a:xfrm>
          <a:prstGeom prst="straightConnector1">
            <a:avLst/>
          </a:prstGeom>
          <a:noFill/>
          <a:ln w="7302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" name="Picture 4" descr="Premium Vector | Speaking icon sign talking icon voice audio icon sign">
            <a:extLst>
              <a:ext uri="{FF2B5EF4-FFF2-40B4-BE49-F238E27FC236}">
                <a16:creationId xmlns:a16="http://schemas.microsoft.com/office/drawing/2014/main" id="{72DE4A6E-40EB-CE55-F7CF-F4CE07A77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5778" r="89778">
                        <a14:foregroundMark x1="85778" y1="56444" x2="85778" y2="56444"/>
                        <a14:foregroundMark x1="86222" y1="68444" x2="86222" y2="68444"/>
                        <a14:foregroundMark x1="89333" y1="82667" x2="89333" y2="82667"/>
                        <a14:foregroundMark x1="5778" y1="38667" x2="5778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15580" y="585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48600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8">
            <a:extLst>
              <a:ext uri="{FF2B5EF4-FFF2-40B4-BE49-F238E27FC236}">
                <a16:creationId xmlns:a16="http://schemas.microsoft.com/office/drawing/2014/main" id="{AF38BA7C-06A6-6097-700C-B216D225A944}"/>
              </a:ext>
            </a:extLst>
          </p:cNvPr>
          <p:cNvSpPr txBox="1">
            <a:spLocks/>
          </p:cNvSpPr>
          <p:nvPr/>
        </p:nvSpPr>
        <p:spPr>
          <a:xfrm>
            <a:off x="32950" y="-171400"/>
            <a:ext cx="12192000" cy="1143000"/>
          </a:xfrm>
          <a:prstGeom prst="rect">
            <a:avLst/>
          </a:prstGeom>
        </p:spPr>
        <p:txBody>
          <a:bodyPr vert="horz" wrap="square" lIns="91440" tIns="360000" rIns="91440" bIns="144000" anchor="ctr">
            <a:noAutofit/>
          </a:bodyPr>
          <a:lstStyle>
            <a:lvl1pPr algn="ctr" defTabSz="914423" rtl="0" eaLnBrk="1" latinLnBrk="0" hangingPunct="1">
              <a:spcBef>
                <a:spcPct val="0"/>
              </a:spcBef>
              <a:buNone/>
              <a:defRPr kumimoji="1" lang="ja-JP" altLang="en-US" sz="2800" b="1" kern="1200" spc="0" baseline="0" dirty="0">
                <a:solidFill>
                  <a:schemeClr val="bg1"/>
                </a:solidFill>
                <a:latin typeface="+mj-lt"/>
                <a:ea typeface="游ゴシック" panose="020B0400000000000000" pitchFamily="50" charset="-128"/>
                <a:cs typeface="+mj-cs"/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l-BE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Handgriff-Erweiterung</a:t>
            </a:r>
            <a:endParaRPr kumimoji="1" lang="de-DE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正方形/長方形 11">
            <a:extLst>
              <a:ext uri="{FF2B5EF4-FFF2-40B4-BE49-F238E27FC236}">
                <a16:creationId xmlns:a16="http://schemas.microsoft.com/office/drawing/2014/main" id="{1282E240-0B99-B121-1DEC-8C4498BC7E72}"/>
              </a:ext>
            </a:extLst>
          </p:cNvPr>
          <p:cNvSpPr/>
          <p:nvPr/>
        </p:nvSpPr>
        <p:spPr>
          <a:xfrm>
            <a:off x="7736160" y="1654115"/>
            <a:ext cx="2035255" cy="56380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游ゴシック Medium"/>
              <a:cs typeface="+mn-cs"/>
            </a:endParaRPr>
          </a:p>
        </p:txBody>
      </p:sp>
      <p:pic>
        <p:nvPicPr>
          <p:cNvPr id="4" name="図 20">
            <a:extLst>
              <a:ext uri="{FF2B5EF4-FFF2-40B4-BE49-F238E27FC236}">
                <a16:creationId xmlns:a16="http://schemas.microsoft.com/office/drawing/2014/main" id="{FE9C0379-6691-5CA3-B187-37A815C2D0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4" y="2408977"/>
            <a:ext cx="4240351" cy="3180263"/>
          </a:xfrm>
          <a:prstGeom prst="rect">
            <a:avLst/>
          </a:prstGeom>
        </p:spPr>
      </p:pic>
      <p:sp>
        <p:nvSpPr>
          <p:cNvPr id="5" name="正方形/長方形 12">
            <a:extLst>
              <a:ext uri="{FF2B5EF4-FFF2-40B4-BE49-F238E27FC236}">
                <a16:creationId xmlns:a16="http://schemas.microsoft.com/office/drawing/2014/main" id="{06BCFD92-F84F-06C6-9065-7E3EBBC73535}"/>
              </a:ext>
            </a:extLst>
          </p:cNvPr>
          <p:cNvSpPr/>
          <p:nvPr/>
        </p:nvSpPr>
        <p:spPr>
          <a:xfrm>
            <a:off x="0" y="80839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Fester </a:t>
            </a:r>
            <a:r>
              <a:rPr lang="en-US" altLang="ja-JP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Handgriff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eicht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ragen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einfache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Montage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Cradle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CE3C641-A7E5-7D05-AB03-A1D3BB041BBB}"/>
              </a:ext>
            </a:extLst>
          </p:cNvPr>
          <p:cNvSpPr/>
          <p:nvPr/>
        </p:nvSpPr>
        <p:spPr>
          <a:xfrm>
            <a:off x="7736161" y="2303182"/>
            <a:ext cx="2035255" cy="28191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600" b="0" i="0" u="none" strike="noStrike" kern="1200" cap="none" spc="0" normalizeH="0" baseline="0" noProof="0">
              <a:ln>
                <a:noFill/>
              </a:ln>
              <a:solidFill>
                <a:srgbClr val="1475B9"/>
              </a:solidFill>
              <a:effectLst/>
              <a:uLnTx/>
              <a:uFillTx/>
              <a:latin typeface="Calibri"/>
              <a:ea typeface="游ゴシック Medium"/>
              <a:cs typeface="+mn-cs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98FBCB1-5C68-745E-0F00-62F10E476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9428" y="1739380"/>
            <a:ext cx="2679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charset="-128"/>
              </a:rPr>
              <a:t>Im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charset="-128"/>
              </a:rPr>
              <a:t> </a:t>
            </a:r>
            <a:r>
              <a:rPr lang="en-US" altLang="ja-JP" sz="1800" b="1" dirty="0" err="1">
                <a:latin typeface="Calibri"/>
              </a:rPr>
              <a:t>Fahrzeug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6A5F4-EBC9-8FE4-EFDD-97576BBE9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131" y="1738005"/>
            <a:ext cx="3222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正方形/長方形 22">
            <a:extLst>
              <a:ext uri="{FF2B5EF4-FFF2-40B4-BE49-F238E27FC236}">
                <a16:creationId xmlns:a16="http://schemas.microsoft.com/office/drawing/2014/main" id="{84928742-97FB-C172-C9EC-0FC8E01C7630}"/>
              </a:ext>
            </a:extLst>
          </p:cNvPr>
          <p:cNvSpPr/>
          <p:nvPr/>
        </p:nvSpPr>
        <p:spPr>
          <a:xfrm>
            <a:off x="8197123" y="2709381"/>
            <a:ext cx="720080" cy="214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游ゴシック Medium"/>
                <a:cs typeface="+mn-cs"/>
              </a:rPr>
              <a:t>Image</a:t>
            </a:r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游ゴシック Medium"/>
              <a:cs typeface="+mn-cs"/>
            </a:endParaRPr>
          </a:p>
        </p:txBody>
      </p:sp>
      <p:sp>
        <p:nvSpPr>
          <p:cNvPr id="10" name="楕円 3">
            <a:extLst>
              <a:ext uri="{FF2B5EF4-FFF2-40B4-BE49-F238E27FC236}">
                <a16:creationId xmlns:a16="http://schemas.microsoft.com/office/drawing/2014/main" id="{03376E5C-A546-805D-41C4-2D6FDC263A36}"/>
              </a:ext>
            </a:extLst>
          </p:cNvPr>
          <p:cNvSpPr/>
          <p:nvPr/>
        </p:nvSpPr>
        <p:spPr>
          <a:xfrm>
            <a:off x="806265" y="2858914"/>
            <a:ext cx="756084" cy="61206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游ゴシック Medium"/>
              <a:cs typeface="+mn-cs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45A4B929-B01F-90B7-3BD6-CA2512AD3AF3}"/>
              </a:ext>
            </a:extLst>
          </p:cNvPr>
          <p:cNvSpPr/>
          <p:nvPr/>
        </p:nvSpPr>
        <p:spPr>
          <a:xfrm>
            <a:off x="4817488" y="1392123"/>
            <a:ext cx="2161957" cy="1062811"/>
          </a:xfrm>
          <a:prstGeom prst="ellipse">
            <a:avLst/>
          </a:prstGeom>
          <a:solidFill>
            <a:srgbClr val="D9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游ゴシック Medium"/>
              <a:cs typeface="+mn-cs"/>
            </a:endParaRPr>
          </a:p>
        </p:txBody>
      </p:sp>
      <p:sp>
        <p:nvSpPr>
          <p:cNvPr id="12" name="正方形/長方形 4">
            <a:extLst>
              <a:ext uri="{FF2B5EF4-FFF2-40B4-BE49-F238E27FC236}">
                <a16:creationId xmlns:a16="http://schemas.microsoft.com/office/drawing/2014/main" id="{07556F42-CA4F-7FDF-0B21-D10652018F59}"/>
              </a:ext>
            </a:extLst>
          </p:cNvPr>
          <p:cNvSpPr/>
          <p:nvPr/>
        </p:nvSpPr>
        <p:spPr>
          <a:xfrm>
            <a:off x="4415460" y="1691838"/>
            <a:ext cx="3016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 Grad </a:t>
            </a:r>
            <a:r>
              <a:rPr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erstellbar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erlaubt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Nutzung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Barcodelesers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楕円 27">
            <a:extLst>
              <a:ext uri="{FF2B5EF4-FFF2-40B4-BE49-F238E27FC236}">
                <a16:creationId xmlns:a16="http://schemas.microsoft.com/office/drawing/2014/main" id="{F8F479C6-0986-A78C-7D6E-9B91D1D4F2DA}"/>
              </a:ext>
            </a:extLst>
          </p:cNvPr>
          <p:cNvSpPr/>
          <p:nvPr/>
        </p:nvSpPr>
        <p:spPr>
          <a:xfrm>
            <a:off x="138440" y="1365129"/>
            <a:ext cx="2161957" cy="1062811"/>
          </a:xfrm>
          <a:prstGeom prst="ellipse">
            <a:avLst/>
          </a:prstGeom>
          <a:solidFill>
            <a:srgbClr val="D9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游ゴシック Medium"/>
              <a:cs typeface="+mn-cs"/>
            </a:endParaRPr>
          </a:p>
        </p:txBody>
      </p:sp>
      <p:sp>
        <p:nvSpPr>
          <p:cNvPr id="14" name="正方形/長方形 28">
            <a:extLst>
              <a:ext uri="{FF2B5EF4-FFF2-40B4-BE49-F238E27FC236}">
                <a16:creationId xmlns:a16="http://schemas.microsoft.com/office/drawing/2014/main" id="{FC87651C-CD77-7648-FE0A-3D19FABBB01F}"/>
              </a:ext>
            </a:extLst>
          </p:cNvPr>
          <p:cNvSpPr/>
          <p:nvPr/>
        </p:nvSpPr>
        <p:spPr>
          <a:xfrm>
            <a:off x="-310889" y="1625471"/>
            <a:ext cx="3016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Wenn </a:t>
            </a:r>
            <a:r>
              <a:rPr lang="en-US" altLang="ja-JP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Tragen</a:t>
            </a:r>
            <a:r>
              <a:rPr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dem </a:t>
            </a:r>
            <a:r>
              <a:rPr lang="en-US" altLang="ja-JP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Komfort</a:t>
            </a:r>
            <a:endParaRPr lang="en-US" altLang="ja-JP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altLang="ja-JP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Anwendungszweck</a:t>
            </a:r>
            <a:r>
              <a:rPr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dient</a:t>
            </a:r>
            <a:endParaRPr lang="en-US" altLang="ja-JP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図 19">
            <a:extLst>
              <a:ext uri="{FF2B5EF4-FFF2-40B4-BE49-F238E27FC236}">
                <a16:creationId xmlns:a16="http://schemas.microsoft.com/office/drawing/2014/main" id="{2C64A612-41B3-BCE1-B315-7366585CF6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71" y="2620164"/>
            <a:ext cx="2238078" cy="2830540"/>
          </a:xfrm>
          <a:prstGeom prst="rect">
            <a:avLst/>
          </a:prstGeom>
        </p:spPr>
      </p:pic>
      <p:pic>
        <p:nvPicPr>
          <p:cNvPr id="16" name="図 29">
            <a:extLst>
              <a:ext uri="{FF2B5EF4-FFF2-40B4-BE49-F238E27FC236}">
                <a16:creationId xmlns:a16="http://schemas.microsoft.com/office/drawing/2014/main" id="{C09FF6AF-8A16-2D19-5F45-407F4B4A9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82" y="2572302"/>
            <a:ext cx="1566146" cy="1176314"/>
          </a:xfrm>
          <a:prstGeom prst="rect">
            <a:avLst/>
          </a:prstGeom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DAEA9390-CCA9-B330-D6F8-BA0DFA397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0130" y="4058978"/>
            <a:ext cx="17721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greifen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tragen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正方形/長方形 33">
            <a:extLst>
              <a:ext uri="{FF2B5EF4-FFF2-40B4-BE49-F238E27FC236}">
                <a16:creationId xmlns:a16="http://schemas.microsoft.com/office/drawing/2014/main" id="{8C716D0C-1D84-A6F8-F947-BCF9DA15F4AA}"/>
              </a:ext>
            </a:extLst>
          </p:cNvPr>
          <p:cNvSpPr/>
          <p:nvPr/>
        </p:nvSpPr>
        <p:spPr>
          <a:xfrm>
            <a:off x="9853690" y="1654115"/>
            <a:ext cx="2035255" cy="56380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游ゴシック Medium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E5D76924-482E-4495-C9EE-EA831A68D4FD}"/>
              </a:ext>
            </a:extLst>
          </p:cNvPr>
          <p:cNvSpPr/>
          <p:nvPr/>
        </p:nvSpPr>
        <p:spPr>
          <a:xfrm>
            <a:off x="9853691" y="2303182"/>
            <a:ext cx="2035255" cy="28191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600" b="0" i="0" u="none" strike="noStrike" kern="1200" cap="none" spc="0" normalizeH="0" baseline="0" noProof="0">
              <a:ln>
                <a:noFill/>
              </a:ln>
              <a:solidFill>
                <a:srgbClr val="1475B9"/>
              </a:solidFill>
              <a:effectLst/>
              <a:uLnTx/>
              <a:uFillTx/>
              <a:latin typeface="Calibri"/>
              <a:ea typeface="游ゴシック Medium"/>
              <a:cs typeface="+mn-cs"/>
            </a:endParaRPr>
          </a:p>
        </p:txBody>
      </p:sp>
      <p:sp>
        <p:nvSpPr>
          <p:cNvPr id="21" name="正方形/長方形 36">
            <a:extLst>
              <a:ext uri="{FF2B5EF4-FFF2-40B4-BE49-F238E27FC236}">
                <a16:creationId xmlns:a16="http://schemas.microsoft.com/office/drawing/2014/main" id="{BCF38FC7-987E-6153-DFC6-5796C4D0722E}"/>
              </a:ext>
            </a:extLst>
          </p:cNvPr>
          <p:cNvSpPr/>
          <p:nvPr/>
        </p:nvSpPr>
        <p:spPr>
          <a:xfrm>
            <a:off x="10314653" y="2709381"/>
            <a:ext cx="720080" cy="214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游ゴシック Medium"/>
                <a:cs typeface="+mn-cs"/>
              </a:rPr>
              <a:t>Image</a:t>
            </a:r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游ゴシック Medium"/>
              <a:cs typeface="+mn-cs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29130298-808F-594E-03B5-B6C03F36D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537" y="2586222"/>
            <a:ext cx="1799951" cy="119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7">
            <a:extLst>
              <a:ext uri="{FF2B5EF4-FFF2-40B4-BE49-F238E27FC236}">
                <a16:creationId xmlns:a16="http://schemas.microsoft.com/office/drawing/2014/main" id="{6CAE2820-0E97-B278-318D-13FA0EF20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8537" y="3969327"/>
            <a:ext cx="17422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Einfache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schnelle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Montage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Cradle</a:t>
            </a:r>
          </a:p>
        </p:txBody>
      </p:sp>
      <p:pic>
        <p:nvPicPr>
          <p:cNvPr id="24" name="Picture 4" descr="Premium Vector | Speaking icon sign talking icon voice audio icon sign">
            <a:extLst>
              <a:ext uri="{FF2B5EF4-FFF2-40B4-BE49-F238E27FC236}">
                <a16:creationId xmlns:a16="http://schemas.microsoft.com/office/drawing/2014/main" id="{DBDEFC8D-A5D4-E06F-5CCE-9BDC7449F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5778" r="89778">
                        <a14:foregroundMark x1="85778" y1="56444" x2="85778" y2="56444"/>
                        <a14:foregroundMark x1="86222" y1="68444" x2="86222" y2="68444"/>
                        <a14:foregroundMark x1="89333" y1="82667" x2="89333" y2="82667"/>
                        <a14:foregroundMark x1="5778" y1="38667" x2="5778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15580" y="585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33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8">
            <a:extLst>
              <a:ext uri="{FF2B5EF4-FFF2-40B4-BE49-F238E27FC236}">
                <a16:creationId xmlns:a16="http://schemas.microsoft.com/office/drawing/2014/main" id="{B9DEB223-E19C-FD88-5669-47D7F175AF61}"/>
              </a:ext>
            </a:extLst>
          </p:cNvPr>
          <p:cNvSpPr txBox="1">
            <a:spLocks/>
          </p:cNvSpPr>
          <p:nvPr/>
        </p:nvSpPr>
        <p:spPr>
          <a:xfrm>
            <a:off x="32950" y="79562"/>
            <a:ext cx="12192000" cy="1143000"/>
          </a:xfrm>
          <a:prstGeom prst="rect">
            <a:avLst/>
          </a:prstGeom>
        </p:spPr>
        <p:txBody>
          <a:bodyPr vert="horz" wrap="square" lIns="91440" tIns="360000" rIns="91440" bIns="144000" anchor="ctr">
            <a:noAutofit/>
          </a:bodyPr>
          <a:lstStyle>
            <a:lvl1pPr algn="ctr" defTabSz="914423" rtl="0" eaLnBrk="1" latinLnBrk="0" hangingPunct="1">
              <a:spcBef>
                <a:spcPct val="0"/>
              </a:spcBef>
              <a:buNone/>
              <a:defRPr kumimoji="1" lang="ja-JP" altLang="en-US" sz="2800" b="1" kern="1200" spc="0" baseline="0" dirty="0">
                <a:solidFill>
                  <a:schemeClr val="bg1"/>
                </a:solidFill>
                <a:latin typeface="+mj-lt"/>
                <a:ea typeface="游ゴシック" panose="020B0400000000000000" pitchFamily="50" charset="-128"/>
                <a:cs typeface="+mj-cs"/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l-BE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Modularität – Quick Release SSD</a:t>
            </a:r>
            <a:endParaRPr kumimoji="1" lang="de-DE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図 27">
            <a:extLst>
              <a:ext uri="{FF2B5EF4-FFF2-40B4-BE49-F238E27FC236}">
                <a16:creationId xmlns:a16="http://schemas.microsoft.com/office/drawing/2014/main" id="{4520587D-D520-CC89-C3E4-51E1885B82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402940"/>
            <a:ext cx="5293702" cy="3970276"/>
          </a:xfrm>
          <a:prstGeom prst="rect">
            <a:avLst/>
          </a:prstGeom>
        </p:spPr>
      </p:pic>
      <p:sp>
        <p:nvSpPr>
          <p:cNvPr id="5" name="正方形/長方形 18">
            <a:extLst>
              <a:ext uri="{FF2B5EF4-FFF2-40B4-BE49-F238E27FC236}">
                <a16:creationId xmlns:a16="http://schemas.microsoft.com/office/drawing/2014/main" id="{A15372E8-05CE-4911-AEC9-AA3DBFF84D21}"/>
              </a:ext>
            </a:extLst>
          </p:cNvPr>
          <p:cNvSpPr/>
          <p:nvPr/>
        </p:nvSpPr>
        <p:spPr bwMode="auto">
          <a:xfrm>
            <a:off x="5355152" y="2386458"/>
            <a:ext cx="5997947" cy="2311204"/>
          </a:xfrm>
          <a:prstGeom prst="rect">
            <a:avLst/>
          </a:prstGeom>
          <a:noFill/>
          <a:ln w="15875">
            <a:solidFill>
              <a:srgbClr val="00B0F0"/>
            </a:solidFill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t>User-removable Structure</a:t>
            </a:r>
            <a:endParaRPr kumimoji="1" lang="ja-JP" altLang="en-US" sz="1800" b="0" i="0" u="sng" strike="noStrike" kern="1200" cap="none" spc="0" normalizeH="0" baseline="30000" noProof="0">
              <a:ln>
                <a:noFill/>
              </a:ln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  <p:sp>
        <p:nvSpPr>
          <p:cNvPr id="6" name="正方形/長方形 19">
            <a:extLst>
              <a:ext uri="{FF2B5EF4-FFF2-40B4-BE49-F238E27FC236}">
                <a16:creationId xmlns:a16="http://schemas.microsoft.com/office/drawing/2014/main" id="{F5E122DF-E1C5-4257-4CB1-69CE5584ADA4}"/>
              </a:ext>
            </a:extLst>
          </p:cNvPr>
          <p:cNvSpPr/>
          <p:nvPr/>
        </p:nvSpPr>
        <p:spPr>
          <a:xfrm>
            <a:off x="2576894" y="4997401"/>
            <a:ext cx="7104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security matters most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図 28" descr="カメラ, 荷物, スーツケース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4A36AB86-CD96-0486-947D-DC0BCA17D1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8131" y="2386458"/>
            <a:ext cx="2390870" cy="2573683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70F6066-0A00-6D66-C0FB-C33B82558E2D}"/>
              </a:ext>
            </a:extLst>
          </p:cNvPr>
          <p:cNvGrpSpPr/>
          <p:nvPr/>
        </p:nvGrpSpPr>
        <p:grpSpPr>
          <a:xfrm>
            <a:off x="8841461" y="2579523"/>
            <a:ext cx="2239907" cy="1612194"/>
            <a:chOff x="6780076" y="1984076"/>
            <a:chExt cx="4618157" cy="3323963"/>
          </a:xfrm>
        </p:grpSpPr>
        <p:pic>
          <p:nvPicPr>
            <p:cNvPr id="9" name="図 16">
              <a:extLst>
                <a:ext uri="{FF2B5EF4-FFF2-40B4-BE49-F238E27FC236}">
                  <a16:creationId xmlns:a16="http://schemas.microsoft.com/office/drawing/2014/main" id="{5A1E1AEA-6934-9299-6EE0-74A71633D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076" y="1984076"/>
              <a:ext cx="4618157" cy="3323963"/>
            </a:xfrm>
            <a:prstGeom prst="rect">
              <a:avLst/>
            </a:prstGeom>
          </p:spPr>
        </p:pic>
        <p:sp>
          <p:nvSpPr>
            <p:cNvPr id="10" name="正方形/長方形 17">
              <a:extLst>
                <a:ext uri="{FF2B5EF4-FFF2-40B4-BE49-F238E27FC236}">
                  <a16:creationId xmlns:a16="http://schemas.microsoft.com/office/drawing/2014/main" id="{82B12C0C-245C-C0E0-07FF-141DA7DD31E2}"/>
                </a:ext>
              </a:extLst>
            </p:cNvPr>
            <p:cNvSpPr/>
            <p:nvPr/>
          </p:nvSpPr>
          <p:spPr>
            <a:xfrm>
              <a:off x="9089154" y="4051216"/>
              <a:ext cx="489795" cy="151391"/>
            </a:xfrm>
            <a:prstGeom prst="rect">
              <a:avLst/>
            </a:prstGeom>
            <a:solidFill>
              <a:srgbClr val="3F4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游ゴシック Medium"/>
                <a:cs typeface="+mn-cs"/>
              </a:endParaRPr>
            </a:p>
          </p:txBody>
        </p:sp>
      </p:grpSp>
      <p:pic>
        <p:nvPicPr>
          <p:cNvPr id="11" name="図 9">
            <a:extLst>
              <a:ext uri="{FF2B5EF4-FFF2-40B4-BE49-F238E27FC236}">
                <a16:creationId xmlns:a16="http://schemas.microsoft.com/office/drawing/2014/main" id="{E4EBEB28-7073-420C-11EC-F7471F2CB9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4805" y="3602411"/>
            <a:ext cx="920509" cy="589306"/>
          </a:xfrm>
          <a:prstGeom prst="rect">
            <a:avLst/>
          </a:prstGeom>
        </p:spPr>
      </p:pic>
      <p:pic>
        <p:nvPicPr>
          <p:cNvPr id="4" name="Picture 4" descr="Premium Vector | Speaking icon sign talking icon voice audio icon sign">
            <a:extLst>
              <a:ext uri="{FF2B5EF4-FFF2-40B4-BE49-F238E27FC236}">
                <a16:creationId xmlns:a16="http://schemas.microsoft.com/office/drawing/2014/main" id="{7E15868F-E3CA-187C-6CAC-C08B2048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5778" r="89778">
                        <a14:foregroundMark x1="85778" y1="56444" x2="85778" y2="56444"/>
                        <a14:foregroundMark x1="86222" y1="68444" x2="86222" y2="68444"/>
                        <a14:foregroundMark x1="89333" y1="82667" x2="89333" y2="82667"/>
                        <a14:foregroundMark x1="5778" y1="38667" x2="5778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15580" y="585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9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5E5AC-B52E-5794-AD12-783C8611E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0703-1BB9-E04D-6125-928394358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571500"/>
            <a:ext cx="6445870" cy="1143000"/>
          </a:xfrm>
        </p:spPr>
        <p:txBody>
          <a:bodyPr/>
          <a:lstStyle/>
          <a:p>
            <a:r>
              <a:rPr lang="en-GB" dirty="0"/>
              <a:t>Mini-Dock (IP </a:t>
            </a:r>
            <a:r>
              <a:rPr lang="en-GB" dirty="0" err="1"/>
              <a:t>Geschützt</a:t>
            </a:r>
            <a:r>
              <a:rPr lang="en-GB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4393D-8E93-BECD-8816-D3B19573E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9844" t="22251" r="24062" b="23585"/>
          <a:stretch/>
        </p:blipFill>
        <p:spPr>
          <a:xfrm>
            <a:off x="682625" y="3654480"/>
            <a:ext cx="4571603" cy="235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A74688-27BE-9786-2802-38B0AAD9F3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E8E8E8">
                <a:shade val="45000"/>
                <a:satMod val="135000"/>
              </a:srgb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8" b="95146" l="3048" r="94485">
                        <a14:foregroundMark x1="6096" y1="54693" x2="6096" y2="54693"/>
                        <a14:foregroundMark x1="6096" y1="47249" x2="6096" y2="47249"/>
                        <a14:foregroundMark x1="19448" y1="6958" x2="19448" y2="6958"/>
                        <a14:foregroundMark x1="28882" y1="9223" x2="28882" y2="9223"/>
                        <a14:foregroundMark x1="33962" y1="10841" x2="87808" y2="22816"/>
                        <a14:foregroundMark x1="84035" y1="19903" x2="93033" y2="25081"/>
                        <a14:foregroundMark x1="93033" y1="25081" x2="80261" y2="88026"/>
                        <a14:foregroundMark x1="80261" y1="88026" x2="70537" y2="92395"/>
                        <a14:foregroundMark x1="70537" y1="92395" x2="12337" y2="75728"/>
                        <a14:foregroundMark x1="12337" y1="75728" x2="3628" y2="67476"/>
                        <a14:foregroundMark x1="3628" y1="67476" x2="3338" y2="66828"/>
                        <a14:foregroundMark x1="35704" y1="11812" x2="24964" y2="10680"/>
                        <a14:foregroundMark x1="24964" y1="10680" x2="14369" y2="13916"/>
                        <a14:foregroundMark x1="14369" y1="13916" x2="7692" y2="46764"/>
                        <a14:foregroundMark x1="23803" y1="14725" x2="23803" y2="14725"/>
                        <a14:foregroundMark x1="78520" y1="27346" x2="78520" y2="27346"/>
                        <a14:foregroundMark x1="88679" y1="36084" x2="88679" y2="36084"/>
                        <a14:foregroundMark x1="79245" y1="26537" x2="79245" y2="26537"/>
                        <a14:foregroundMark x1="82003" y1="27832" x2="73149" y2="25405"/>
                        <a14:foregroundMark x1="85341" y1="27832" x2="80697" y2="25728"/>
                        <a14:foregroundMark x1="75036" y1="95146" x2="75036" y2="95146"/>
                        <a14:foregroundMark x1="78665" y1="94822" x2="78665" y2="94822"/>
                        <a14:foregroundMark x1="84906" y1="84142" x2="84906" y2="84142"/>
                        <a14:foregroundMark x1="94485" y1="28479" x2="93324" y2="35275"/>
                        <a14:foregroundMark x1="92598" y1="46440" x2="92598" y2="46440"/>
                        <a14:foregroundMark x1="91292" y1="56149" x2="89840" y2="61165"/>
                        <a14:foregroundMark x1="86938" y1="75081" x2="86792" y2="70550"/>
                        <a14:foregroundMark x1="71988" y1="83010" x2="9434" y2="644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80497">
            <a:off x="7103503" y="470094"/>
            <a:ext cx="4710094" cy="4224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BADE1B-038E-2D8E-0BB5-5B0B29CE3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70" b="68505" l="24003" r="69457">
                        <a14:foregroundMark x1="26880" y1="45833" x2="30347" y2="51225"/>
                        <a14:foregroundMark x1="24460" y1="43995" x2="24068" y2="47672"/>
                        <a14:foregroundMark x1="69457" y1="57108" x2="68803" y2="63480"/>
                        <a14:foregroundMark x1="36625" y1="41054" x2="44604" y2="44853"/>
                        <a14:foregroundMark x1="34729" y1="40564" x2="38587" y2="44240"/>
                        <a14:foregroundMark x1="51275" y1="45588" x2="45847" y2="42647"/>
                        <a14:foregroundMark x1="44408" y1="43137" x2="39438" y2="41299"/>
                      </a14:backgroundRemoval>
                    </a14:imgEffect>
                  </a14:imgLayer>
                </a14:imgProps>
              </a:ext>
            </a:extLst>
          </a:blip>
          <a:srcRect l="22258" t="25633" r="26210" b="26612"/>
          <a:stretch/>
        </p:blipFill>
        <p:spPr>
          <a:xfrm>
            <a:off x="7050361" y="3931109"/>
            <a:ext cx="4395561" cy="2173866"/>
          </a:xfrm>
          <a:prstGeom prst="rect">
            <a:avLst/>
          </a:prstGeom>
        </p:spPr>
      </p:pic>
      <p:pic>
        <p:nvPicPr>
          <p:cNvPr id="5122" name="Picture 2" descr="Ip65 Images – Browse 117 Stock Photos, Vectors, and Video ...">
            <a:extLst>
              <a:ext uri="{FF2B5EF4-FFF2-40B4-BE49-F238E27FC236}">
                <a16:creationId xmlns:a16="http://schemas.microsoft.com/office/drawing/2014/main" id="{CA47751C-D1E5-B8A0-171D-648399082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56" y="1714500"/>
            <a:ext cx="2074540" cy="207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448FA-5399-9873-276F-FC5AA09E8DB2}"/>
              </a:ext>
            </a:extLst>
          </p:cNvPr>
          <p:cNvSpPr txBox="1"/>
          <p:nvPr/>
        </p:nvSpPr>
        <p:spPr>
          <a:xfrm>
            <a:off x="4967481" y="4987649"/>
            <a:ext cx="1775986" cy="775983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400" b="1">
                <a:latin typeface="+mn-ea"/>
                <a:ea typeface="+mn-ea"/>
              </a:rPr>
              <a:t>Rugged USB / Power IP65 Connector</a:t>
            </a:r>
            <a:endParaRPr kumimoji="1" lang="en-GB" sz="1400" b="1">
              <a:latin typeface="+mn-ea"/>
              <a:ea typeface="+mn-e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B90534-10DE-0F81-50DA-CB7C1FFF263F}"/>
              </a:ext>
            </a:extLst>
          </p:cNvPr>
          <p:cNvSpPr/>
          <p:nvPr/>
        </p:nvSpPr>
        <p:spPr>
          <a:xfrm>
            <a:off x="4351228" y="5083918"/>
            <a:ext cx="596106" cy="583446"/>
          </a:xfrm>
          <a:prstGeom prst="ellipse">
            <a:avLst/>
          </a:prstGeom>
          <a:noFill/>
          <a:ln w="7302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4" descr="Premium Vector | Speaking icon sign talking icon voice audio icon sign">
            <a:extLst>
              <a:ext uri="{FF2B5EF4-FFF2-40B4-BE49-F238E27FC236}">
                <a16:creationId xmlns:a16="http://schemas.microsoft.com/office/drawing/2014/main" id="{5E516EA0-26D2-8D33-C2AF-AACD890C3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5778" r="89778">
                        <a14:foregroundMark x1="85778" y1="56444" x2="85778" y2="56444"/>
                        <a14:foregroundMark x1="86222" y1="68444" x2="86222" y2="68444"/>
                        <a14:foregroundMark x1="89333" y1="82667" x2="89333" y2="82667"/>
                        <a14:foregroundMark x1="5778" y1="38667" x2="5778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15580" y="585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1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7D5064-3B7C-3BDC-B8C8-CAA80D7E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Custom Kabel </a:t>
            </a:r>
            <a:r>
              <a:rPr lang="en-GB" dirty="0" err="1"/>
              <a:t>Konzepte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D30783-67D7-DFDA-258E-9C70B1E702D5}"/>
              </a:ext>
            </a:extLst>
          </p:cNvPr>
          <p:cNvGrpSpPr>
            <a:grpSpLocks/>
          </p:cNvGrpSpPr>
          <p:nvPr/>
        </p:nvGrpSpPr>
        <p:grpSpPr>
          <a:xfrm>
            <a:off x="311884" y="4661768"/>
            <a:ext cx="11479304" cy="1431528"/>
            <a:chOff x="356348" y="4652683"/>
            <a:chExt cx="11479304" cy="14315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0E6678-6C5B-D6D7-CBD6-F7A0F4E9C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894" r="13183" b="41379"/>
            <a:stretch/>
          </p:blipFill>
          <p:spPr>
            <a:xfrm>
              <a:off x="3575936" y="4670613"/>
              <a:ext cx="6982673" cy="1413598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71A60C4-E1A8-BE4F-988E-3AC2301FBDFF}"/>
                </a:ext>
              </a:extLst>
            </p:cNvPr>
            <p:cNvSpPr>
              <a:spLocks/>
            </p:cNvSpPr>
            <p:nvPr/>
          </p:nvSpPr>
          <p:spPr>
            <a:xfrm>
              <a:off x="5808427" y="5082876"/>
              <a:ext cx="407726" cy="40772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1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804B526-DFDE-ABD6-7BFE-40D4D3B435BF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H="1">
              <a:off x="5632389" y="5430892"/>
              <a:ext cx="235748" cy="113500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5F36E5D-7E5D-A016-FF5D-70A3CA3D7463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5649018" y="5020897"/>
              <a:ext cx="219119" cy="121689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313527-985C-4DBD-AF40-003CD09BFA20}"/>
                </a:ext>
              </a:extLst>
            </p:cNvPr>
            <p:cNvSpPr>
              <a:spLocks/>
            </p:cNvSpPr>
            <p:nvPr/>
          </p:nvSpPr>
          <p:spPr>
            <a:xfrm>
              <a:off x="6341001" y="5070156"/>
              <a:ext cx="407727" cy="40772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0E826B-DD62-B22D-5B20-E2A3AA942C20}"/>
                </a:ext>
              </a:extLst>
            </p:cNvPr>
            <p:cNvCxnSpPr>
              <a:cxnSpLocks/>
              <a:stCxn id="10" idx="5"/>
            </p:cNvCxnSpPr>
            <p:nvPr/>
          </p:nvCxnSpPr>
          <p:spPr>
            <a:xfrm>
              <a:off x="6689018" y="5418173"/>
              <a:ext cx="270227" cy="126219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88E919F-DD76-F016-DD4A-6BACEE29007B}"/>
                </a:ext>
              </a:extLst>
            </p:cNvPr>
            <p:cNvSpPr>
              <a:spLocks/>
            </p:cNvSpPr>
            <p:nvPr/>
          </p:nvSpPr>
          <p:spPr>
            <a:xfrm>
              <a:off x="7775791" y="5365585"/>
              <a:ext cx="407727" cy="40772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3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D900975-1CA9-E9B9-B60B-29694A2B32EA}"/>
                </a:ext>
              </a:extLst>
            </p:cNvPr>
            <p:cNvCxnSpPr>
              <a:cxnSpLocks/>
              <a:stCxn id="12" idx="5"/>
            </p:cNvCxnSpPr>
            <p:nvPr/>
          </p:nvCxnSpPr>
          <p:spPr>
            <a:xfrm>
              <a:off x="8123808" y="5713602"/>
              <a:ext cx="259830" cy="83559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A80553-683F-F064-714F-BE5EB10B4D93}"/>
                </a:ext>
              </a:extLst>
            </p:cNvPr>
            <p:cNvSpPr>
              <a:spLocks/>
            </p:cNvSpPr>
            <p:nvPr/>
          </p:nvSpPr>
          <p:spPr>
            <a:xfrm>
              <a:off x="10795355" y="5352827"/>
              <a:ext cx="407725" cy="4077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4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3BED8F7-3E12-26CF-BC0D-EC37A42FA935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H="1">
              <a:off x="10487338" y="5700842"/>
              <a:ext cx="367727" cy="155031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FDBFD76-A85B-10AD-8563-AC71B4EBB637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10499904" y="5257506"/>
              <a:ext cx="355161" cy="155031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E7ED97-6E43-7EC4-FA9E-FBE24D091EB3}"/>
                </a:ext>
              </a:extLst>
            </p:cNvPr>
            <p:cNvSpPr>
              <a:spLocks/>
            </p:cNvSpPr>
            <p:nvPr/>
          </p:nvSpPr>
          <p:spPr>
            <a:xfrm>
              <a:off x="356348" y="4652683"/>
              <a:ext cx="11479304" cy="143152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t"/>
            <a:lstStyle/>
            <a:p>
              <a:pPr algn="l">
                <a:spcAft>
                  <a:spcPts val="600"/>
                </a:spcAft>
              </a:pPr>
              <a:endParaRPr lang="en-GB" sz="240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CE098B-5B27-8F9A-6168-35D42ED7BD57}"/>
                </a:ext>
              </a:extLst>
            </p:cNvPr>
            <p:cNvSpPr txBox="1">
              <a:spLocks/>
            </p:cNvSpPr>
            <p:nvPr/>
          </p:nvSpPr>
          <p:spPr>
            <a:xfrm>
              <a:off x="419102" y="4652683"/>
              <a:ext cx="2330033" cy="1431528"/>
            </a:xfrm>
            <a:prstGeom prst="rect">
              <a:avLst/>
            </a:prstGeom>
            <a:noFill/>
          </p:spPr>
          <p:txBody>
            <a:bodyPr wrap="square" tIns="90000" bIns="90000" rtlCol="0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400" b="1" dirty="0">
                  <a:solidFill>
                    <a:schemeClr val="accent1"/>
                  </a:solidFill>
                  <a:latin typeface="+mn-lt"/>
                  <a:ea typeface="+mn-ea"/>
                </a:rPr>
                <a:t>USB und Power Split Kabel</a:t>
              </a:r>
            </a:p>
            <a:p>
              <a:pPr algn="l">
                <a:spcAft>
                  <a:spcPts val="200"/>
                </a:spcAft>
              </a:pPr>
              <a:r>
                <a:rPr lang="en-GB" sz="1100" dirty="0">
                  <a:latin typeface="+mn-lt"/>
                  <a:ea typeface="+mn-ea"/>
                </a:rPr>
                <a:t>1. 300 mm Kabel </a:t>
              </a:r>
              <a:r>
                <a:rPr lang="en-GB" sz="1100" dirty="0" err="1">
                  <a:latin typeface="+mn-lt"/>
                  <a:ea typeface="+mn-ea"/>
                </a:rPr>
                <a:t>zu</a:t>
              </a:r>
              <a:r>
                <a:rPr lang="en-GB" sz="1100" dirty="0">
                  <a:latin typeface="+mn-lt"/>
                  <a:ea typeface="+mn-ea"/>
                </a:rPr>
                <a:t> Split Kabel</a:t>
              </a:r>
            </a:p>
            <a:p>
              <a:pPr algn="l">
                <a:spcAft>
                  <a:spcPts val="200"/>
                </a:spcAft>
              </a:pPr>
              <a:r>
                <a:rPr kumimoji="1" lang="en-GB" sz="1100" dirty="0">
                  <a:latin typeface="+mn-lt"/>
                  <a:ea typeface="+mn-ea"/>
                </a:rPr>
                <a:t>2. Split K</a:t>
              </a:r>
              <a:r>
                <a:rPr lang="en-GB" sz="1100" dirty="0">
                  <a:latin typeface="+mn-lt"/>
                  <a:ea typeface="+mn-ea"/>
                </a:rPr>
                <a:t>abel</a:t>
              </a:r>
            </a:p>
            <a:p>
              <a:pPr algn="l">
                <a:spcAft>
                  <a:spcPts val="200"/>
                </a:spcAft>
              </a:pPr>
              <a:r>
                <a:rPr kumimoji="1" lang="en-GB" sz="1100" dirty="0">
                  <a:latin typeface="+mn-lt"/>
                  <a:ea typeface="+mn-ea"/>
                </a:rPr>
                <a:t>3. 300 mm Kabel </a:t>
              </a:r>
              <a:r>
                <a:rPr kumimoji="1" lang="en-GB" sz="1100" dirty="0" err="1">
                  <a:latin typeface="+mn-lt"/>
                  <a:ea typeface="+mn-ea"/>
                </a:rPr>
                <a:t>zu</a:t>
              </a:r>
              <a:r>
                <a:rPr kumimoji="1" lang="en-GB" sz="1100" dirty="0">
                  <a:latin typeface="+mn-lt"/>
                  <a:ea typeface="+mn-ea"/>
                </a:rPr>
                <a:t> Stecker</a:t>
              </a:r>
            </a:p>
            <a:p>
              <a:pPr algn="l">
                <a:spcAft>
                  <a:spcPts val="200"/>
                </a:spcAft>
              </a:pPr>
              <a:r>
                <a:rPr lang="en-GB" sz="1100" dirty="0">
                  <a:latin typeface="+mn-lt"/>
                  <a:ea typeface="+mn-ea"/>
                </a:rPr>
                <a:t>4. USB 3.0 type A</a:t>
              </a:r>
            </a:p>
            <a:p>
              <a:pPr algn="l">
                <a:spcAft>
                  <a:spcPts val="200"/>
                </a:spcAft>
              </a:pPr>
              <a:r>
                <a:rPr lang="en-GB" sz="1100" dirty="0">
                  <a:latin typeface="+mn-lt"/>
                  <a:ea typeface="+mn-ea"/>
                </a:rPr>
                <a:t>    </a:t>
              </a:r>
              <a:r>
                <a:rPr kumimoji="1" lang="en-GB" sz="1100" dirty="0">
                  <a:latin typeface="+mn-lt"/>
                  <a:ea typeface="+mn-ea"/>
                </a:rPr>
                <a:t>5.5 mm barrel jack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9576A30-24DA-FBD1-6B46-8860E525FEDF}"/>
                </a:ext>
              </a:extLst>
            </p:cNvPr>
            <p:cNvCxnSpPr>
              <a:cxnSpLocks/>
              <a:stCxn id="12" idx="7"/>
            </p:cNvCxnSpPr>
            <p:nvPr/>
          </p:nvCxnSpPr>
          <p:spPr>
            <a:xfrm flipV="1">
              <a:off x="8123808" y="5085020"/>
              <a:ext cx="467437" cy="340275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796B64-3479-C8A1-E1EF-9E661E8E2E96}"/>
              </a:ext>
            </a:extLst>
          </p:cNvPr>
          <p:cNvGrpSpPr/>
          <p:nvPr/>
        </p:nvGrpSpPr>
        <p:grpSpPr>
          <a:xfrm>
            <a:off x="302831" y="737777"/>
            <a:ext cx="11479304" cy="1055471"/>
            <a:chOff x="293595" y="748709"/>
            <a:chExt cx="11479304" cy="10554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1F0848-3930-7336-CF21-8110A97C6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54" r="2875" b="15116"/>
            <a:stretch/>
          </p:blipFill>
          <p:spPr>
            <a:xfrm>
              <a:off x="4310621" y="786221"/>
              <a:ext cx="5387796" cy="1017959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7B4A693-8BB4-04CC-4287-5C9D81FB778C}"/>
                </a:ext>
              </a:extLst>
            </p:cNvPr>
            <p:cNvSpPr/>
            <p:nvPr/>
          </p:nvSpPr>
          <p:spPr>
            <a:xfrm>
              <a:off x="6333608" y="1008306"/>
              <a:ext cx="407726" cy="40772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1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BCB94D9-D5EF-5C45-98EB-AFFBFE1EDA26}"/>
                </a:ext>
              </a:extLst>
            </p:cNvPr>
            <p:cNvCxnSpPr>
              <a:cxnSpLocks/>
              <a:stCxn id="22" idx="5"/>
            </p:cNvCxnSpPr>
            <p:nvPr/>
          </p:nvCxnSpPr>
          <p:spPr>
            <a:xfrm>
              <a:off x="6681624" y="1356322"/>
              <a:ext cx="214868" cy="97222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82234AF-DEDC-9035-50D0-44327A0031B8}"/>
                </a:ext>
              </a:extLst>
            </p:cNvPr>
            <p:cNvCxnSpPr>
              <a:cxnSpLocks/>
              <a:stCxn id="22" idx="7"/>
            </p:cNvCxnSpPr>
            <p:nvPr/>
          </p:nvCxnSpPr>
          <p:spPr>
            <a:xfrm flipV="1">
              <a:off x="6681624" y="858613"/>
              <a:ext cx="214868" cy="209403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C2DCF4B-4BF7-D356-0109-2EA94D3C64CF}"/>
                </a:ext>
              </a:extLst>
            </p:cNvPr>
            <p:cNvSpPr/>
            <p:nvPr/>
          </p:nvSpPr>
          <p:spPr>
            <a:xfrm>
              <a:off x="10156961" y="1216280"/>
              <a:ext cx="407727" cy="40772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F019429-0BA3-30BB-388A-897BFBCFF36F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9628094" y="1420144"/>
              <a:ext cx="528867" cy="99402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BB065B-FBC2-457D-5900-CF0E0E6C2746}"/>
                </a:ext>
              </a:extLst>
            </p:cNvPr>
            <p:cNvSpPr/>
            <p:nvPr/>
          </p:nvSpPr>
          <p:spPr>
            <a:xfrm>
              <a:off x="293595" y="748709"/>
              <a:ext cx="11479304" cy="104812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t"/>
            <a:lstStyle/>
            <a:p>
              <a:pPr algn="l">
                <a:spcAft>
                  <a:spcPts val="600"/>
                </a:spcAft>
              </a:pPr>
              <a:endParaRPr lang="en-GB" sz="2400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77EE1F-B116-0277-1D07-1A331BB778B1}"/>
                </a:ext>
              </a:extLst>
            </p:cNvPr>
            <p:cNvSpPr txBox="1"/>
            <p:nvPr/>
          </p:nvSpPr>
          <p:spPr>
            <a:xfrm>
              <a:off x="356349" y="748709"/>
              <a:ext cx="2330033" cy="875298"/>
            </a:xfrm>
            <a:prstGeom prst="rect">
              <a:avLst/>
            </a:prstGeom>
            <a:noFill/>
          </p:spPr>
          <p:txBody>
            <a:bodyPr wrap="square" tIns="90000" bIns="90000" rtlCol="0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400" b="1" dirty="0">
                  <a:solidFill>
                    <a:schemeClr val="accent1"/>
                  </a:solidFill>
                  <a:latin typeface="+mn-lt"/>
                  <a:ea typeface="+mn-ea"/>
                </a:rPr>
                <a:t>USB </a:t>
              </a:r>
              <a:r>
                <a:rPr lang="en-GB" sz="1400" b="1" dirty="0" err="1">
                  <a:solidFill>
                    <a:schemeClr val="accent1"/>
                  </a:solidFill>
                  <a:latin typeface="+mn-lt"/>
                  <a:ea typeface="+mn-ea"/>
                </a:rPr>
                <a:t>zu</a:t>
              </a:r>
              <a:r>
                <a:rPr lang="en-GB" sz="1400" b="1" dirty="0">
                  <a:solidFill>
                    <a:schemeClr val="accent1"/>
                  </a:solidFill>
                  <a:latin typeface="+mn-lt"/>
                  <a:ea typeface="+mn-ea"/>
                </a:rPr>
                <a:t> LAN Kabel</a:t>
              </a:r>
            </a:p>
            <a:p>
              <a:pPr algn="l">
                <a:spcAft>
                  <a:spcPts val="200"/>
                </a:spcAft>
              </a:pPr>
              <a:r>
                <a:rPr lang="en-GB" sz="1100" dirty="0">
                  <a:latin typeface="+mn-lt"/>
                  <a:ea typeface="+mn-ea"/>
                </a:rPr>
                <a:t>1. 300 mm </a:t>
              </a:r>
              <a:r>
                <a:rPr lang="en-GB" sz="1100" dirty="0" err="1">
                  <a:latin typeface="+mn-lt"/>
                  <a:ea typeface="+mn-ea"/>
                </a:rPr>
                <a:t>Kabellänge</a:t>
              </a:r>
              <a:r>
                <a:rPr lang="en-GB" sz="1100" dirty="0">
                  <a:latin typeface="+mn-lt"/>
                  <a:ea typeface="+mn-ea"/>
                </a:rPr>
                <a:t> (</a:t>
              </a:r>
              <a:r>
                <a:rPr lang="en-GB" sz="1100" dirty="0" err="1">
                  <a:latin typeface="+mn-lt"/>
                  <a:ea typeface="+mn-ea"/>
                </a:rPr>
                <a:t>gesamt</a:t>
              </a:r>
              <a:r>
                <a:rPr lang="en-GB" sz="1100" dirty="0">
                  <a:latin typeface="+mn-lt"/>
                  <a:ea typeface="+mn-ea"/>
                </a:rPr>
                <a:t>)</a:t>
              </a:r>
            </a:p>
            <a:p>
              <a:pPr algn="l">
                <a:spcAft>
                  <a:spcPts val="200"/>
                </a:spcAft>
              </a:pPr>
              <a:r>
                <a:rPr kumimoji="1" lang="en-GB" sz="1100" dirty="0">
                  <a:latin typeface="+mn-lt"/>
                  <a:ea typeface="+mn-ea"/>
                </a:rPr>
                <a:t>2. </a:t>
              </a:r>
              <a:r>
                <a:rPr lang="en-GB" sz="1100" dirty="0">
                  <a:latin typeface="+mn-lt"/>
                  <a:ea typeface="+mn-ea"/>
                </a:rPr>
                <a:t>USB 3.0 type 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2F00C08-2497-5E0E-C99A-57835F55A434}"/>
              </a:ext>
            </a:extLst>
          </p:cNvPr>
          <p:cNvGrpSpPr/>
          <p:nvPr/>
        </p:nvGrpSpPr>
        <p:grpSpPr>
          <a:xfrm>
            <a:off x="302831" y="1796047"/>
            <a:ext cx="11479304" cy="1460302"/>
            <a:chOff x="293595" y="2098245"/>
            <a:chExt cx="11479304" cy="146030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1B8694F-934C-543A-F57D-16B8CABE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8024" y="2119732"/>
              <a:ext cx="6947070" cy="1438815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52C5A78-1CE8-9F51-688F-03C75D40C6F0}"/>
                </a:ext>
              </a:extLst>
            </p:cNvPr>
            <p:cNvSpPr/>
            <p:nvPr/>
          </p:nvSpPr>
          <p:spPr>
            <a:xfrm>
              <a:off x="5745674" y="2528438"/>
              <a:ext cx="407726" cy="40772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1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ACC00C1-EF6C-B00B-1F32-F12CC8F0D51C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flipH="1">
              <a:off x="5569636" y="2876454"/>
              <a:ext cx="235748" cy="113500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E43F94C-1E2B-C3E7-3409-CD5EBBD119B5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5586265" y="2466459"/>
              <a:ext cx="219119" cy="121689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B9B9C28-9A92-36BD-73AA-B6E9E9681CEF}"/>
                </a:ext>
              </a:extLst>
            </p:cNvPr>
            <p:cNvSpPr/>
            <p:nvPr/>
          </p:nvSpPr>
          <p:spPr>
            <a:xfrm>
              <a:off x="6278248" y="2515718"/>
              <a:ext cx="407727" cy="40772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02133A3-0724-183D-AE64-8DD758784D73}"/>
                </a:ext>
              </a:extLst>
            </p:cNvPr>
            <p:cNvCxnSpPr>
              <a:cxnSpLocks/>
              <a:stCxn id="34" idx="5"/>
            </p:cNvCxnSpPr>
            <p:nvPr/>
          </p:nvCxnSpPr>
          <p:spPr>
            <a:xfrm>
              <a:off x="6626265" y="2863735"/>
              <a:ext cx="270227" cy="126219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1BD39E3-FAEC-EC15-5171-8714D6EB6B12}"/>
                </a:ext>
              </a:extLst>
            </p:cNvPr>
            <p:cNvSpPr/>
            <p:nvPr/>
          </p:nvSpPr>
          <p:spPr>
            <a:xfrm>
              <a:off x="7713038" y="2811147"/>
              <a:ext cx="407727" cy="40772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3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E98CF5F-1442-FD83-66A3-5D2CFD2540C1}"/>
                </a:ext>
              </a:extLst>
            </p:cNvPr>
            <p:cNvCxnSpPr>
              <a:cxnSpLocks/>
              <a:stCxn id="36" idx="5"/>
            </p:cNvCxnSpPr>
            <p:nvPr/>
          </p:nvCxnSpPr>
          <p:spPr>
            <a:xfrm>
              <a:off x="8061055" y="3159164"/>
              <a:ext cx="259830" cy="83559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6710CC9-54A8-E44F-5621-59BEB04B2929}"/>
                </a:ext>
              </a:extLst>
            </p:cNvPr>
            <p:cNvSpPr/>
            <p:nvPr/>
          </p:nvSpPr>
          <p:spPr>
            <a:xfrm>
              <a:off x="10732602" y="2798389"/>
              <a:ext cx="407725" cy="4077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4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CF9C7C1-BD5F-69B8-CD3F-2FC1E427EB38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H="1">
              <a:off x="10424585" y="3146404"/>
              <a:ext cx="367727" cy="155031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08D5D32-6DE4-66D3-8326-534693FF9B66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 flipV="1">
              <a:off x="10437151" y="2703068"/>
              <a:ext cx="355161" cy="155031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FFADF7B-7BDD-0A94-97A3-6AFDAADE95E4}"/>
                </a:ext>
              </a:extLst>
            </p:cNvPr>
            <p:cNvSpPr/>
            <p:nvPr/>
          </p:nvSpPr>
          <p:spPr>
            <a:xfrm>
              <a:off x="293595" y="2098245"/>
              <a:ext cx="11479304" cy="143152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t"/>
            <a:lstStyle/>
            <a:p>
              <a:pPr algn="l">
                <a:spcAft>
                  <a:spcPts val="600"/>
                </a:spcAft>
              </a:pPr>
              <a:endParaRPr lang="en-GB" sz="2400">
                <a:solidFill>
                  <a:schemeClr val="tx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F05396-6EF4-09E4-F85A-09A8B3F84B05}"/>
                </a:ext>
              </a:extLst>
            </p:cNvPr>
            <p:cNvSpPr txBox="1"/>
            <p:nvPr/>
          </p:nvSpPr>
          <p:spPr>
            <a:xfrm>
              <a:off x="356349" y="2098245"/>
              <a:ext cx="2330033" cy="1431528"/>
            </a:xfrm>
            <a:prstGeom prst="rect">
              <a:avLst/>
            </a:prstGeom>
            <a:noFill/>
          </p:spPr>
          <p:txBody>
            <a:bodyPr wrap="square" tIns="90000" bIns="90000" rtlCol="0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400" b="1" dirty="0">
                  <a:solidFill>
                    <a:schemeClr val="accent1"/>
                  </a:solidFill>
                  <a:latin typeface="+mn-lt"/>
                  <a:ea typeface="+mn-ea"/>
                </a:rPr>
                <a:t>USB Hub Kabel</a:t>
              </a:r>
            </a:p>
            <a:p>
              <a:pPr algn="l">
                <a:spcAft>
                  <a:spcPts val="200"/>
                </a:spcAft>
              </a:pPr>
              <a:r>
                <a:rPr lang="en-GB" sz="1100" dirty="0">
                  <a:latin typeface="+mn-lt"/>
                  <a:ea typeface="+mn-ea"/>
                </a:rPr>
                <a:t>1. 300 mm Kabel </a:t>
              </a:r>
              <a:r>
                <a:rPr lang="en-GB" sz="1100" dirty="0" err="1">
                  <a:latin typeface="+mn-lt"/>
                  <a:ea typeface="+mn-ea"/>
                </a:rPr>
                <a:t>zu</a:t>
              </a:r>
              <a:r>
                <a:rPr lang="en-GB" sz="1100" dirty="0">
                  <a:latin typeface="+mn-lt"/>
                  <a:ea typeface="+mn-ea"/>
                </a:rPr>
                <a:t> Hub</a:t>
              </a:r>
            </a:p>
            <a:p>
              <a:pPr algn="l">
                <a:spcAft>
                  <a:spcPts val="200"/>
                </a:spcAft>
              </a:pPr>
              <a:r>
                <a:rPr kumimoji="1" lang="en-GB" sz="1100" dirty="0">
                  <a:latin typeface="+mn-lt"/>
                  <a:ea typeface="+mn-ea"/>
                </a:rPr>
                <a:t>2. </a:t>
              </a:r>
              <a:r>
                <a:rPr lang="en-GB" sz="1100" dirty="0">
                  <a:latin typeface="+mn-lt"/>
                  <a:ea typeface="+mn-ea"/>
                </a:rPr>
                <a:t>USB 2.0 multi-port Hub*</a:t>
              </a:r>
            </a:p>
            <a:p>
              <a:pPr algn="l">
                <a:spcAft>
                  <a:spcPts val="200"/>
                </a:spcAft>
              </a:pPr>
              <a:r>
                <a:rPr kumimoji="1" lang="en-GB" sz="1100" dirty="0">
                  <a:latin typeface="+mn-lt"/>
                  <a:ea typeface="+mn-ea"/>
                </a:rPr>
                <a:t>3. 300 mm Kabel </a:t>
              </a:r>
              <a:r>
                <a:rPr lang="en-GB" sz="1100" dirty="0" err="1">
                  <a:latin typeface="+mn-lt"/>
                  <a:ea typeface="+mn-ea"/>
                </a:rPr>
                <a:t>zu</a:t>
              </a:r>
              <a:r>
                <a:rPr kumimoji="1" lang="en-GB" sz="1100" dirty="0">
                  <a:latin typeface="+mn-lt"/>
                  <a:ea typeface="+mn-ea"/>
                </a:rPr>
                <a:t> USB</a:t>
              </a:r>
            </a:p>
            <a:p>
              <a:pPr algn="l">
                <a:spcAft>
                  <a:spcPts val="200"/>
                </a:spcAft>
              </a:pPr>
              <a:r>
                <a:rPr lang="en-GB" sz="1100" dirty="0">
                  <a:latin typeface="+mn-lt"/>
                  <a:ea typeface="+mn-ea"/>
                </a:rPr>
                <a:t>4. 2x USB 2.0 Type A*</a:t>
              </a:r>
            </a:p>
            <a:p>
              <a:pPr algn="l">
                <a:spcAft>
                  <a:spcPts val="200"/>
                </a:spcAft>
              </a:pPr>
              <a:r>
                <a:rPr kumimoji="1" lang="en-GB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*USB 3.0 Hub in </a:t>
              </a:r>
              <a:r>
                <a:rPr lang="en-GB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Entwicklung</a:t>
              </a:r>
              <a:endParaRPr kumimoji="1" lang="en-GB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0C1B644-6DA0-18A2-D48C-C2B37CD9B916}"/>
                </a:ext>
              </a:extLst>
            </p:cNvPr>
            <p:cNvCxnSpPr>
              <a:cxnSpLocks/>
              <a:stCxn id="36" idx="7"/>
            </p:cNvCxnSpPr>
            <p:nvPr/>
          </p:nvCxnSpPr>
          <p:spPr>
            <a:xfrm flipV="1">
              <a:off x="8061055" y="2530582"/>
              <a:ext cx="467437" cy="340275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9D3D56-8BD8-08D9-1BAF-B8CCEB8949DF}"/>
              </a:ext>
            </a:extLst>
          </p:cNvPr>
          <p:cNvGrpSpPr/>
          <p:nvPr/>
        </p:nvGrpSpPr>
        <p:grpSpPr>
          <a:xfrm>
            <a:off x="306678" y="3233882"/>
            <a:ext cx="11479304" cy="1431528"/>
            <a:chOff x="293595" y="3576918"/>
            <a:chExt cx="11479304" cy="143152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53C1DE1-54F1-E215-9768-A671A1E65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7347"/>
            <a:stretch/>
          </p:blipFill>
          <p:spPr>
            <a:xfrm>
              <a:off x="2669518" y="3591675"/>
              <a:ext cx="8623503" cy="110667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D88762F-EC14-7963-BBAB-557BD4C2C802}"/>
                </a:ext>
              </a:extLst>
            </p:cNvPr>
            <p:cNvSpPr/>
            <p:nvPr/>
          </p:nvSpPr>
          <p:spPr>
            <a:xfrm>
              <a:off x="4907828" y="4537519"/>
              <a:ext cx="407726" cy="40772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1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1DAF2A-07CA-FEC2-370A-263E23705635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 flipV="1">
              <a:off x="4364441" y="4471804"/>
              <a:ext cx="543387" cy="269578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BD3B41B-5F0D-57C6-9B04-B4D75A6BF32C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H="1" flipV="1">
              <a:off x="5083866" y="4105835"/>
              <a:ext cx="27825" cy="431684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A93FC84-8331-5BDF-EA39-45FEF6DFB47A}"/>
                </a:ext>
              </a:extLst>
            </p:cNvPr>
            <p:cNvSpPr/>
            <p:nvPr/>
          </p:nvSpPr>
          <p:spPr>
            <a:xfrm>
              <a:off x="5745674" y="4556462"/>
              <a:ext cx="407727" cy="40772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49AB9A5-3517-7025-637E-9BF2D404C198}"/>
                </a:ext>
              </a:extLst>
            </p:cNvPr>
            <p:cNvCxnSpPr>
              <a:cxnSpLocks/>
              <a:stCxn id="49" idx="6"/>
            </p:cNvCxnSpPr>
            <p:nvPr/>
          </p:nvCxnSpPr>
          <p:spPr>
            <a:xfrm flipV="1">
              <a:off x="6153401" y="4456082"/>
              <a:ext cx="743091" cy="304244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8D051BD-3945-3C75-230B-D9FA519971A1}"/>
                </a:ext>
              </a:extLst>
            </p:cNvPr>
            <p:cNvSpPr/>
            <p:nvPr/>
          </p:nvSpPr>
          <p:spPr>
            <a:xfrm>
              <a:off x="8351559" y="4521784"/>
              <a:ext cx="407727" cy="40772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3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BF207E0-052A-1347-64A2-51510846A138}"/>
                </a:ext>
              </a:extLst>
            </p:cNvPr>
            <p:cNvCxnSpPr>
              <a:cxnSpLocks/>
              <a:stCxn id="51" idx="6"/>
            </p:cNvCxnSpPr>
            <p:nvPr/>
          </p:nvCxnSpPr>
          <p:spPr>
            <a:xfrm flipV="1">
              <a:off x="8759286" y="4471040"/>
              <a:ext cx="304032" cy="254608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886D006-FEEC-DE6A-0A93-11D0701DC91E}"/>
                </a:ext>
              </a:extLst>
            </p:cNvPr>
            <p:cNvSpPr/>
            <p:nvPr/>
          </p:nvSpPr>
          <p:spPr>
            <a:xfrm>
              <a:off x="11160173" y="3901972"/>
              <a:ext cx="407725" cy="4077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en-GB" sz="2400">
                  <a:solidFill>
                    <a:schemeClr val="bg1"/>
                  </a:solidFill>
                </a:rPr>
                <a:t>4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82DAE1C-95E0-D95E-8DBD-416B20D0FF13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 flipH="1">
              <a:off x="10852156" y="4249987"/>
              <a:ext cx="367727" cy="155031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B9EA06C-8AA4-7EE8-84C5-CC423D830735}"/>
                </a:ext>
              </a:extLst>
            </p:cNvPr>
            <p:cNvSpPr/>
            <p:nvPr/>
          </p:nvSpPr>
          <p:spPr>
            <a:xfrm>
              <a:off x="293595" y="3576918"/>
              <a:ext cx="11479304" cy="143152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t"/>
            <a:lstStyle/>
            <a:p>
              <a:pPr algn="l">
                <a:spcAft>
                  <a:spcPts val="600"/>
                </a:spcAft>
              </a:pPr>
              <a:endParaRPr lang="en-GB" sz="2400">
                <a:solidFill>
                  <a:schemeClr val="tx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F8CCE3B-52F7-25B6-03CA-D8CF3AE680B0}"/>
                </a:ext>
              </a:extLst>
            </p:cNvPr>
            <p:cNvSpPr txBox="1"/>
            <p:nvPr/>
          </p:nvSpPr>
          <p:spPr>
            <a:xfrm>
              <a:off x="356349" y="3576918"/>
              <a:ext cx="2414339" cy="1431528"/>
            </a:xfrm>
            <a:prstGeom prst="rect">
              <a:avLst/>
            </a:prstGeom>
            <a:noFill/>
          </p:spPr>
          <p:txBody>
            <a:bodyPr wrap="square" tIns="90000" bIns="90000" rtlCol="0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400" b="1" dirty="0">
                  <a:solidFill>
                    <a:schemeClr val="accent1"/>
                  </a:solidFill>
                  <a:latin typeface="+mn-lt"/>
                  <a:ea typeface="+mn-ea"/>
                </a:rPr>
                <a:t>USB </a:t>
              </a:r>
              <a:r>
                <a:rPr lang="en-GB" sz="1400" b="1" dirty="0" err="1">
                  <a:solidFill>
                    <a:schemeClr val="accent1"/>
                  </a:solidFill>
                  <a:latin typeface="+mn-lt"/>
                  <a:ea typeface="+mn-ea"/>
                </a:rPr>
                <a:t>zu</a:t>
              </a:r>
              <a:r>
                <a:rPr lang="en-GB" sz="1400" b="1" dirty="0">
                  <a:solidFill>
                    <a:schemeClr val="accent1"/>
                  </a:solidFill>
                  <a:latin typeface="+mn-lt"/>
                  <a:ea typeface="+mn-ea"/>
                </a:rPr>
                <a:t> LAN Kabel</a:t>
              </a:r>
            </a:p>
            <a:p>
              <a:pPr algn="l">
                <a:spcAft>
                  <a:spcPts val="200"/>
                </a:spcAft>
              </a:pPr>
              <a:r>
                <a:rPr lang="en-GB" sz="1050" dirty="0">
                  <a:latin typeface="+mn-lt"/>
                  <a:ea typeface="+mn-ea"/>
                </a:rPr>
                <a:t>1. 300 mm Kabel </a:t>
              </a:r>
              <a:r>
                <a:rPr lang="en-GB" sz="1050" dirty="0" err="1">
                  <a:latin typeface="+mn-lt"/>
                  <a:ea typeface="+mn-ea"/>
                </a:rPr>
                <a:t>zu</a:t>
              </a:r>
              <a:r>
                <a:rPr lang="en-GB" sz="1050" dirty="0">
                  <a:latin typeface="+mn-lt"/>
                  <a:ea typeface="+mn-ea"/>
                </a:rPr>
                <a:t> Adaptor</a:t>
              </a:r>
            </a:p>
            <a:p>
              <a:pPr algn="l">
                <a:spcAft>
                  <a:spcPts val="200"/>
                </a:spcAft>
              </a:pPr>
              <a:r>
                <a:rPr kumimoji="1" lang="en-GB" sz="1050" dirty="0">
                  <a:latin typeface="+mn-lt"/>
                  <a:ea typeface="+mn-ea"/>
                </a:rPr>
                <a:t>2. </a:t>
              </a:r>
              <a:r>
                <a:rPr lang="en-GB" sz="1050" dirty="0">
                  <a:latin typeface="+mn-lt"/>
                  <a:ea typeface="+mn-ea"/>
                </a:rPr>
                <a:t>In-line USB </a:t>
              </a:r>
              <a:r>
                <a:rPr lang="en-GB" sz="1050" dirty="0" err="1">
                  <a:latin typeface="+mn-lt"/>
                  <a:ea typeface="+mn-ea"/>
                </a:rPr>
                <a:t>zu</a:t>
              </a:r>
              <a:r>
                <a:rPr lang="en-GB" sz="1050" dirty="0">
                  <a:latin typeface="+mn-lt"/>
                  <a:ea typeface="+mn-ea"/>
                </a:rPr>
                <a:t> 100 mb LAN Adaptor*</a:t>
              </a:r>
            </a:p>
            <a:p>
              <a:pPr algn="l">
                <a:spcAft>
                  <a:spcPts val="200"/>
                </a:spcAft>
              </a:pPr>
              <a:r>
                <a:rPr kumimoji="1" lang="en-GB" sz="1050" dirty="0">
                  <a:latin typeface="+mn-lt"/>
                  <a:ea typeface="+mn-ea"/>
                </a:rPr>
                <a:t>3. 300 mm Kabel </a:t>
              </a:r>
              <a:r>
                <a:rPr lang="en-GB" sz="1050" dirty="0" err="1">
                  <a:latin typeface="+mn-lt"/>
                  <a:ea typeface="+mn-ea"/>
                </a:rPr>
                <a:t>zu</a:t>
              </a:r>
              <a:r>
                <a:rPr kumimoji="1" lang="en-GB" sz="1050" dirty="0">
                  <a:latin typeface="+mn-lt"/>
                  <a:ea typeface="+mn-ea"/>
                </a:rPr>
                <a:t> LAN Socket</a:t>
              </a:r>
            </a:p>
            <a:p>
              <a:pPr algn="l">
                <a:spcAft>
                  <a:spcPts val="200"/>
                </a:spcAft>
              </a:pPr>
              <a:r>
                <a:rPr lang="en-GB" sz="1050" dirty="0">
                  <a:latin typeface="+mn-lt"/>
                  <a:ea typeface="+mn-ea"/>
                </a:rPr>
                <a:t>4. RJ45 100 mb LAN Socket*</a:t>
              </a:r>
            </a:p>
            <a:p>
              <a:pPr algn="l">
                <a:spcAft>
                  <a:spcPts val="200"/>
                </a:spcAft>
              </a:pPr>
              <a:r>
                <a:rPr kumimoji="1"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*</a:t>
              </a:r>
              <a:r>
                <a:rPr kumimoji="1" lang="en-GB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gb</a:t>
              </a:r>
              <a:r>
                <a:rPr kumimoji="1"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 LAN adaptor in development</a:t>
              </a:r>
              <a:endParaRPr kumimoji="1" lang="en-GB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DE10E8B-21DE-D194-6ECD-9366AFE5EC4D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 flipV="1">
              <a:off x="8555423" y="4025153"/>
              <a:ext cx="258028" cy="496631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6143027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E0AC7-E225-F52D-58F6-241A06F3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B089-BDEE-347F-0DF4-4B233566A5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33 Plattform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7EA8B-05FE-E438-C314-2939D6BEB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/>
              <a:t>Re-MARK-able</a:t>
            </a:r>
          </a:p>
        </p:txBody>
      </p:sp>
    </p:spTree>
    <p:extLst>
      <p:ext uri="{BB962C8B-B14F-4D97-AF65-F5344CB8AC3E}">
        <p14:creationId xmlns:p14="http://schemas.microsoft.com/office/powerpoint/2010/main" val="1499943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72970-98D1-BC70-9AF2-FFE4BBF2A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392F-6B50-BCA9-59A1-DB8382EC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1976"/>
            <a:ext cx="10742980" cy="813746"/>
          </a:xfrm>
        </p:spPr>
        <p:txBody>
          <a:bodyPr lIns="0" tIns="45720" rIns="91440" bIns="45720" anchor="t">
            <a:normAutofit/>
          </a:bodyPr>
          <a:lstStyle/>
          <a:p>
            <a:r>
              <a:rPr lang="en-US" dirty="0"/>
              <a:t>Die Evolution des CF-33: 7</a:t>
            </a:r>
            <a:r>
              <a:rPr lang="en-US" baseline="30000" dirty="0"/>
              <a:t>th</a:t>
            </a:r>
            <a:r>
              <a:rPr lang="en-US" dirty="0"/>
              <a:t> Generation </a:t>
            </a:r>
            <a:r>
              <a:rPr lang="en-US" dirty="0" err="1"/>
              <a:t>Produkt</a:t>
            </a:r>
            <a:r>
              <a:rPr lang="en-US" dirty="0"/>
              <a:t> Evolution</a:t>
            </a:r>
          </a:p>
        </p:txBody>
      </p:sp>
      <p:sp>
        <p:nvSpPr>
          <p:cNvPr id="3" name="Pfeil nach rechts 6">
            <a:extLst>
              <a:ext uri="{FF2B5EF4-FFF2-40B4-BE49-F238E27FC236}">
                <a16:creationId xmlns:a16="http://schemas.microsoft.com/office/drawing/2014/main" id="{36574D7B-E56E-CF6A-B947-5950CB827D0E}"/>
              </a:ext>
            </a:extLst>
          </p:cNvPr>
          <p:cNvSpPr/>
          <p:nvPr/>
        </p:nvSpPr>
        <p:spPr>
          <a:xfrm>
            <a:off x="1499102" y="3397335"/>
            <a:ext cx="9209359" cy="946145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5">
            <a:extLst>
              <a:ext uri="{FF2B5EF4-FFF2-40B4-BE49-F238E27FC236}">
                <a16:creationId xmlns:a16="http://schemas.microsoft.com/office/drawing/2014/main" id="{96AD8BC6-25D7-D3CA-C80F-C8F4584A1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47" y="2132856"/>
            <a:ext cx="1882649" cy="1375005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CD9138BD-B601-8370-008D-9B10C3C0B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201" y="4377727"/>
            <a:ext cx="1489697" cy="1283521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B503C02F-EF85-FEC0-5466-34D939AE5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057" y="2348880"/>
            <a:ext cx="1344701" cy="1048005"/>
          </a:xfrm>
          <a:prstGeom prst="rect">
            <a:avLst/>
          </a:prstGeom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A889B2FC-80E4-E949-DE57-0FBB6EB39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714" y="4274805"/>
            <a:ext cx="1566542" cy="1530459"/>
          </a:xfrm>
          <a:prstGeom prst="rect">
            <a:avLst/>
          </a:prstGeom>
        </p:spPr>
      </p:pic>
      <p:pic>
        <p:nvPicPr>
          <p:cNvPr id="8" name="Picture 30">
            <a:extLst>
              <a:ext uri="{FF2B5EF4-FFF2-40B4-BE49-F238E27FC236}">
                <a16:creationId xmlns:a16="http://schemas.microsoft.com/office/drawing/2014/main" id="{E2831189-F835-E7D7-9889-7EA17D452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175" y="2276872"/>
            <a:ext cx="1403555" cy="1154035"/>
          </a:xfrm>
          <a:prstGeom prst="rect">
            <a:avLst/>
          </a:prstGeom>
        </p:spPr>
      </p:pic>
      <p:pic>
        <p:nvPicPr>
          <p:cNvPr id="9" name="Picture 31">
            <a:extLst>
              <a:ext uri="{FF2B5EF4-FFF2-40B4-BE49-F238E27FC236}">
                <a16:creationId xmlns:a16="http://schemas.microsoft.com/office/drawing/2014/main" id="{5C1EC69F-4AF7-4DEF-9B68-23C9ED8A1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6977" y="4250582"/>
            <a:ext cx="1435339" cy="1338658"/>
          </a:xfrm>
          <a:prstGeom prst="rect">
            <a:avLst/>
          </a:prstGeom>
        </p:spPr>
      </p:pic>
      <p:pic>
        <p:nvPicPr>
          <p:cNvPr id="10" name="Picture 32" descr="C:\Users\4044693\Documents\FM171\Render\20160720\RE-TOUCH\10-2_Up.png">
            <a:extLst>
              <a:ext uri="{FF2B5EF4-FFF2-40B4-BE49-F238E27FC236}">
                <a16:creationId xmlns:a16="http://schemas.microsoft.com/office/drawing/2014/main" id="{1F970DD1-1294-C100-FB59-162273B5E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04893" y="1988840"/>
            <a:ext cx="1497053" cy="149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FA63E74-D6F6-7356-50CF-9C326FEA3420}"/>
              </a:ext>
            </a:extLst>
          </p:cNvPr>
          <p:cNvSpPr txBox="1"/>
          <p:nvPr/>
        </p:nvSpPr>
        <p:spPr>
          <a:xfrm>
            <a:off x="1932608" y="3577476"/>
            <a:ext cx="76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1</a:t>
            </a:r>
            <a:r>
              <a:rPr lang="en-US" sz="1000" b="1" baseline="30000">
                <a:solidFill>
                  <a:schemeClr val="accent5">
                    <a:lumMod val="40000"/>
                    <a:lumOff val="60000"/>
                  </a:schemeClr>
                </a:solidFill>
              </a:rPr>
              <a:t>st</a:t>
            </a:r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 Gen</a:t>
            </a: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1996</a:t>
            </a:r>
          </a:p>
        </p:txBody>
      </p:sp>
      <p:sp>
        <p:nvSpPr>
          <p:cNvPr id="12" name="TextBox 33">
            <a:extLst>
              <a:ext uri="{FF2B5EF4-FFF2-40B4-BE49-F238E27FC236}">
                <a16:creationId xmlns:a16="http://schemas.microsoft.com/office/drawing/2014/main" id="{2F875BA3-9974-6725-C2C5-5F8CE8526818}"/>
              </a:ext>
            </a:extLst>
          </p:cNvPr>
          <p:cNvSpPr txBox="1"/>
          <p:nvPr/>
        </p:nvSpPr>
        <p:spPr>
          <a:xfrm>
            <a:off x="3086486" y="3577476"/>
            <a:ext cx="802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1000" b="1" baseline="30000">
                <a:solidFill>
                  <a:schemeClr val="accent5">
                    <a:lumMod val="40000"/>
                    <a:lumOff val="60000"/>
                  </a:schemeClr>
                </a:solidFill>
              </a:rPr>
              <a:t>nd</a:t>
            </a:r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 Gen</a:t>
            </a: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11DA5D71-3386-56C5-5666-277124E2FD97}"/>
              </a:ext>
            </a:extLst>
          </p:cNvPr>
          <p:cNvSpPr txBox="1"/>
          <p:nvPr/>
        </p:nvSpPr>
        <p:spPr>
          <a:xfrm>
            <a:off x="4279666" y="3577476"/>
            <a:ext cx="77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3</a:t>
            </a:r>
            <a:r>
              <a:rPr lang="en-US" sz="1000" b="1" baseline="30000">
                <a:solidFill>
                  <a:schemeClr val="accent5">
                    <a:lumMod val="40000"/>
                    <a:lumOff val="60000"/>
                  </a:schemeClr>
                </a:solidFill>
              </a:rPr>
              <a:t>rd</a:t>
            </a:r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 Gen</a:t>
            </a: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2001</a:t>
            </a:r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52174735-9BCF-A09F-DAF6-6CD4FC667D59}"/>
              </a:ext>
            </a:extLst>
          </p:cNvPr>
          <p:cNvSpPr txBox="1"/>
          <p:nvPr/>
        </p:nvSpPr>
        <p:spPr>
          <a:xfrm>
            <a:off x="5592493" y="3577476"/>
            <a:ext cx="772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4</a:t>
            </a:r>
            <a:r>
              <a:rPr lang="en-US" sz="1000" b="1" baseline="30000">
                <a:solidFill>
                  <a:schemeClr val="accent5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 Gen</a:t>
            </a: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2003</a:t>
            </a:r>
          </a:p>
        </p:txBody>
      </p:sp>
      <p:sp>
        <p:nvSpPr>
          <p:cNvPr id="15" name="TextBox 36">
            <a:extLst>
              <a:ext uri="{FF2B5EF4-FFF2-40B4-BE49-F238E27FC236}">
                <a16:creationId xmlns:a16="http://schemas.microsoft.com/office/drawing/2014/main" id="{822DCA34-E738-A5F8-AB57-76D3A6AF0CC1}"/>
              </a:ext>
            </a:extLst>
          </p:cNvPr>
          <p:cNvSpPr txBox="1"/>
          <p:nvPr/>
        </p:nvSpPr>
        <p:spPr>
          <a:xfrm>
            <a:off x="6591300" y="3577476"/>
            <a:ext cx="772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5</a:t>
            </a:r>
            <a:r>
              <a:rPr lang="en-US" sz="1000" b="1" baseline="30000">
                <a:solidFill>
                  <a:schemeClr val="accent5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 Gen</a:t>
            </a: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16" name="TextBox 37">
            <a:extLst>
              <a:ext uri="{FF2B5EF4-FFF2-40B4-BE49-F238E27FC236}">
                <a16:creationId xmlns:a16="http://schemas.microsoft.com/office/drawing/2014/main" id="{ACFB1E76-7F28-5EB3-D8E5-789E29C428C6}"/>
              </a:ext>
            </a:extLst>
          </p:cNvPr>
          <p:cNvSpPr txBox="1"/>
          <p:nvPr/>
        </p:nvSpPr>
        <p:spPr>
          <a:xfrm>
            <a:off x="7653411" y="3577476"/>
            <a:ext cx="772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6</a:t>
            </a:r>
            <a:r>
              <a:rPr lang="en-US" sz="1000" b="1" baseline="30000">
                <a:solidFill>
                  <a:schemeClr val="accent5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 Gen</a:t>
            </a: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17" name="TextBox 38">
            <a:extLst>
              <a:ext uri="{FF2B5EF4-FFF2-40B4-BE49-F238E27FC236}">
                <a16:creationId xmlns:a16="http://schemas.microsoft.com/office/drawing/2014/main" id="{A427E8C8-5FC5-85D1-8E0D-93D9B6DCECB6}"/>
              </a:ext>
            </a:extLst>
          </p:cNvPr>
          <p:cNvSpPr txBox="1"/>
          <p:nvPr/>
        </p:nvSpPr>
        <p:spPr>
          <a:xfrm>
            <a:off x="8758580" y="3577476"/>
            <a:ext cx="772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7</a:t>
            </a:r>
            <a:r>
              <a:rPr lang="en-US" sz="1000" b="1" baseline="30000">
                <a:solidFill>
                  <a:schemeClr val="accent5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1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 Gen</a:t>
            </a: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2017</a:t>
            </a:r>
          </a:p>
        </p:txBody>
      </p:sp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0681D5E5-A05E-CBD1-8DD0-BD543B9258F8}"/>
              </a:ext>
            </a:extLst>
          </p:cNvPr>
          <p:cNvCxnSpPr/>
          <p:nvPr/>
        </p:nvCxnSpPr>
        <p:spPr>
          <a:xfrm>
            <a:off x="2240545" y="3490191"/>
            <a:ext cx="1" cy="13486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9">
            <a:extLst>
              <a:ext uri="{FF2B5EF4-FFF2-40B4-BE49-F238E27FC236}">
                <a16:creationId xmlns:a16="http://schemas.microsoft.com/office/drawing/2014/main" id="{008C6E4B-AB55-476C-246E-DE91AE6803E6}"/>
              </a:ext>
            </a:extLst>
          </p:cNvPr>
          <p:cNvCxnSpPr/>
          <p:nvPr/>
        </p:nvCxnSpPr>
        <p:spPr>
          <a:xfrm>
            <a:off x="4592411" y="3483157"/>
            <a:ext cx="1" cy="13486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1">
            <a:extLst>
              <a:ext uri="{FF2B5EF4-FFF2-40B4-BE49-F238E27FC236}">
                <a16:creationId xmlns:a16="http://schemas.microsoft.com/office/drawing/2014/main" id="{CFFAE421-59FC-325F-0427-63A8769E1F50}"/>
              </a:ext>
            </a:extLst>
          </p:cNvPr>
          <p:cNvCxnSpPr/>
          <p:nvPr/>
        </p:nvCxnSpPr>
        <p:spPr>
          <a:xfrm>
            <a:off x="6901641" y="3488669"/>
            <a:ext cx="1" cy="13486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2">
            <a:extLst>
              <a:ext uri="{FF2B5EF4-FFF2-40B4-BE49-F238E27FC236}">
                <a16:creationId xmlns:a16="http://schemas.microsoft.com/office/drawing/2014/main" id="{6F5D4F34-DAD5-CD25-60DD-2B977B878A04}"/>
              </a:ext>
            </a:extLst>
          </p:cNvPr>
          <p:cNvCxnSpPr/>
          <p:nvPr/>
        </p:nvCxnSpPr>
        <p:spPr>
          <a:xfrm>
            <a:off x="9068921" y="3469089"/>
            <a:ext cx="1" cy="13486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43">
            <a:extLst>
              <a:ext uri="{FF2B5EF4-FFF2-40B4-BE49-F238E27FC236}">
                <a16:creationId xmlns:a16="http://schemas.microsoft.com/office/drawing/2014/main" id="{5B358543-E629-24B8-E9AB-CE5756D5DB84}"/>
              </a:ext>
            </a:extLst>
          </p:cNvPr>
          <p:cNvCxnSpPr/>
          <p:nvPr/>
        </p:nvCxnSpPr>
        <p:spPr>
          <a:xfrm>
            <a:off x="3408850" y="3961756"/>
            <a:ext cx="1" cy="13486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45">
            <a:extLst>
              <a:ext uri="{FF2B5EF4-FFF2-40B4-BE49-F238E27FC236}">
                <a16:creationId xmlns:a16="http://schemas.microsoft.com/office/drawing/2014/main" id="{DEDF2171-E196-E143-FF7C-06861D644060}"/>
              </a:ext>
            </a:extLst>
          </p:cNvPr>
          <p:cNvCxnSpPr/>
          <p:nvPr/>
        </p:nvCxnSpPr>
        <p:spPr>
          <a:xfrm>
            <a:off x="5912184" y="3970553"/>
            <a:ext cx="1" cy="13486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46">
            <a:extLst>
              <a:ext uri="{FF2B5EF4-FFF2-40B4-BE49-F238E27FC236}">
                <a16:creationId xmlns:a16="http://schemas.microsoft.com/office/drawing/2014/main" id="{CA324768-F367-B2A5-32BA-80141770E712}"/>
              </a:ext>
            </a:extLst>
          </p:cNvPr>
          <p:cNvCxnSpPr/>
          <p:nvPr/>
        </p:nvCxnSpPr>
        <p:spPr>
          <a:xfrm>
            <a:off x="7963751" y="3961756"/>
            <a:ext cx="1" cy="13486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47">
            <a:extLst>
              <a:ext uri="{FF2B5EF4-FFF2-40B4-BE49-F238E27FC236}">
                <a16:creationId xmlns:a16="http://schemas.microsoft.com/office/drawing/2014/main" id="{5177ED86-A0E7-40FD-C13E-6F7E11F786CC}"/>
              </a:ext>
            </a:extLst>
          </p:cNvPr>
          <p:cNvSpPr txBox="1"/>
          <p:nvPr/>
        </p:nvSpPr>
        <p:spPr>
          <a:xfrm>
            <a:off x="1499103" y="3040764"/>
            <a:ext cx="6725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>
                    <a:lumMod val="50000"/>
                    <a:lumOff val="50000"/>
                  </a:schemeClr>
                </a:solidFill>
              </a:rPr>
              <a:t>CF-25</a:t>
            </a:r>
          </a:p>
        </p:txBody>
      </p:sp>
      <p:sp>
        <p:nvSpPr>
          <p:cNvPr id="26" name="TextBox 48">
            <a:extLst>
              <a:ext uri="{FF2B5EF4-FFF2-40B4-BE49-F238E27FC236}">
                <a16:creationId xmlns:a16="http://schemas.microsoft.com/office/drawing/2014/main" id="{9E057A5B-E37A-FCD5-BB07-B97447B9C3B0}"/>
              </a:ext>
            </a:extLst>
          </p:cNvPr>
          <p:cNvSpPr txBox="1"/>
          <p:nvPr/>
        </p:nvSpPr>
        <p:spPr>
          <a:xfrm>
            <a:off x="3915343" y="4526859"/>
            <a:ext cx="6725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>
                    <a:lumMod val="50000"/>
                    <a:lumOff val="50000"/>
                  </a:schemeClr>
                </a:solidFill>
              </a:rPr>
              <a:t>CF-27</a:t>
            </a:r>
          </a:p>
        </p:txBody>
      </p:sp>
      <p:sp>
        <p:nvSpPr>
          <p:cNvPr id="27" name="TextBox 49">
            <a:extLst>
              <a:ext uri="{FF2B5EF4-FFF2-40B4-BE49-F238E27FC236}">
                <a16:creationId xmlns:a16="http://schemas.microsoft.com/office/drawing/2014/main" id="{98A3CA4D-6164-6C2C-1B88-459B183DDF7B}"/>
              </a:ext>
            </a:extLst>
          </p:cNvPr>
          <p:cNvSpPr txBox="1"/>
          <p:nvPr/>
        </p:nvSpPr>
        <p:spPr>
          <a:xfrm>
            <a:off x="3576556" y="2882242"/>
            <a:ext cx="6725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>
                    <a:lumMod val="50000"/>
                    <a:lumOff val="50000"/>
                  </a:schemeClr>
                </a:solidFill>
              </a:rPr>
              <a:t>CF-28</a:t>
            </a: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89FB3B2F-C365-5E59-D776-6E47B7F5193E}"/>
              </a:ext>
            </a:extLst>
          </p:cNvPr>
          <p:cNvSpPr txBox="1"/>
          <p:nvPr/>
        </p:nvSpPr>
        <p:spPr>
          <a:xfrm>
            <a:off x="6151441" y="4507817"/>
            <a:ext cx="6725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>
                    <a:lumMod val="50000"/>
                    <a:lumOff val="50000"/>
                  </a:schemeClr>
                </a:solidFill>
              </a:rPr>
              <a:t>CF-29</a:t>
            </a:r>
          </a:p>
        </p:txBody>
      </p:sp>
      <p:sp>
        <p:nvSpPr>
          <p:cNvPr id="29" name="TextBox 51">
            <a:extLst>
              <a:ext uri="{FF2B5EF4-FFF2-40B4-BE49-F238E27FC236}">
                <a16:creationId xmlns:a16="http://schemas.microsoft.com/office/drawing/2014/main" id="{C3229B20-59F4-DCF1-8B52-23D162C3874F}"/>
              </a:ext>
            </a:extLst>
          </p:cNvPr>
          <p:cNvSpPr txBox="1"/>
          <p:nvPr/>
        </p:nvSpPr>
        <p:spPr>
          <a:xfrm>
            <a:off x="6073414" y="2828433"/>
            <a:ext cx="6725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>
                    <a:lumMod val="50000"/>
                    <a:lumOff val="50000"/>
                  </a:schemeClr>
                </a:solidFill>
              </a:rPr>
              <a:t>CF-30</a:t>
            </a:r>
          </a:p>
        </p:txBody>
      </p:sp>
      <p:sp>
        <p:nvSpPr>
          <p:cNvPr id="30" name="TextBox 52">
            <a:extLst>
              <a:ext uri="{FF2B5EF4-FFF2-40B4-BE49-F238E27FC236}">
                <a16:creationId xmlns:a16="http://schemas.microsoft.com/office/drawing/2014/main" id="{C3DC4DF9-BDB4-7AB4-AC61-935C54841970}"/>
              </a:ext>
            </a:extLst>
          </p:cNvPr>
          <p:cNvSpPr txBox="1"/>
          <p:nvPr/>
        </p:nvSpPr>
        <p:spPr>
          <a:xfrm>
            <a:off x="8511960" y="4628116"/>
            <a:ext cx="6725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>
                    <a:lumMod val="50000"/>
                    <a:lumOff val="50000"/>
                  </a:schemeClr>
                </a:solidFill>
              </a:rPr>
              <a:t>CF-31</a:t>
            </a: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4CC1C18C-2B00-CDE4-6440-8F3C492E0A16}"/>
              </a:ext>
            </a:extLst>
          </p:cNvPr>
          <p:cNvSpPr txBox="1"/>
          <p:nvPr/>
        </p:nvSpPr>
        <p:spPr>
          <a:xfrm>
            <a:off x="8275728" y="2705322"/>
            <a:ext cx="6725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>
                    <a:lumMod val="50000"/>
                    <a:lumOff val="50000"/>
                  </a:schemeClr>
                </a:solidFill>
              </a:rPr>
              <a:t>CF-33</a:t>
            </a:r>
          </a:p>
        </p:txBody>
      </p:sp>
      <p:pic>
        <p:nvPicPr>
          <p:cNvPr id="32" name="Picture 2" descr="new2">
            <a:extLst>
              <a:ext uri="{FF2B5EF4-FFF2-40B4-BE49-F238E27FC236}">
                <a16:creationId xmlns:a16="http://schemas.microsoft.com/office/drawing/2014/main" id="{454F2C65-4745-2527-92D2-08024EA96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88" b="94010" l="125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557">
            <a:off x="8286284" y="2380231"/>
            <a:ext cx="656749" cy="4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33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E93D1-357D-5B7A-F0F8-D202CA11C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FB816C4-F11D-08AC-FA71-AA664404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571500"/>
            <a:ext cx="8462094" cy="647700"/>
          </a:xfrm>
        </p:spPr>
        <p:txBody>
          <a:bodyPr/>
          <a:lstStyle/>
          <a:p>
            <a:r>
              <a:rPr lang="de-DE"/>
              <a:t>TOUGHBOOK 33 </a:t>
            </a:r>
            <a:r>
              <a:rPr lang="de-DE" err="1"/>
              <a:t>Platform</a:t>
            </a:r>
            <a:r>
              <a:rPr lang="de-DE"/>
              <a:t> Mark - UP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920261-2D8C-480E-113B-3B58C0C9E7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0510" y="2188456"/>
            <a:ext cx="1892994" cy="1892994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8FFC03FE-1D96-D2BE-3545-D466C9275FF9}"/>
              </a:ext>
            </a:extLst>
          </p:cNvPr>
          <p:cNvSpPr/>
          <p:nvPr/>
        </p:nvSpPr>
        <p:spPr>
          <a:xfrm>
            <a:off x="5570726" y="2690716"/>
            <a:ext cx="1300723" cy="914400"/>
          </a:xfrm>
          <a:prstGeom prst="rightArrow">
            <a:avLst/>
          </a:prstGeom>
          <a:gradFill flip="none" rotWithShape="1">
            <a:gsLst>
              <a:gs pos="0">
                <a:srgbClr val="0A90D8"/>
              </a:gs>
              <a:gs pos="100000">
                <a:srgbClr val="08134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l">
              <a:spcAft>
                <a:spcPts val="600"/>
              </a:spcAft>
            </a:pPr>
            <a:endParaRPr lang="de-DE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6B184AF-24DB-A920-568E-1CAEB3B4790A}"/>
              </a:ext>
            </a:extLst>
          </p:cNvPr>
          <p:cNvSpPr txBox="1"/>
          <p:nvPr/>
        </p:nvSpPr>
        <p:spPr>
          <a:xfrm>
            <a:off x="2806767" y="4098530"/>
            <a:ext cx="7036480" cy="997366"/>
          </a:xfrm>
          <a:prstGeom prst="rect">
            <a:avLst/>
          </a:prstGeom>
          <a:noFill/>
        </p:spPr>
        <p:txBody>
          <a:bodyPr wrap="square" tIns="90000" bIns="9000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e-DE" sz="2400">
                <a:solidFill>
                  <a:schemeClr val="tx2"/>
                </a:solidFill>
                <a:latin typeface="+mj-lt"/>
                <a:ea typeface="+mn-ea"/>
              </a:rPr>
              <a:t>12. Generation Core i</a:t>
            </a:r>
            <a:r>
              <a:rPr lang="de-DE" sz="2400" b="1">
                <a:solidFill>
                  <a:schemeClr val="tx2"/>
                </a:solidFill>
                <a:latin typeface="+mj-lt"/>
                <a:ea typeface="+mn-ea"/>
              </a:rPr>
              <a:t>		13. Generation Core i</a:t>
            </a:r>
          </a:p>
          <a:p>
            <a:pPr algn="l">
              <a:spcAft>
                <a:spcPts val="600"/>
              </a:spcAft>
            </a:pPr>
            <a:r>
              <a:rPr lang="de-DE">
                <a:solidFill>
                  <a:srgbClr val="000000"/>
                </a:solidFill>
                <a:latin typeface="+mj-lt"/>
                <a:ea typeface="+mn-ea"/>
              </a:rPr>
              <a:t>Alder Lake</a:t>
            </a:r>
            <a:r>
              <a:rPr lang="de-DE" b="1">
                <a:solidFill>
                  <a:srgbClr val="000000"/>
                </a:solidFill>
                <a:latin typeface="+mj-lt"/>
                <a:ea typeface="+mn-ea"/>
              </a:rPr>
              <a:t>			Raptor Lake</a:t>
            </a:r>
            <a:endParaRPr lang="de-DE" sz="2400">
              <a:solidFill>
                <a:schemeClr val="tx2"/>
              </a:solidFill>
              <a:latin typeface="+mj-lt"/>
              <a:ea typeface="+mn-ea"/>
            </a:endParaRPr>
          </a:p>
        </p:txBody>
      </p:sp>
      <p:pic>
        <p:nvPicPr>
          <p:cNvPr id="10" name="図 5">
            <a:extLst>
              <a:ext uri="{FF2B5EF4-FFF2-40B4-BE49-F238E27FC236}">
                <a16:creationId xmlns:a16="http://schemas.microsoft.com/office/drawing/2014/main" id="{243B9CF4-F7FA-3987-62F8-4201E4CDAA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7923"/>
          <a:stretch/>
        </p:blipFill>
        <p:spPr>
          <a:xfrm>
            <a:off x="9442338" y="0"/>
            <a:ext cx="2749662" cy="6561616"/>
          </a:xfrm>
          <a:prstGeom prst="rect">
            <a:avLst/>
          </a:prstGeom>
        </p:spPr>
      </p:pic>
      <p:pic>
        <p:nvPicPr>
          <p:cNvPr id="11" name="Grafik 10" descr="Ein Bild, das Text, Elektronisches Gerät, Multimedia, Gerät enthält.&#10;&#10;Automatisch generierte Beschreibung">
            <a:extLst>
              <a:ext uri="{FF2B5EF4-FFF2-40B4-BE49-F238E27FC236}">
                <a16:creationId xmlns:a16="http://schemas.microsoft.com/office/drawing/2014/main" id="{236D3398-B86A-90D6-D6E9-187904C7F6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09"/>
          <a:stretch/>
        </p:blipFill>
        <p:spPr>
          <a:xfrm>
            <a:off x="-1" y="1452281"/>
            <a:ext cx="2909957" cy="4133955"/>
          </a:xfrm>
          <a:prstGeom prst="rect">
            <a:avLst/>
          </a:prstGeom>
        </p:spPr>
      </p:pic>
      <p:pic>
        <p:nvPicPr>
          <p:cNvPr id="13" name="図 2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9219F7B-E1D8-708E-5AD0-998FC2467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790" y="2188456"/>
            <a:ext cx="1513132" cy="1892994"/>
          </a:xfrm>
          <a:prstGeom prst="rect">
            <a:avLst/>
          </a:prstGeom>
        </p:spPr>
      </p:pic>
      <p:sp>
        <p:nvSpPr>
          <p:cNvPr id="2" name="Titel 6">
            <a:extLst>
              <a:ext uri="{FF2B5EF4-FFF2-40B4-BE49-F238E27FC236}">
                <a16:creationId xmlns:a16="http://schemas.microsoft.com/office/drawing/2014/main" id="{15428AFA-B9F5-61F5-F51C-15BAD339C156}"/>
              </a:ext>
            </a:extLst>
          </p:cNvPr>
          <p:cNvSpPr txBox="1">
            <a:spLocks/>
          </p:cNvSpPr>
          <p:nvPr/>
        </p:nvSpPr>
        <p:spPr>
          <a:xfrm>
            <a:off x="3647728" y="1556792"/>
            <a:ext cx="1080120" cy="647700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ja-JP" altLang="en-US" sz="4400" kern="1200" dirty="0">
                <a:solidFill>
                  <a:schemeClr val="tx2"/>
                </a:solidFill>
                <a:latin typeface="+mj-lt"/>
                <a:ea typeface="Yu Gothic UI" panose="020B0500000000000000" pitchFamily="50" charset="-128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de-DE"/>
              <a:t>mk3</a:t>
            </a:r>
          </a:p>
        </p:txBody>
      </p:sp>
      <p:sp>
        <p:nvSpPr>
          <p:cNvPr id="5" name="Titel 6">
            <a:extLst>
              <a:ext uri="{FF2B5EF4-FFF2-40B4-BE49-F238E27FC236}">
                <a16:creationId xmlns:a16="http://schemas.microsoft.com/office/drawing/2014/main" id="{224B3F6A-43AE-C6C4-DB22-4E9890A6962D}"/>
              </a:ext>
            </a:extLst>
          </p:cNvPr>
          <p:cNvSpPr txBox="1">
            <a:spLocks/>
          </p:cNvSpPr>
          <p:nvPr/>
        </p:nvSpPr>
        <p:spPr>
          <a:xfrm>
            <a:off x="7392144" y="1556792"/>
            <a:ext cx="1080120" cy="647700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ja-JP" altLang="en-US" sz="4400" kern="1200" dirty="0">
                <a:solidFill>
                  <a:schemeClr val="tx2"/>
                </a:solidFill>
                <a:latin typeface="+mj-lt"/>
                <a:ea typeface="Yu Gothic UI" panose="020B0500000000000000" pitchFamily="50" charset="-128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de-DE"/>
              <a:t>mk4</a:t>
            </a:r>
          </a:p>
        </p:txBody>
      </p:sp>
    </p:spTree>
    <p:extLst>
      <p:ext uri="{BB962C8B-B14F-4D97-AF65-F5344CB8AC3E}">
        <p14:creationId xmlns:p14="http://schemas.microsoft.com/office/powerpoint/2010/main" val="1881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58FDA-78AD-1747-1E42-19576823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944"/>
            <a:ext cx="10515600" cy="668712"/>
          </a:xfrm>
        </p:spPr>
        <p:txBody>
          <a:bodyPr/>
          <a:lstStyle/>
          <a:p>
            <a:r>
              <a:rPr lang="nl-BE" dirty="0"/>
              <a:t>Agenda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1F691-48BE-C88A-A99F-755A5458DD4D}"/>
              </a:ext>
            </a:extLst>
          </p:cNvPr>
          <p:cNvSpPr txBox="1"/>
          <p:nvPr/>
        </p:nvSpPr>
        <p:spPr>
          <a:xfrm>
            <a:off x="838200" y="1732808"/>
            <a:ext cx="849816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1" lang="nl-BE" sz="1800" dirty="0">
                <a:latin typeface="+mn-lt"/>
                <a:ea typeface="+mn-ea"/>
              </a:rPr>
              <a:t>WIR hören zu: Produkt-Entwicklungs-Philosophie &amp; Denkweise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BE" dirty="0">
                <a:latin typeface="+mn-lt"/>
                <a:ea typeface="+mn-ea"/>
              </a:rPr>
              <a:t>Langfristiges Kommitment zu Produkt Lebenszyklen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1" lang="nl-BE" sz="1800" dirty="0">
                <a:latin typeface="+mn-lt"/>
                <a:ea typeface="+mn-ea"/>
              </a:rPr>
              <a:t>Re-Mark-able Performance Evolution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BE" dirty="0">
                <a:latin typeface="+mn-lt"/>
                <a:ea typeface="+mn-ea"/>
              </a:rPr>
              <a:t>Nachhaltigkeit</a:t>
            </a:r>
            <a:endParaRPr lang="nl-BE" sz="1800" dirty="0">
              <a:latin typeface="+mn-lt"/>
              <a:ea typeface="+mn-ea"/>
            </a:endParaRPr>
          </a:p>
        </p:txBody>
      </p:sp>
      <p:pic>
        <p:nvPicPr>
          <p:cNvPr id="6" name="Graphic 5" descr="Stopwatch 66% with solid fill">
            <a:extLst>
              <a:ext uri="{FF2B5EF4-FFF2-40B4-BE49-F238E27FC236}">
                <a16:creationId xmlns:a16="http://schemas.microsoft.com/office/drawing/2014/main" id="{1B65D413-C2D4-1180-BA89-E8068681C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1568" y="449504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7275F3-B4BB-BC71-D355-875A98409968}"/>
              </a:ext>
            </a:extLst>
          </p:cNvPr>
          <p:cNvSpPr txBox="1"/>
          <p:nvPr/>
        </p:nvSpPr>
        <p:spPr>
          <a:xfrm>
            <a:off x="10875968" y="35828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/>
              <a:t>30’</a:t>
            </a:r>
            <a:endParaRPr lang="en-US" sz="32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E727FC-506E-5A42-298F-97B729616ACB}"/>
              </a:ext>
            </a:extLst>
          </p:cNvPr>
          <p:cNvSpPr/>
          <p:nvPr/>
        </p:nvSpPr>
        <p:spPr>
          <a:xfrm>
            <a:off x="6072043" y="3316984"/>
            <a:ext cx="2685525" cy="7703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>
              <a:spcAft>
                <a:spcPts val="600"/>
              </a:spcAft>
            </a:pPr>
            <a:r>
              <a:rPr lang="nl-BE" sz="2000" dirty="0">
                <a:solidFill>
                  <a:schemeClr val="bg1"/>
                </a:solidFill>
              </a:rPr>
              <a:t>55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16186A-EF05-46DE-1069-C1372C0B592F}"/>
              </a:ext>
            </a:extLst>
          </p:cNvPr>
          <p:cNvSpPr/>
          <p:nvPr/>
        </p:nvSpPr>
        <p:spPr>
          <a:xfrm>
            <a:off x="8880495" y="3316984"/>
            <a:ext cx="2685525" cy="7703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>
              <a:spcAft>
                <a:spcPts val="600"/>
              </a:spcAft>
            </a:pPr>
            <a:r>
              <a:rPr lang="nl-BE" sz="2000" dirty="0">
                <a:solidFill>
                  <a:schemeClr val="bg1"/>
                </a:solidFill>
              </a:rPr>
              <a:t>Red Hat Linux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712E37-ADBB-CB53-4810-3D31B39093E1}"/>
              </a:ext>
            </a:extLst>
          </p:cNvPr>
          <p:cNvSpPr/>
          <p:nvPr/>
        </p:nvSpPr>
        <p:spPr>
          <a:xfrm>
            <a:off x="477182" y="3316984"/>
            <a:ext cx="2689743" cy="7703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>
              <a:spcAft>
                <a:spcPts val="600"/>
              </a:spcAft>
            </a:pPr>
            <a:r>
              <a:rPr lang="nl-BE" sz="2000" dirty="0">
                <a:solidFill>
                  <a:schemeClr val="bg1"/>
                </a:solidFill>
              </a:rPr>
              <a:t>G2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64FC5E-A5A4-D20E-8E2F-B1080CD01EAB}"/>
              </a:ext>
            </a:extLst>
          </p:cNvPr>
          <p:cNvSpPr/>
          <p:nvPr/>
        </p:nvSpPr>
        <p:spPr>
          <a:xfrm>
            <a:off x="3277927" y="3316984"/>
            <a:ext cx="2685526" cy="7703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>
              <a:spcAft>
                <a:spcPts val="600"/>
              </a:spcAft>
            </a:pPr>
            <a:r>
              <a:rPr lang="nl-BE" sz="2000" dirty="0">
                <a:solidFill>
                  <a:schemeClr val="bg1"/>
                </a:solidFill>
              </a:rPr>
              <a:t>33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810A8-0C28-8D74-64D6-800EACF7ECAD}"/>
              </a:ext>
            </a:extLst>
          </p:cNvPr>
          <p:cNvSpPr txBox="1"/>
          <p:nvPr/>
        </p:nvSpPr>
        <p:spPr>
          <a:xfrm>
            <a:off x="571528" y="4109676"/>
            <a:ext cx="2519144" cy="1660188"/>
          </a:xfrm>
          <a:prstGeom prst="rect">
            <a:avLst/>
          </a:prstGeom>
          <a:noFill/>
        </p:spPr>
        <p:txBody>
          <a:bodyPr wrap="none" tIns="90000" bIns="9000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nl-BE" sz="1600" dirty="0">
                <a:latin typeface="+mn-lt"/>
                <a:ea typeface="+mn-ea"/>
              </a:rPr>
              <a:t>- Kamera Verbesserungen</a:t>
            </a:r>
          </a:p>
          <a:p>
            <a:pPr algn="l">
              <a:spcAft>
                <a:spcPts val="600"/>
              </a:spcAft>
            </a:pPr>
            <a:r>
              <a:rPr lang="nl-BE" sz="1600" dirty="0">
                <a:latin typeface="+mn-lt"/>
                <a:ea typeface="+mn-ea"/>
              </a:rPr>
              <a:t>- Tragegriff</a:t>
            </a:r>
            <a:endParaRPr kumimoji="1" lang="nl-BE" sz="1600" dirty="0">
              <a:latin typeface="+mn-lt"/>
              <a:ea typeface="+mn-ea"/>
            </a:endParaRPr>
          </a:p>
          <a:p>
            <a:pPr algn="l">
              <a:spcAft>
                <a:spcPts val="600"/>
              </a:spcAft>
            </a:pPr>
            <a:r>
              <a:rPr lang="nl-BE" sz="1600" dirty="0">
                <a:latin typeface="+mn-lt"/>
                <a:ea typeface="+mn-ea"/>
              </a:rPr>
              <a:t>- Quick Release SDD</a:t>
            </a:r>
          </a:p>
          <a:p>
            <a:pPr algn="l">
              <a:spcAft>
                <a:spcPts val="600"/>
              </a:spcAft>
            </a:pPr>
            <a:r>
              <a:rPr kumimoji="1" lang="nl-BE" sz="1600" dirty="0">
                <a:latin typeface="+mn-lt"/>
                <a:ea typeface="+mn-ea"/>
              </a:rPr>
              <a:t>- Mini Dock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nl-BE" sz="1600" dirty="0">
              <a:latin typeface="+mn-lt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9E2C88-F77C-CEE9-91AF-7816D06A7006}"/>
              </a:ext>
            </a:extLst>
          </p:cNvPr>
          <p:cNvSpPr txBox="1"/>
          <p:nvPr/>
        </p:nvSpPr>
        <p:spPr>
          <a:xfrm>
            <a:off x="3338376" y="4087368"/>
            <a:ext cx="914400" cy="914400"/>
          </a:xfrm>
          <a:prstGeom prst="rect">
            <a:avLst/>
          </a:prstGeom>
          <a:noFill/>
        </p:spPr>
        <p:txBody>
          <a:bodyPr wrap="none" tIns="90000" bIns="9000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kumimoji="1" lang="nl-BE" sz="1600" dirty="0">
                <a:latin typeface="+mn-lt"/>
                <a:ea typeface="+mn-ea"/>
              </a:rPr>
              <a:t>- 5G Integration</a:t>
            </a:r>
          </a:p>
          <a:p>
            <a:pPr algn="l">
              <a:spcAft>
                <a:spcPts val="600"/>
              </a:spcAft>
            </a:pPr>
            <a:r>
              <a:rPr lang="nl-BE" sz="1600" dirty="0">
                <a:latin typeface="+mn-lt"/>
                <a:ea typeface="+mn-ea"/>
              </a:rPr>
              <a:t>- Laser Aimed Auto-Focus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D7FD89-2159-5DA7-B817-8375A2A7DAB6}"/>
              </a:ext>
            </a:extLst>
          </p:cNvPr>
          <p:cNvSpPr txBox="1"/>
          <p:nvPr/>
        </p:nvSpPr>
        <p:spPr>
          <a:xfrm>
            <a:off x="6105224" y="4109675"/>
            <a:ext cx="2996106" cy="1428217"/>
          </a:xfrm>
          <a:prstGeom prst="rect">
            <a:avLst/>
          </a:prstGeom>
          <a:noFill/>
        </p:spPr>
        <p:txBody>
          <a:bodyPr wrap="none" tIns="90000" bIns="9000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nl-BE" sz="1600" dirty="0">
                <a:latin typeface="+mn-lt"/>
                <a:ea typeface="+mn-ea"/>
              </a:rPr>
              <a:t>- Evolution trifft Revolution</a:t>
            </a:r>
          </a:p>
          <a:p>
            <a:pPr algn="l">
              <a:spcAft>
                <a:spcPts val="600"/>
              </a:spcAft>
            </a:pPr>
            <a:r>
              <a:rPr kumimoji="1" lang="nl-BE" sz="1600" dirty="0">
                <a:latin typeface="+mn-lt"/>
                <a:ea typeface="+mn-ea"/>
              </a:rPr>
              <a:t>- Verbesserte Spracherkennung</a:t>
            </a:r>
          </a:p>
          <a:p>
            <a:pPr algn="l">
              <a:spcAft>
                <a:spcPts val="600"/>
              </a:spcAft>
            </a:pPr>
            <a:r>
              <a:rPr lang="nl-BE" sz="1600" dirty="0">
                <a:latin typeface="+mn-lt"/>
                <a:ea typeface="+mn-ea"/>
              </a:rPr>
              <a:t>- Neue Stereo Lautsprecher</a:t>
            </a:r>
          </a:p>
          <a:p>
            <a:pPr algn="l">
              <a:spcAft>
                <a:spcPts val="600"/>
              </a:spcAft>
            </a:pPr>
            <a:r>
              <a:rPr kumimoji="1" lang="nl-BE" sz="1600" dirty="0">
                <a:latin typeface="+mn-lt"/>
                <a:ea typeface="+mn-ea"/>
              </a:rPr>
              <a:t>- 5G Expansion Modul</a:t>
            </a:r>
          </a:p>
        </p:txBody>
      </p:sp>
    </p:spTree>
    <p:extLst>
      <p:ext uri="{BB962C8B-B14F-4D97-AF65-F5344CB8AC3E}">
        <p14:creationId xmlns:p14="http://schemas.microsoft.com/office/powerpoint/2010/main" val="39875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40CD8-537A-3AA7-F6D0-93EED1B1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8265670-0071-D8E5-A62D-4943B397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571500"/>
            <a:ext cx="9815763" cy="1143000"/>
          </a:xfrm>
        </p:spPr>
        <p:txBody>
          <a:bodyPr/>
          <a:lstStyle/>
          <a:p>
            <a:r>
              <a:rPr lang="de-DE">
                <a:latin typeface="+mn-lt"/>
              </a:rPr>
              <a:t>TOUGHBOOK 33 Performance Mark - UP</a:t>
            </a:r>
          </a:p>
        </p:txBody>
      </p:sp>
      <p:pic>
        <p:nvPicPr>
          <p:cNvPr id="2" name="図 5">
            <a:extLst>
              <a:ext uri="{FF2B5EF4-FFF2-40B4-BE49-F238E27FC236}">
                <a16:creationId xmlns:a16="http://schemas.microsoft.com/office/drawing/2014/main" id="{317806E6-6ED8-8EF3-B2DB-07A883FF43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/>
          <a:stretch/>
        </p:blipFill>
        <p:spPr>
          <a:xfrm>
            <a:off x="0" y="1143000"/>
            <a:ext cx="2016386" cy="5011668"/>
          </a:xfrm>
          <a:prstGeom prst="rect">
            <a:avLst/>
          </a:prstGeom>
        </p:spPr>
      </p:pic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7673E332-B9F1-284E-CE57-8A7382A5C8FF}"/>
              </a:ext>
            </a:extLst>
          </p:cNvPr>
          <p:cNvGrpSpPr/>
          <p:nvPr/>
        </p:nvGrpSpPr>
        <p:grpSpPr>
          <a:xfrm>
            <a:off x="2657885" y="1345168"/>
            <a:ext cx="3921092" cy="4684921"/>
            <a:chOff x="2657885" y="1345168"/>
            <a:chExt cx="3921092" cy="4684921"/>
          </a:xfrm>
        </p:grpSpPr>
        <p:sp>
          <p:nvSpPr>
            <p:cNvPr id="5" name="AutoShape 66">
              <a:extLst>
                <a:ext uri="{FF2B5EF4-FFF2-40B4-BE49-F238E27FC236}">
                  <a16:creationId xmlns:a16="http://schemas.microsoft.com/office/drawing/2014/main" id="{4349ED4D-3309-165C-FA31-507E1912D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7885" y="1345168"/>
              <a:ext cx="3921092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HGPｺﾞｼｯｸM"/>
                  <a:cs typeface="Calibri"/>
                </a:rPr>
                <a:t>PCMark10</a:t>
              </a:r>
              <a:endParaRPr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HGPｺﾞｼｯｸM"/>
                <a:cs typeface="Calibri"/>
              </a:endParaRPr>
            </a:p>
          </p:txBody>
        </p:sp>
        <p:sp>
          <p:nvSpPr>
            <p:cNvPr id="8" name="テキスト ボックス 8">
              <a:extLst>
                <a:ext uri="{FF2B5EF4-FFF2-40B4-BE49-F238E27FC236}">
                  <a16:creationId xmlns:a16="http://schemas.microsoft.com/office/drawing/2014/main" id="{73FC8FE9-5DF2-CFF6-210E-835E7EC36524}"/>
                </a:ext>
              </a:extLst>
            </p:cNvPr>
            <p:cNvSpPr txBox="1"/>
            <p:nvPr/>
          </p:nvSpPr>
          <p:spPr>
            <a:xfrm>
              <a:off x="5495352" y="5116651"/>
              <a:ext cx="9621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71EB">
                      <a:lumMod val="75000"/>
                    </a:srgbClr>
                  </a:solidFill>
                  <a:effectLst/>
                  <a:uLnTx/>
                  <a:uFillTx/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33mk4 i5</a:t>
              </a:r>
            </a:p>
          </p:txBody>
        </p:sp>
        <p:sp>
          <p:nvSpPr>
            <p:cNvPr id="9" name="テキスト ボックス 9">
              <a:extLst>
                <a:ext uri="{FF2B5EF4-FFF2-40B4-BE49-F238E27FC236}">
                  <a16:creationId xmlns:a16="http://schemas.microsoft.com/office/drawing/2014/main" id="{38B8AAC0-E835-3263-256A-0FD9A9F67546}"/>
                </a:ext>
              </a:extLst>
            </p:cNvPr>
            <p:cNvSpPr txBox="1"/>
            <p:nvPr/>
          </p:nvSpPr>
          <p:spPr>
            <a:xfrm>
              <a:off x="4249236" y="5116651"/>
              <a:ext cx="856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33mk3 i5</a:t>
              </a:r>
              <a:endParaRPr kumimoji="1" lang="ja-JP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" name="正方形/長方形 10">
              <a:extLst>
                <a:ext uri="{FF2B5EF4-FFF2-40B4-BE49-F238E27FC236}">
                  <a16:creationId xmlns:a16="http://schemas.microsoft.com/office/drawing/2014/main" id="{245443C8-F59C-02A6-BDAE-9CCA667BF63A}"/>
                </a:ext>
              </a:extLst>
            </p:cNvPr>
            <p:cNvSpPr/>
            <p:nvPr/>
          </p:nvSpPr>
          <p:spPr>
            <a:xfrm>
              <a:off x="5496474" y="3300046"/>
              <a:ext cx="728599" cy="1729937"/>
            </a:xfrm>
            <a:prstGeom prst="rect">
              <a:avLst/>
            </a:prstGeom>
            <a:solidFill>
              <a:srgbClr val="005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eiryo UI"/>
                  <a:cs typeface="+mn-cs"/>
                </a:rPr>
                <a:t>4962</a:t>
              </a: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eiryo UI"/>
                <a:cs typeface="+mn-cs"/>
              </a:endParaRPr>
            </a:p>
          </p:txBody>
        </p:sp>
        <p:sp>
          <p:nvSpPr>
            <p:cNvPr id="14" name="Text Box 29">
              <a:extLst>
                <a:ext uri="{FF2B5EF4-FFF2-40B4-BE49-F238E27FC236}">
                  <a16:creationId xmlns:a16="http://schemas.microsoft.com/office/drawing/2014/main" id="{A3174D9A-E487-A953-80D6-B670D2E86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5781" y="5450479"/>
              <a:ext cx="1213196" cy="579610"/>
            </a:xfrm>
            <a:prstGeom prst="rect">
              <a:avLst/>
            </a:prstGeom>
            <a:solidFill>
              <a:srgbClr val="087CE8"/>
            </a:solidFill>
            <a:ln>
              <a:noFill/>
            </a:ln>
            <a:effectLst/>
          </p:spPr>
          <p:txBody>
            <a:bodyPr wrap="square" lIns="0" rIns="0" anchor="ctr">
              <a:noAutofit/>
            </a:bodyPr>
            <a:lstStyle>
              <a:lvl1pPr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Intel</a:t>
              </a:r>
              <a:r>
                <a:rPr kumimoji="1" lang="en-US" altLang="ja-JP" sz="1000" b="1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S PGothic" pitchFamily="34" charset="-128"/>
                  <a:cs typeface="Arial" panose="020B0604020202020204" pitchFamily="34" charset="0"/>
                </a:rPr>
                <a:t>®</a:t>
              </a:r>
              <a:r>
                <a:rPr kumimoji="0" lang="en-US" altLang="ja-JP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 Core</a:t>
              </a:r>
              <a:r>
                <a:rPr kumimoji="0" lang="en-US" altLang="ja-JP" sz="1000" b="1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TM</a:t>
              </a:r>
              <a:r>
                <a:rPr kumimoji="0" lang="en-US" altLang="ja-JP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i5-1345U Processor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16GB/512GB</a:t>
              </a:r>
            </a:p>
          </p:txBody>
        </p:sp>
        <p:sp>
          <p:nvSpPr>
            <p:cNvPr id="15" name="Text Box 29">
              <a:extLst>
                <a:ext uri="{FF2B5EF4-FFF2-40B4-BE49-F238E27FC236}">
                  <a16:creationId xmlns:a16="http://schemas.microsoft.com/office/drawing/2014/main" id="{4317CFBD-8E62-32AF-9886-C9F929A746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3656" y="5450479"/>
              <a:ext cx="1213196" cy="579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0" rIns="0" anchor="ctr">
              <a:noAutofit/>
            </a:bodyPr>
            <a:lstStyle>
              <a:lvl1pPr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Intel® </a:t>
              </a:r>
              <a:r>
                <a:rPr kumimoji="0" lang="en-US" altLang="ja-JP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Core</a:t>
              </a:r>
              <a:r>
                <a:rPr kumimoji="0" lang="en-US" altLang="ja-JP" sz="1000" b="0" i="0" u="none" strike="noStrike" kern="1200" cap="none" spc="0" normalizeH="0" baseline="30000" noProof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TM</a:t>
              </a:r>
              <a:r>
                <a:rPr kumimoji="0" lang="en-US" altLang="ja-JP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i5-1254U Processor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16GB/512GB</a:t>
              </a:r>
            </a:p>
          </p:txBody>
        </p:sp>
        <p:sp>
          <p:nvSpPr>
            <p:cNvPr id="16" name="AutoShape 9">
              <a:extLst>
                <a:ext uri="{FF2B5EF4-FFF2-40B4-BE49-F238E27FC236}">
                  <a16:creationId xmlns:a16="http://schemas.microsoft.com/office/drawing/2014/main" id="{0C847280-0980-C487-34D2-EF931C94FA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35905" flipH="1">
              <a:off x="4667603" y="2822563"/>
              <a:ext cx="1376092" cy="621139"/>
            </a:xfrm>
            <a:prstGeom prst="rightArrow">
              <a:avLst>
                <a:gd name="adj1" fmla="val 50000"/>
                <a:gd name="adj2" fmla="val 90055"/>
              </a:avLst>
            </a:prstGeom>
            <a:gradFill rotWithShape="1">
              <a:gsLst>
                <a:gs pos="0">
                  <a:schemeClr val="bg1"/>
                </a:gs>
                <a:gs pos="59000">
                  <a:schemeClr val="accent4"/>
                </a:gs>
              </a:gsLst>
              <a:lin ang="0" scaled="1"/>
            </a:gradFill>
            <a:ln>
              <a:noFill/>
            </a:ln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Arial" charset="0"/>
              </a:endParaRPr>
            </a:p>
          </p:txBody>
        </p:sp>
        <p:sp>
          <p:nvSpPr>
            <p:cNvPr id="17" name="正方形/長方形 14">
              <a:extLst>
                <a:ext uri="{FF2B5EF4-FFF2-40B4-BE49-F238E27FC236}">
                  <a16:creationId xmlns:a16="http://schemas.microsoft.com/office/drawing/2014/main" id="{0374BEB3-B1D3-B874-C590-BB1DC8E8FE88}"/>
                </a:ext>
              </a:extLst>
            </p:cNvPr>
            <p:cNvSpPr/>
            <p:nvPr/>
          </p:nvSpPr>
          <p:spPr>
            <a:xfrm>
              <a:off x="4267064" y="3548719"/>
              <a:ext cx="728599" cy="14812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600">
                  <a:solidFill>
                    <a:srgbClr val="FFFFFF"/>
                  </a:solidFill>
                  <a:ea typeface="Meiryo UI"/>
                </a:rPr>
                <a:t>4632</a:t>
              </a: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eiryo UI"/>
                <a:cs typeface="+mn-cs"/>
              </a:endParaRPr>
            </a:p>
          </p:txBody>
        </p:sp>
        <p:pic>
          <p:nvPicPr>
            <p:cNvPr id="18" name="図 28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32D6C864-0BCB-82D5-144C-136B81F36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2212" y="4343143"/>
              <a:ext cx="517121" cy="646941"/>
            </a:xfrm>
            <a:prstGeom prst="rect">
              <a:avLst/>
            </a:prstGeom>
          </p:spPr>
        </p:pic>
        <p:sp>
          <p:nvSpPr>
            <p:cNvPr id="19" name="テキスト ボックス 24">
              <a:extLst>
                <a:ext uri="{FF2B5EF4-FFF2-40B4-BE49-F238E27FC236}">
                  <a16:creationId xmlns:a16="http://schemas.microsoft.com/office/drawing/2014/main" id="{0D230CDD-4FF7-8915-FAC9-ED305F263DDD}"/>
                </a:ext>
              </a:extLst>
            </p:cNvPr>
            <p:cNvSpPr txBox="1"/>
            <p:nvPr/>
          </p:nvSpPr>
          <p:spPr>
            <a:xfrm rot="20398858">
              <a:off x="4893093" y="2958239"/>
              <a:ext cx="864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>
                  <a:latin typeface="+mn-lt"/>
                </a:rPr>
                <a:t>+7%</a:t>
              </a:r>
              <a:endParaRPr kumimoji="1" lang="ja-JP" altLang="en-US" b="1">
                <a:latin typeface="+mn-lt"/>
              </a:endParaRPr>
            </a:p>
          </p:txBody>
        </p:sp>
        <p:sp>
          <p:nvSpPr>
            <p:cNvPr id="21" name="テキスト ボックス 2">
              <a:extLst>
                <a:ext uri="{FF2B5EF4-FFF2-40B4-BE49-F238E27FC236}">
                  <a16:creationId xmlns:a16="http://schemas.microsoft.com/office/drawing/2014/main" id="{355DAEEA-D93A-6D0E-198C-42BAF86DA535}"/>
                </a:ext>
              </a:extLst>
            </p:cNvPr>
            <p:cNvSpPr txBox="1"/>
            <p:nvPr/>
          </p:nvSpPr>
          <p:spPr>
            <a:xfrm>
              <a:off x="2925708" y="5116651"/>
              <a:ext cx="856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33mk2 i5</a:t>
              </a:r>
              <a:endParaRPr kumimoji="1" lang="ja-JP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2" name="Text Box 29">
              <a:extLst>
                <a:ext uri="{FF2B5EF4-FFF2-40B4-BE49-F238E27FC236}">
                  <a16:creationId xmlns:a16="http://schemas.microsoft.com/office/drawing/2014/main" id="{FCABAB3A-38BE-E271-D7F4-CAC91303CC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128" y="5450479"/>
              <a:ext cx="1213196" cy="579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0" rIns="0" anchor="ctr">
              <a:noAutofit/>
            </a:bodyPr>
            <a:lstStyle>
              <a:lvl1pPr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Intel® </a:t>
              </a:r>
              <a:r>
                <a:rPr kumimoji="0" lang="en-US" altLang="ja-JP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Core</a:t>
              </a:r>
              <a:r>
                <a:rPr kumimoji="0" lang="en-US" altLang="ja-JP" sz="1000" b="0" i="0" u="none" strike="noStrike" kern="1200" cap="none" spc="0" normalizeH="0" baseline="30000" noProof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TM</a:t>
              </a:r>
              <a:r>
                <a:rPr kumimoji="0" lang="en-US" altLang="ja-JP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i5-10310U Processor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16GB/</a:t>
              </a:r>
              <a:r>
                <a:rPr kumimoji="0" lang="en-US" altLang="ja-JP" sz="1000" b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lt"/>
                  <a:cs typeface="Arial" panose="020B0604020202020204" pitchFamily="34" charset="0"/>
                </a:rPr>
                <a:t>1TB</a:t>
              </a:r>
              <a:endParaRPr kumimoji="0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3" name="正方形/長方形 15">
              <a:extLst>
                <a:ext uri="{FF2B5EF4-FFF2-40B4-BE49-F238E27FC236}">
                  <a16:creationId xmlns:a16="http://schemas.microsoft.com/office/drawing/2014/main" id="{96035A0C-2EA9-5251-739C-27EBEC3DAB0F}"/>
                </a:ext>
              </a:extLst>
            </p:cNvPr>
            <p:cNvSpPr/>
            <p:nvPr/>
          </p:nvSpPr>
          <p:spPr>
            <a:xfrm>
              <a:off x="2943536" y="3986995"/>
              <a:ext cx="728599" cy="10429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eiryo UI"/>
                  <a:cs typeface="+mn-cs"/>
                </a:rPr>
                <a:t>3438</a:t>
              </a: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eiryo UI"/>
                <a:cs typeface="+mn-cs"/>
              </a:endParaRPr>
            </a:p>
          </p:txBody>
        </p:sp>
        <p:sp>
          <p:nvSpPr>
            <p:cNvPr id="24" name="AutoShape 9">
              <a:extLst>
                <a:ext uri="{FF2B5EF4-FFF2-40B4-BE49-F238E27FC236}">
                  <a16:creationId xmlns:a16="http://schemas.microsoft.com/office/drawing/2014/main" id="{A19C85C1-F0B8-C6A4-6A64-98CFFE520D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35905" flipH="1">
              <a:off x="3225490" y="2375413"/>
              <a:ext cx="2595092" cy="621139"/>
            </a:xfrm>
            <a:prstGeom prst="rightArrow">
              <a:avLst>
                <a:gd name="adj1" fmla="val 50000"/>
                <a:gd name="adj2" fmla="val 90055"/>
              </a:avLst>
            </a:prstGeom>
            <a:gradFill rotWithShape="1">
              <a:gsLst>
                <a:gs pos="0">
                  <a:schemeClr val="bg1"/>
                </a:gs>
                <a:gs pos="59000">
                  <a:schemeClr val="accent4"/>
                </a:gs>
              </a:gsLst>
              <a:lin ang="0" scaled="1"/>
            </a:gradFill>
            <a:ln>
              <a:noFill/>
            </a:ln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Arial" charset="0"/>
              </a:endParaRP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94140D44-EAAF-AF44-5BF4-CAEE8E97F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1110" y="4332141"/>
              <a:ext cx="657943" cy="657943"/>
            </a:xfrm>
            <a:prstGeom prst="rect">
              <a:avLst/>
            </a:prstGeom>
          </p:spPr>
        </p:pic>
        <p:sp>
          <p:nvSpPr>
            <p:cNvPr id="43" name="テキスト ボックス 24">
              <a:extLst>
                <a:ext uri="{FF2B5EF4-FFF2-40B4-BE49-F238E27FC236}">
                  <a16:creationId xmlns:a16="http://schemas.microsoft.com/office/drawing/2014/main" id="{9F4364CA-A001-6577-72BD-D5D8B9ACB9CE}"/>
                </a:ext>
              </a:extLst>
            </p:cNvPr>
            <p:cNvSpPr txBox="1"/>
            <p:nvPr/>
          </p:nvSpPr>
          <p:spPr>
            <a:xfrm rot="20398858">
              <a:off x="3915926" y="2563126"/>
              <a:ext cx="864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>
                  <a:latin typeface="+mn-lt"/>
                </a:rPr>
                <a:t>+44%</a:t>
              </a:r>
              <a:endParaRPr kumimoji="1" lang="ja-JP" altLang="en-US" b="1">
                <a:latin typeface="+mn-lt"/>
              </a:endParaRPr>
            </a:p>
          </p:txBody>
        </p:sp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DECCB96E-B53D-3DA9-217B-0C950E2B3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81042" y="4328850"/>
              <a:ext cx="657943" cy="664523"/>
            </a:xfrm>
            <a:prstGeom prst="rect">
              <a:avLst/>
            </a:prstGeom>
          </p:spPr>
        </p:pic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DE8CB541-4A63-E7FE-6902-E859DED70F5C}"/>
              </a:ext>
            </a:extLst>
          </p:cNvPr>
          <p:cNvGrpSpPr/>
          <p:nvPr/>
        </p:nvGrpSpPr>
        <p:grpSpPr>
          <a:xfrm>
            <a:off x="7214262" y="1348948"/>
            <a:ext cx="3903672" cy="4668052"/>
            <a:chOff x="7214262" y="1348948"/>
            <a:chExt cx="3903672" cy="4668052"/>
          </a:xfrm>
        </p:grpSpPr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B98B240D-9CE1-77C4-F65B-31F4C1CDC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4262" y="1348948"/>
              <a:ext cx="3903672" cy="365552"/>
            </a:xfrm>
            <a:prstGeom prst="rect">
              <a:avLst/>
            </a:prstGeom>
            <a:solidFill>
              <a:srgbClr val="0041C0"/>
            </a:solidFill>
            <a:ln>
              <a:noFill/>
            </a:ln>
          </p:spPr>
          <p:txBody>
            <a:bodyPr wrap="none" lIns="121848" tIns="60921" rIns="121848" bIns="60921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itchFamily="34" charset="0"/>
                </a:rPr>
                <a:t>SPECviewperf2020 (Open GL)</a:t>
              </a:r>
            </a:p>
          </p:txBody>
        </p:sp>
        <p:sp>
          <p:nvSpPr>
            <p:cNvPr id="29" name="テキスト ボックス 22">
              <a:extLst>
                <a:ext uri="{FF2B5EF4-FFF2-40B4-BE49-F238E27FC236}">
                  <a16:creationId xmlns:a16="http://schemas.microsoft.com/office/drawing/2014/main" id="{05600A7B-DB46-284D-4F99-E26E0A7F4B90}"/>
                </a:ext>
              </a:extLst>
            </p:cNvPr>
            <p:cNvSpPr txBox="1"/>
            <p:nvPr/>
          </p:nvSpPr>
          <p:spPr>
            <a:xfrm>
              <a:off x="10034308" y="5103562"/>
              <a:ext cx="9621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ja-JP" sz="1600" b="1">
                  <a:solidFill>
                    <a:srgbClr val="0071EB">
                      <a:lumMod val="75000"/>
                    </a:srgbClr>
                  </a:solidFill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33mk4 i5</a:t>
              </a:r>
            </a:p>
          </p:txBody>
        </p:sp>
        <p:sp>
          <p:nvSpPr>
            <p:cNvPr id="30" name="テキスト ボックス 23">
              <a:extLst>
                <a:ext uri="{FF2B5EF4-FFF2-40B4-BE49-F238E27FC236}">
                  <a16:creationId xmlns:a16="http://schemas.microsoft.com/office/drawing/2014/main" id="{200A3705-13F4-99A7-1AA0-0BCC48B9DA54}"/>
                </a:ext>
              </a:extLst>
            </p:cNvPr>
            <p:cNvSpPr txBox="1"/>
            <p:nvPr/>
          </p:nvSpPr>
          <p:spPr>
            <a:xfrm>
              <a:off x="8788192" y="5103562"/>
              <a:ext cx="856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ja-JP" sz="140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33mk3 i5</a:t>
              </a:r>
              <a:endParaRPr lang="ja-JP" altLang="en-US" sz="105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1" name="正方形/長方形 24">
              <a:extLst>
                <a:ext uri="{FF2B5EF4-FFF2-40B4-BE49-F238E27FC236}">
                  <a16:creationId xmlns:a16="http://schemas.microsoft.com/office/drawing/2014/main" id="{93FD5CFD-9D1C-74A8-10B4-597D8F6DEC13}"/>
                </a:ext>
              </a:extLst>
            </p:cNvPr>
            <p:cNvSpPr/>
            <p:nvPr/>
          </p:nvSpPr>
          <p:spPr>
            <a:xfrm>
              <a:off x="10035430" y="3618903"/>
              <a:ext cx="728599" cy="1397991"/>
            </a:xfrm>
            <a:prstGeom prst="rect">
              <a:avLst/>
            </a:prstGeom>
            <a:solidFill>
              <a:srgbClr val="0055B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9.61</a:t>
              </a:r>
              <a:endParaRPr kumimoji="0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32" name="Text Box 29">
              <a:extLst>
                <a:ext uri="{FF2B5EF4-FFF2-40B4-BE49-F238E27FC236}">
                  <a16:creationId xmlns:a16="http://schemas.microsoft.com/office/drawing/2014/main" id="{5062AD2B-AEBD-5675-6C83-381D0968E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4737" y="5437390"/>
              <a:ext cx="1213196" cy="579610"/>
            </a:xfrm>
            <a:prstGeom prst="rect">
              <a:avLst/>
            </a:prstGeom>
            <a:solidFill>
              <a:srgbClr val="087CE8"/>
            </a:solidFill>
            <a:ln>
              <a:noFill/>
            </a:ln>
            <a:effectLst/>
          </p:spPr>
          <p:txBody>
            <a:bodyPr wrap="square" lIns="0" rIns="0" anchor="ctr">
              <a:noAutofit/>
            </a:bodyPr>
            <a:lstStyle>
              <a:lvl1pPr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ja-JP" sz="100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Intel</a:t>
              </a:r>
              <a:r>
                <a:rPr lang="en-US" altLang="ja-JP" sz="1000" baseline="30000">
                  <a:solidFill>
                    <a:srgbClr val="FFFFFF"/>
                  </a:solidFill>
                  <a:latin typeface="+mn-lt"/>
                  <a:ea typeface="MS PGothic" pitchFamily="34" charset="-128"/>
                  <a:cs typeface="Arial" panose="020B0604020202020204" pitchFamily="34" charset="0"/>
                </a:rPr>
                <a:t>®</a:t>
              </a:r>
              <a:r>
                <a:rPr kumimoji="0" lang="en-US" altLang="ja-JP" sz="100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 Core</a:t>
              </a:r>
              <a:r>
                <a:rPr kumimoji="0" lang="en-US" altLang="ja-JP" sz="1000" baseline="3000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TM</a:t>
              </a:r>
              <a:r>
                <a:rPr kumimoji="0" lang="en-US" altLang="ja-JP" sz="100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 </a:t>
              </a:r>
            </a:p>
            <a:p>
              <a:pPr algn="ctr" eaLnBrk="1" hangingPunct="1">
                <a:defRPr/>
              </a:pPr>
              <a:r>
                <a:rPr kumimoji="0" lang="en-US" altLang="ja-JP" sz="100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i5-1345U Processor</a:t>
              </a:r>
            </a:p>
            <a:p>
              <a:pPr algn="ctr" eaLnBrk="1" hangingPunct="1">
                <a:defRPr/>
              </a:pPr>
              <a:r>
                <a:rPr kumimoji="0" lang="en-US" altLang="ja-JP" sz="100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16GB/512GB</a:t>
              </a:r>
            </a:p>
          </p:txBody>
        </p:sp>
        <p:sp>
          <p:nvSpPr>
            <p:cNvPr id="33" name="Text Box 29">
              <a:extLst>
                <a:ext uri="{FF2B5EF4-FFF2-40B4-BE49-F238E27FC236}">
                  <a16:creationId xmlns:a16="http://schemas.microsoft.com/office/drawing/2014/main" id="{30D4D188-B300-0DDC-3F61-835B724E6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2612" y="5437390"/>
              <a:ext cx="1213196" cy="57961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>
              <a:noFill/>
            </a:ln>
            <a:effectLst/>
          </p:spPr>
          <p:txBody>
            <a:bodyPr wrap="square" lIns="0" rIns="0" anchor="ctr">
              <a:noAutofit/>
            </a:bodyPr>
            <a:lstStyle>
              <a:lvl1pPr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Intel® </a:t>
              </a:r>
              <a:r>
                <a:rPr kumimoji="0" lang="en-US" altLang="ja-JP" sz="1000" b="0" i="0" u="none" strike="noStrike" kern="0" cap="none" spc="0" normalizeH="0" baseline="0" noProof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Core</a:t>
              </a:r>
              <a:r>
                <a:rPr kumimoji="0" lang="en-US" altLang="ja-JP" sz="1000" b="0" i="0" u="none" strike="noStrike" kern="0" cap="none" spc="0" normalizeH="0" baseline="30000" noProof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TM</a:t>
              </a:r>
              <a:r>
                <a:rPr kumimoji="0" lang="en-US" altLang="ja-JP" sz="10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i5-1254U Processor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16GB/512GB</a:t>
              </a:r>
            </a:p>
          </p:txBody>
        </p:sp>
        <p:sp>
          <p:nvSpPr>
            <p:cNvPr id="34" name="AutoShape 9">
              <a:extLst>
                <a:ext uri="{FF2B5EF4-FFF2-40B4-BE49-F238E27FC236}">
                  <a16:creationId xmlns:a16="http://schemas.microsoft.com/office/drawing/2014/main" id="{7BAB03EA-7CE4-2EE3-AE18-64A5B33630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35905" flipH="1">
              <a:off x="9105825" y="3075073"/>
              <a:ext cx="1376092" cy="621139"/>
            </a:xfrm>
            <a:prstGeom prst="rightArrow">
              <a:avLst>
                <a:gd name="adj1" fmla="val 50000"/>
                <a:gd name="adj2" fmla="val 90055"/>
              </a:avLst>
            </a:prstGeom>
            <a:gradFill rotWithShape="1">
              <a:gsLst>
                <a:gs pos="0">
                  <a:srgbClr val="FFFFFF"/>
                </a:gs>
                <a:gs pos="59000">
                  <a:srgbClr val="FCE700"/>
                </a:gs>
              </a:gsLst>
              <a:lin ang="0" scaled="1"/>
            </a:gradFill>
            <a:ln>
              <a:noFill/>
            </a:ln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Arial" charset="0"/>
              </a:endParaRPr>
            </a:p>
          </p:txBody>
        </p:sp>
        <p:sp>
          <p:nvSpPr>
            <p:cNvPr id="35" name="正方形/長方形 41">
              <a:extLst>
                <a:ext uri="{FF2B5EF4-FFF2-40B4-BE49-F238E27FC236}">
                  <a16:creationId xmlns:a16="http://schemas.microsoft.com/office/drawing/2014/main" id="{365E5CDF-BCAE-3136-ACFF-C497FADA9B2A}"/>
                </a:ext>
              </a:extLst>
            </p:cNvPr>
            <p:cNvSpPr/>
            <p:nvPr/>
          </p:nvSpPr>
          <p:spPr>
            <a:xfrm>
              <a:off x="8806020" y="3753098"/>
              <a:ext cx="728599" cy="1263796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9.06</a:t>
              </a:r>
              <a:endParaRPr kumimoji="0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38" name="テキスト ボックス 5">
              <a:extLst>
                <a:ext uri="{FF2B5EF4-FFF2-40B4-BE49-F238E27FC236}">
                  <a16:creationId xmlns:a16="http://schemas.microsoft.com/office/drawing/2014/main" id="{BFE883AA-61FF-B139-8AE4-69D2AF388F8F}"/>
                </a:ext>
              </a:extLst>
            </p:cNvPr>
            <p:cNvSpPr txBox="1"/>
            <p:nvPr/>
          </p:nvSpPr>
          <p:spPr>
            <a:xfrm>
              <a:off x="7461378" y="5097026"/>
              <a:ext cx="856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ja-JP" sz="140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33mk2 i5</a:t>
              </a:r>
              <a:endParaRPr lang="ja-JP" altLang="en-US" sz="105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9" name="Text Box 29">
              <a:extLst>
                <a:ext uri="{FF2B5EF4-FFF2-40B4-BE49-F238E27FC236}">
                  <a16:creationId xmlns:a16="http://schemas.microsoft.com/office/drawing/2014/main" id="{21E05FE1-195A-7DD3-D88B-9C44DA68B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5798" y="5430854"/>
              <a:ext cx="1213196" cy="57961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>
              <a:noFill/>
            </a:ln>
            <a:effectLst/>
          </p:spPr>
          <p:txBody>
            <a:bodyPr wrap="square" lIns="0" rIns="0" anchor="ctr">
              <a:noAutofit/>
            </a:bodyPr>
            <a:lstStyle>
              <a:lvl1pPr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bg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Intel® </a:t>
              </a:r>
              <a:r>
                <a:rPr kumimoji="0" lang="en-US" altLang="ja-JP" sz="1000" b="0" i="0" u="none" strike="noStrike" kern="0" cap="none" spc="0" normalizeH="0" baseline="0" noProof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Core</a:t>
              </a:r>
              <a:r>
                <a:rPr kumimoji="0" lang="en-US" altLang="ja-JP" sz="1000" b="0" i="0" u="none" strike="noStrike" kern="0" cap="none" spc="0" normalizeH="0" baseline="30000" noProof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TM</a:t>
              </a:r>
              <a:r>
                <a:rPr kumimoji="0" lang="en-US" altLang="ja-JP" sz="10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i5-10310U Processor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Arial" panose="020B0604020202020204" pitchFamily="34" charset="0"/>
                </a:rPr>
                <a:t>16GB/1TB</a:t>
              </a:r>
            </a:p>
          </p:txBody>
        </p:sp>
        <p:sp>
          <p:nvSpPr>
            <p:cNvPr id="40" name="正方形/長方形 7">
              <a:extLst>
                <a:ext uri="{FF2B5EF4-FFF2-40B4-BE49-F238E27FC236}">
                  <a16:creationId xmlns:a16="http://schemas.microsoft.com/office/drawing/2014/main" id="{8C8A3ABB-C2F8-781B-561D-280508628CF9}"/>
                </a:ext>
              </a:extLst>
            </p:cNvPr>
            <p:cNvSpPr/>
            <p:nvPr/>
          </p:nvSpPr>
          <p:spPr>
            <a:xfrm>
              <a:off x="7479206" y="3967370"/>
              <a:ext cx="728599" cy="104298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6.23</a:t>
              </a:r>
              <a:endParaRPr kumimoji="0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7547C0B8-5EC1-12AE-1A3D-E683D669B1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35905" flipH="1">
              <a:off x="7797785" y="2391661"/>
              <a:ext cx="2595092" cy="621139"/>
            </a:xfrm>
            <a:prstGeom prst="rightArrow">
              <a:avLst>
                <a:gd name="adj1" fmla="val 50000"/>
                <a:gd name="adj2" fmla="val 90055"/>
              </a:avLst>
            </a:prstGeom>
            <a:gradFill rotWithShape="1">
              <a:gsLst>
                <a:gs pos="0">
                  <a:srgbClr val="FFFFFF"/>
                </a:gs>
                <a:gs pos="59000">
                  <a:srgbClr val="FCE700"/>
                </a:gs>
              </a:gsLst>
              <a:lin ang="0" scaled="1"/>
            </a:gradFill>
            <a:ln>
              <a:noFill/>
            </a:ln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Arial" charset="0"/>
              </a:endParaRPr>
            </a:p>
          </p:txBody>
        </p:sp>
        <p:sp>
          <p:nvSpPr>
            <p:cNvPr id="27" name="テキスト ボックス 24">
              <a:extLst>
                <a:ext uri="{FF2B5EF4-FFF2-40B4-BE49-F238E27FC236}">
                  <a16:creationId xmlns:a16="http://schemas.microsoft.com/office/drawing/2014/main" id="{3E6B965A-0C04-ED00-D655-A2401405B987}"/>
                </a:ext>
              </a:extLst>
            </p:cNvPr>
            <p:cNvSpPr txBox="1"/>
            <p:nvPr/>
          </p:nvSpPr>
          <p:spPr>
            <a:xfrm rot="20497756">
              <a:off x="8572478" y="2551102"/>
              <a:ext cx="864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>
                  <a:latin typeface="+mn-lt"/>
                </a:rPr>
                <a:t>+54%</a:t>
              </a:r>
              <a:endParaRPr kumimoji="1" lang="ja-JP" altLang="en-US" b="1">
                <a:latin typeface="+mn-lt"/>
              </a:endParaRPr>
            </a:p>
          </p:txBody>
        </p:sp>
        <p:sp>
          <p:nvSpPr>
            <p:cNvPr id="44" name="テキスト ボックス 24">
              <a:extLst>
                <a:ext uri="{FF2B5EF4-FFF2-40B4-BE49-F238E27FC236}">
                  <a16:creationId xmlns:a16="http://schemas.microsoft.com/office/drawing/2014/main" id="{AE418476-D268-6B15-949B-1DA2F2CFEF50}"/>
                </a:ext>
              </a:extLst>
            </p:cNvPr>
            <p:cNvSpPr txBox="1"/>
            <p:nvPr/>
          </p:nvSpPr>
          <p:spPr>
            <a:xfrm rot="20398858">
              <a:off x="9347365" y="3198196"/>
              <a:ext cx="864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>
                  <a:latin typeface="+mn-lt"/>
                </a:rPr>
                <a:t>+6%</a:t>
              </a:r>
              <a:endParaRPr kumimoji="1" lang="ja-JP" altLang="en-US" b="1">
                <a:latin typeface="+mn-lt"/>
              </a:endParaRPr>
            </a:p>
          </p:txBody>
        </p:sp>
        <p:pic>
          <p:nvPicPr>
            <p:cNvPr id="46" name="図 28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E84B8489-F534-6B20-E150-8166EA765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6864" y="4343143"/>
              <a:ext cx="517121" cy="646941"/>
            </a:xfrm>
            <a:prstGeom prst="rect">
              <a:avLst/>
            </a:prstGeom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49BBDE4D-45FF-37A1-E413-B2B7615B4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35762" y="4332141"/>
              <a:ext cx="657943" cy="657943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51405C8D-E71B-A3B3-69CA-00B48A8C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15694" y="4328850"/>
              <a:ext cx="657943" cy="664523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EE76C32E-4DF5-54CF-5C7A-27839A76465C}"/>
              </a:ext>
            </a:extLst>
          </p:cNvPr>
          <p:cNvSpPr txBox="1"/>
          <p:nvPr/>
        </p:nvSpPr>
        <p:spPr>
          <a:xfrm>
            <a:off x="2993456" y="61546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2021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9EBB334-EEA8-60A3-6173-EC2845E755AF}"/>
              </a:ext>
            </a:extLst>
          </p:cNvPr>
          <p:cNvSpPr txBox="1"/>
          <p:nvPr/>
        </p:nvSpPr>
        <p:spPr>
          <a:xfrm>
            <a:off x="4151784" y="615601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03/2024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22F84EE-1E4D-9E48-3769-659D2192105B}"/>
              </a:ext>
            </a:extLst>
          </p:cNvPr>
          <p:cNvSpPr txBox="1"/>
          <p:nvPr/>
        </p:nvSpPr>
        <p:spPr>
          <a:xfrm>
            <a:off x="5447928" y="615601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11/2024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0D2DF98-117F-B6BC-3063-E0F6AD51EE37}"/>
              </a:ext>
            </a:extLst>
          </p:cNvPr>
          <p:cNvSpPr txBox="1"/>
          <p:nvPr/>
        </p:nvSpPr>
        <p:spPr>
          <a:xfrm>
            <a:off x="7480405" y="61653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2021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EB3AED1-2BBB-CCC5-3676-9F37CE89B821}"/>
              </a:ext>
            </a:extLst>
          </p:cNvPr>
          <p:cNvSpPr txBox="1"/>
          <p:nvPr/>
        </p:nvSpPr>
        <p:spPr>
          <a:xfrm>
            <a:off x="8688288" y="616664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03/2024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F952A48-CE43-A504-E3DA-9083F5B58CB7}"/>
              </a:ext>
            </a:extLst>
          </p:cNvPr>
          <p:cNvSpPr txBox="1"/>
          <p:nvPr/>
        </p:nvSpPr>
        <p:spPr>
          <a:xfrm>
            <a:off x="10046325" y="616664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11/2024</a:t>
            </a:r>
          </a:p>
        </p:txBody>
      </p:sp>
    </p:spTree>
    <p:extLst>
      <p:ext uri="{BB962C8B-B14F-4D97-AF65-F5344CB8AC3E}">
        <p14:creationId xmlns:p14="http://schemas.microsoft.com/office/powerpoint/2010/main" val="402785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6629B-9B2C-4CE2-F42A-0DC4B254C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stening Business: Over 53,859 Royalty-Free Licensable Stock Illustrations  &amp; Drawings | Shutterstock">
            <a:extLst>
              <a:ext uri="{FF2B5EF4-FFF2-40B4-BE49-F238E27FC236}">
                <a16:creationId xmlns:a16="http://schemas.microsoft.com/office/drawing/2014/main" id="{61D5EBFC-2F58-61B1-7B9D-497919D42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1"/>
          <a:stretch/>
        </p:blipFill>
        <p:spPr bwMode="auto">
          <a:xfrm>
            <a:off x="839416" y="1988840"/>
            <a:ext cx="6089814" cy="3997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0CB064-49D5-CA03-2F8E-265E895EBE32}"/>
              </a:ext>
            </a:extLst>
          </p:cNvPr>
          <p:cNvGrpSpPr/>
          <p:nvPr/>
        </p:nvGrpSpPr>
        <p:grpSpPr>
          <a:xfrm>
            <a:off x="8256240" y="3140968"/>
            <a:ext cx="3024336" cy="1540825"/>
            <a:chOff x="6446230" y="1844824"/>
            <a:chExt cx="5372583" cy="27130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83B8F8-D2CD-AB67-AB38-78C75E692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"/>
                      </a14:imgEffect>
                    </a14:imgLayer>
                  </a14:imgProps>
                </a:ext>
              </a:extLst>
            </a:blip>
            <a:srcRect l="5051" r="8678" b="4145"/>
            <a:stretch/>
          </p:blipFill>
          <p:spPr>
            <a:xfrm>
              <a:off x="6446230" y="1844824"/>
              <a:ext cx="5372582" cy="26005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8D426A-9509-3603-F008-B63BC665C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459" t="50429" r="8677"/>
            <a:stretch/>
          </p:blipFill>
          <p:spPr>
            <a:xfrm>
              <a:off x="7032104" y="3212976"/>
              <a:ext cx="4786709" cy="134489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370ACD-425E-87BC-9940-5B58E2CEEC9E}"/>
              </a:ext>
            </a:extLst>
          </p:cNvPr>
          <p:cNvSpPr txBox="1"/>
          <p:nvPr/>
        </p:nvSpPr>
        <p:spPr>
          <a:xfrm>
            <a:off x="7069995" y="2986960"/>
            <a:ext cx="10454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500" b="1">
                <a:solidFill>
                  <a:srgbClr val="00BEF5"/>
                </a:solidFill>
              </a:rPr>
              <a:t>=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6ED1AA8-1049-F0A2-1500-7DDE4DCBF0E4}"/>
              </a:ext>
            </a:extLst>
          </p:cNvPr>
          <p:cNvSpPr txBox="1">
            <a:spLocks/>
          </p:cNvSpPr>
          <p:nvPr/>
        </p:nvSpPr>
        <p:spPr>
          <a:xfrm>
            <a:off x="730250" y="815914"/>
            <a:ext cx="8750126" cy="769268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ja-JP" altLang="en-US" sz="4400" kern="1200" dirty="0">
                <a:solidFill>
                  <a:schemeClr val="tx2"/>
                </a:solidFill>
                <a:latin typeface="+mj-lt"/>
                <a:ea typeface="Yu Gothic UI" panose="020B0500000000000000" pitchFamily="50" charset="-128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GB" dirty="0" err="1"/>
              <a:t>Wir</a:t>
            </a:r>
            <a:r>
              <a:rPr kumimoji="0" lang="en-GB" dirty="0"/>
              <a:t> </a:t>
            </a:r>
            <a:r>
              <a:rPr kumimoji="0" lang="en-GB" dirty="0" err="1"/>
              <a:t>hören</a:t>
            </a:r>
            <a:r>
              <a:rPr kumimoji="0" lang="en-GB" dirty="0"/>
              <a:t> </a:t>
            </a:r>
            <a:r>
              <a:rPr kumimoji="0" lang="en-GB" dirty="0" err="1"/>
              <a:t>zu</a:t>
            </a:r>
            <a:r>
              <a:rPr kumimoji="0" lang="en-GB" dirty="0"/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812854-7F57-355A-7A2B-2A4EFCDEF84B}"/>
              </a:ext>
            </a:extLst>
          </p:cNvPr>
          <p:cNvSpPr txBox="1">
            <a:spLocks/>
          </p:cNvSpPr>
          <p:nvPr/>
        </p:nvSpPr>
        <p:spPr>
          <a:xfrm rot="20627368">
            <a:off x="4275623" y="2466085"/>
            <a:ext cx="1964182" cy="566006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ja-JP" altLang="en-US" sz="4400" kern="1200" dirty="0">
                <a:solidFill>
                  <a:schemeClr val="tx2"/>
                </a:solidFill>
                <a:latin typeface="+mj-lt"/>
                <a:ea typeface="Yu Gothic UI" panose="020B0500000000000000" pitchFamily="50" charset="-128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GB" dirty="0" err="1"/>
              <a:t>Kunden</a:t>
            </a:r>
            <a:endParaRPr kumimoji="0"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91361A-EED4-F364-666C-587D4C6C2110}"/>
              </a:ext>
            </a:extLst>
          </p:cNvPr>
          <p:cNvSpPr txBox="1">
            <a:spLocks/>
          </p:cNvSpPr>
          <p:nvPr/>
        </p:nvSpPr>
        <p:spPr>
          <a:xfrm rot="20602090">
            <a:off x="4416434" y="3412931"/>
            <a:ext cx="1964182" cy="566006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ja-JP" altLang="en-US" sz="4400" kern="1200" dirty="0">
                <a:solidFill>
                  <a:schemeClr val="tx2"/>
                </a:solidFill>
                <a:latin typeface="+mj-lt"/>
                <a:ea typeface="Yu Gothic UI" panose="020B0500000000000000" pitchFamily="50" charset="-128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GB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367420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0ABC0-372E-68BC-398F-05D93AFD9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028D88F-109D-A026-447D-08E3B941E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571500"/>
            <a:ext cx="8678118" cy="1143000"/>
          </a:xfrm>
        </p:spPr>
        <p:txBody>
          <a:bodyPr/>
          <a:lstStyle/>
          <a:p>
            <a:r>
              <a:rPr lang="de-DE"/>
              <a:t>TOUGHBOOK 33mk4 5G SKU</a:t>
            </a:r>
          </a:p>
        </p:txBody>
      </p:sp>
      <p:pic>
        <p:nvPicPr>
          <p:cNvPr id="2" name="図 5">
            <a:extLst>
              <a:ext uri="{FF2B5EF4-FFF2-40B4-BE49-F238E27FC236}">
                <a16:creationId xmlns:a16="http://schemas.microsoft.com/office/drawing/2014/main" id="{A08AA9A0-D541-7CFC-7F1A-FD7E35C619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/>
          <a:stretch/>
        </p:blipFill>
        <p:spPr>
          <a:xfrm>
            <a:off x="0" y="1143000"/>
            <a:ext cx="2016386" cy="5011668"/>
          </a:xfrm>
          <a:prstGeom prst="rect">
            <a:avLst/>
          </a:prstGeom>
        </p:spPr>
      </p:pic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CB015B7-DC03-E0AF-303D-009123D798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3" b="90117" l="9898" r="89859">
                        <a14:foregroundMark x1="11750" y1="30949" x2="15602" y2="14434"/>
                        <a14:foregroundMark x1="15602" y1="14434" x2="26914" y2="12419"/>
                        <a14:foregroundMark x1="26914" y1="12419" x2="79181" y2="15280"/>
                        <a14:foregroundMark x1="79181" y1="15280" x2="85422" y2="31339"/>
                        <a14:foregroundMark x1="85422" y1="31339" x2="88640" y2="58388"/>
                        <a14:foregroundMark x1="88640" y1="58388" x2="87762" y2="77178"/>
                        <a14:foregroundMark x1="87762" y1="77178" x2="76792" y2="88036"/>
                        <a14:foregroundMark x1="76792" y1="88036" x2="16772" y2="87321"/>
                        <a14:foregroundMark x1="16772" y1="87321" x2="12530" y2="64109"/>
                        <a14:foregroundMark x1="12530" y1="64109" x2="15895" y2="27633"/>
                        <a14:foregroundMark x1="15895" y1="27633" x2="43052" y2="24642"/>
                        <a14:foregroundMark x1="43052" y1="24642" x2="53681" y2="27308"/>
                        <a14:foregroundMark x1="53681" y1="27308" x2="46758" y2="51235"/>
                        <a14:foregroundMark x1="46758" y1="51235" x2="51536" y2="76593"/>
                        <a14:foregroundMark x1="51536" y1="76593" x2="40517" y2="66255"/>
                        <a14:foregroundMark x1="40517" y1="66255" x2="61190" y2="64564"/>
                        <a14:foregroundMark x1="58264" y1="9818" x2="69722" y2="10208"/>
                        <a14:foregroundMark x1="69722" y1="10208" x2="82350" y2="10013"/>
                        <a14:foregroundMark x1="82350" y1="10013" x2="88786" y2="22822"/>
                        <a14:foregroundMark x1="88786" y1="22822" x2="84495" y2="67360"/>
                        <a14:foregroundMark x1="84495" y1="67360" x2="86202" y2="83680"/>
                        <a14:foregroundMark x1="86202" y1="83680" x2="72599" y2="89597"/>
                        <a14:foregroundMark x1="72599" y1="89597" x2="20770" y2="87191"/>
                        <a14:foregroundMark x1="20770" y1="87191" x2="11214" y2="35566"/>
                        <a14:foregroundMark x1="11214" y1="35566" x2="28718" y2="23472"/>
                        <a14:foregroundMark x1="28718" y1="23472" x2="59093" y2="26723"/>
                        <a14:foregroundMark x1="59093" y1="26723" x2="57435" y2="27048"/>
                        <a14:foregroundMark x1="29985" y1="15020" x2="59532" y2="14564"/>
                        <a14:foregroundMark x1="54364" y1="10598" x2="65919" y2="9363"/>
                        <a14:foregroundMark x1="21209" y1="91222" x2="36958" y2="89662"/>
                        <a14:foregroundMark x1="36958" y1="89662" x2="50902" y2="90117"/>
                        <a14:foregroundMark x1="11312" y1="22757" x2="9995" y2="34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365" y="1898588"/>
            <a:ext cx="5685052" cy="42642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75B2C45-BA3F-ADCA-F81C-383CE44BE8B7}"/>
              </a:ext>
            </a:extLst>
          </p:cNvPr>
          <p:cNvSpPr txBox="1"/>
          <p:nvPr/>
        </p:nvSpPr>
        <p:spPr>
          <a:xfrm>
            <a:off x="2579296" y="3130612"/>
            <a:ext cx="3767057" cy="75405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de-DE" sz="2400" b="1" dirty="0">
                <a:latin typeface="+mn-lt"/>
                <a:ea typeface="+mn-ea"/>
              </a:rPr>
              <a:t>5G SUB 6 SKU verfügbar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  <a:ea typeface="+mn-ea"/>
              </a:rPr>
              <a:t>In Verbindung mit großem Akku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C75A5DAE-AF35-2A1A-980B-1FB49D95F5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2304" y="692696"/>
            <a:ext cx="1825679" cy="1217119"/>
          </a:xfrm>
          <a:prstGeom prst="rect">
            <a:avLst/>
          </a:prstGeom>
        </p:spPr>
      </p:pic>
      <p:pic>
        <p:nvPicPr>
          <p:cNvPr id="5" name="Picture 4" descr="Premium Vector | Speaking icon sign talking icon voice audio icon sign">
            <a:extLst>
              <a:ext uri="{FF2B5EF4-FFF2-40B4-BE49-F238E27FC236}">
                <a16:creationId xmlns:a16="http://schemas.microsoft.com/office/drawing/2014/main" id="{C0B0E309-5031-5B96-D77D-14BAE9340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5778" r="89778">
                        <a14:foregroundMark x1="85778" y1="56444" x2="85778" y2="56444"/>
                        <a14:foregroundMark x1="86222" y1="68444" x2="86222" y2="68444"/>
                        <a14:foregroundMark x1="89333" y1="82667" x2="89333" y2="82667"/>
                        <a14:foregroundMark x1="5778" y1="38667" x2="5778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15580" y="585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752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5C05C-058E-7E86-CF06-C43F21ECC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2050D-0B2F-20BC-3D7B-6CC0B1DF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376" y="8621"/>
            <a:ext cx="6888088" cy="915016"/>
          </a:xfrm>
        </p:spPr>
        <p:txBody>
          <a:bodyPr/>
          <a:lstStyle/>
          <a:p>
            <a:pPr algn="l"/>
            <a:r>
              <a:rPr lang="de-DE" sz="3200" dirty="0"/>
              <a:t>33mk2 zu mk4 Laser-</a:t>
            </a:r>
            <a:r>
              <a:rPr lang="de-DE" sz="3200" dirty="0" err="1"/>
              <a:t>Aimed</a:t>
            </a:r>
            <a:r>
              <a:rPr lang="de-DE" sz="3200" dirty="0"/>
              <a:t> Auto Focus</a:t>
            </a:r>
          </a:p>
        </p:txBody>
      </p:sp>
      <p:sp>
        <p:nvSpPr>
          <p:cNvPr id="5" name="Text Box 91">
            <a:extLst>
              <a:ext uri="{FF2B5EF4-FFF2-40B4-BE49-F238E27FC236}">
                <a16:creationId xmlns:a16="http://schemas.microsoft.com/office/drawing/2014/main" id="{B97AA90B-888E-C956-9B5B-E1FF83295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949" y="1261453"/>
            <a:ext cx="4073209" cy="604566"/>
          </a:xfrm>
          <a:prstGeom prst="rect">
            <a:avLst/>
          </a:prstGeom>
          <a:solidFill>
            <a:srgbClr val="0071EB">
              <a:lumMod val="75000"/>
            </a:srgb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HGPｺﾞｼｯｸM" pitchFamily="50" charset="-128"/>
              </a:rPr>
              <a:t>TOUGHBOOK 33mk2,mk3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HGPｺﾞｼｯｸM" pitchFamily="50" charset="-128"/>
              </a:rPr>
              <a:t>Laser Autofocus</a:t>
            </a:r>
          </a:p>
        </p:txBody>
      </p:sp>
      <p:sp>
        <p:nvSpPr>
          <p:cNvPr id="6" name="Text Box 91">
            <a:extLst>
              <a:ext uri="{FF2B5EF4-FFF2-40B4-BE49-F238E27FC236}">
                <a16:creationId xmlns:a16="http://schemas.microsoft.com/office/drawing/2014/main" id="{0719F921-EFE2-5545-3E51-0CDFAF028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312" y="1261453"/>
            <a:ext cx="4073209" cy="604566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kern="0" dirty="0">
                <a:solidFill>
                  <a:srgbClr val="FFFFFF"/>
                </a:solidFill>
                <a:latin typeface="+mn-lt"/>
                <a:ea typeface="HGPｺﾞｼｯｸM" pitchFamily="50" charset="-128"/>
              </a:rPr>
              <a:t>K</a:t>
            </a:r>
            <a:r>
              <a:rPr kumimoji="1" lang="en-US" altLang="ja-JP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HGPｺﾞｼｯｸM" pitchFamily="50" charset="-128"/>
              </a:rPr>
              <a:t>onventionelle</a:t>
            </a: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HGPｺﾞｼｯｸM" pitchFamily="50" charset="-128"/>
              </a:rPr>
              <a:t> Methode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kern="0" dirty="0">
                <a:solidFill>
                  <a:srgbClr val="FFFFFF"/>
                </a:solidFill>
                <a:latin typeface="+mn-lt"/>
                <a:ea typeface="HGPｺﾞｼｯｸM" pitchFamily="50" charset="-128"/>
              </a:rPr>
              <a:t>K</a:t>
            </a:r>
            <a:r>
              <a:rPr kumimoji="1" lang="en-US" altLang="ja-JP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HGPｺﾞｼｯｸM" pitchFamily="50" charset="-128"/>
              </a:rPr>
              <a:t>ontrast</a:t>
            </a: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HGPｺﾞｼｯｸM" pitchFamily="50" charset="-128"/>
              </a:rPr>
              <a:t> Autofocus</a:t>
            </a:r>
          </a:p>
        </p:txBody>
      </p:sp>
      <p:pic>
        <p:nvPicPr>
          <p:cNvPr id="7" name="図 10">
            <a:extLst>
              <a:ext uri="{FF2B5EF4-FFF2-40B4-BE49-F238E27FC236}">
                <a16:creationId xmlns:a16="http://schemas.microsoft.com/office/drawing/2014/main" id="{24518F14-DBBF-C88C-DCC5-6EB68233D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9" r="2726"/>
          <a:stretch/>
        </p:blipFill>
        <p:spPr>
          <a:xfrm>
            <a:off x="-1" y="23416"/>
            <a:ext cx="3000777" cy="5329910"/>
          </a:xfrm>
          <a:prstGeom prst="rect">
            <a:avLst/>
          </a:prstGeom>
        </p:spPr>
      </p:pic>
      <p:grpSp>
        <p:nvGrpSpPr>
          <p:cNvPr id="8" name="グループ化 11">
            <a:extLst>
              <a:ext uri="{FF2B5EF4-FFF2-40B4-BE49-F238E27FC236}">
                <a16:creationId xmlns:a16="http://schemas.microsoft.com/office/drawing/2014/main" id="{9FE01AFC-51A8-7525-DDBE-E4424C22E88F}"/>
              </a:ext>
            </a:extLst>
          </p:cNvPr>
          <p:cNvGrpSpPr/>
          <p:nvPr/>
        </p:nvGrpSpPr>
        <p:grpSpPr>
          <a:xfrm>
            <a:off x="5603921" y="2796436"/>
            <a:ext cx="1545046" cy="1932269"/>
            <a:chOff x="9939921" y="3408358"/>
            <a:chExt cx="1545046" cy="1932269"/>
          </a:xfrm>
        </p:grpSpPr>
        <p:sp>
          <p:nvSpPr>
            <p:cNvPr id="9" name="正方形/長方形 12">
              <a:extLst>
                <a:ext uri="{FF2B5EF4-FFF2-40B4-BE49-F238E27FC236}">
                  <a16:creationId xmlns:a16="http://schemas.microsoft.com/office/drawing/2014/main" id="{984A43F2-1B88-0ADE-BFB0-0543B20238AE}"/>
                </a:ext>
              </a:extLst>
            </p:cNvPr>
            <p:cNvSpPr/>
            <p:nvPr/>
          </p:nvSpPr>
          <p:spPr>
            <a:xfrm rot="16200000">
              <a:off x="10344438" y="4200097"/>
              <a:ext cx="1932268" cy="348791"/>
            </a:xfrm>
            <a:prstGeom prst="rect">
              <a:avLst/>
            </a:prstGeom>
            <a:solidFill>
              <a:srgbClr val="78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Circuit</a:t>
              </a:r>
              <a:r>
                <a:rPr kumimoji="1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 </a:t>
              </a:r>
              <a:r>
                <a:rPr kumimoji="1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Board</a:t>
              </a: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10" name="正方形/長方形 13">
              <a:extLst>
                <a:ext uri="{FF2B5EF4-FFF2-40B4-BE49-F238E27FC236}">
                  <a16:creationId xmlns:a16="http://schemas.microsoft.com/office/drawing/2014/main" id="{BBFD1CDB-4B5C-8BB1-6AF0-176822744A81}"/>
                </a:ext>
              </a:extLst>
            </p:cNvPr>
            <p:cNvSpPr/>
            <p:nvPr/>
          </p:nvSpPr>
          <p:spPr>
            <a:xfrm rot="16200000">
              <a:off x="10300469" y="4232991"/>
              <a:ext cx="1377322" cy="294097"/>
            </a:xfrm>
            <a:prstGeom prst="rect">
              <a:avLst/>
            </a:pr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Image</a:t>
              </a:r>
              <a:r>
                <a:rPr kumimoji="1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 </a:t>
              </a:r>
              <a:r>
                <a:rPr kumimoji="1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Sensor</a:t>
              </a: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11" name="正方形/長方形 14">
              <a:extLst>
                <a:ext uri="{FF2B5EF4-FFF2-40B4-BE49-F238E27FC236}">
                  <a16:creationId xmlns:a16="http://schemas.microsoft.com/office/drawing/2014/main" id="{6CEE7261-C698-FBD8-4A31-6D101B415C4E}"/>
                </a:ext>
              </a:extLst>
            </p:cNvPr>
            <p:cNvSpPr/>
            <p:nvPr/>
          </p:nvSpPr>
          <p:spPr>
            <a:xfrm>
              <a:off x="10485399" y="3813924"/>
              <a:ext cx="279138" cy="1121134"/>
            </a:xfrm>
            <a:prstGeom prst="rect">
              <a:avLst/>
            </a:prstGeom>
            <a:solidFill>
              <a:srgbClr val="4081F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Lens</a:t>
              </a: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12" name="正方形/長方形 15">
              <a:extLst>
                <a:ext uri="{FF2B5EF4-FFF2-40B4-BE49-F238E27FC236}">
                  <a16:creationId xmlns:a16="http://schemas.microsoft.com/office/drawing/2014/main" id="{1E11759F-F391-AB19-2517-EBAB0BE13F50}"/>
                </a:ext>
              </a:extLst>
            </p:cNvPr>
            <p:cNvSpPr/>
            <p:nvPr/>
          </p:nvSpPr>
          <p:spPr>
            <a:xfrm>
              <a:off x="9939921" y="3814433"/>
              <a:ext cx="623022" cy="211421"/>
            </a:xfrm>
            <a:prstGeom prst="rect">
              <a:avLst/>
            </a:prstGeom>
            <a:solidFill>
              <a:srgbClr val="4081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13" name="正方形/長方形 16">
              <a:extLst>
                <a:ext uri="{FF2B5EF4-FFF2-40B4-BE49-F238E27FC236}">
                  <a16:creationId xmlns:a16="http://schemas.microsoft.com/office/drawing/2014/main" id="{D083AEB9-1195-2E9F-62C2-B3EA13E4EB70}"/>
                </a:ext>
              </a:extLst>
            </p:cNvPr>
            <p:cNvSpPr/>
            <p:nvPr/>
          </p:nvSpPr>
          <p:spPr>
            <a:xfrm>
              <a:off x="9939921" y="4720365"/>
              <a:ext cx="623022" cy="211421"/>
            </a:xfrm>
            <a:prstGeom prst="rect">
              <a:avLst/>
            </a:prstGeom>
            <a:solidFill>
              <a:srgbClr val="4081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14" name="楕円 17">
              <a:extLst>
                <a:ext uri="{FF2B5EF4-FFF2-40B4-BE49-F238E27FC236}">
                  <a16:creationId xmlns:a16="http://schemas.microsoft.com/office/drawing/2014/main" id="{AEC46CB1-51C6-503F-045C-74CF7F8206B1}"/>
                </a:ext>
              </a:extLst>
            </p:cNvPr>
            <p:cNvSpPr/>
            <p:nvPr/>
          </p:nvSpPr>
          <p:spPr>
            <a:xfrm>
              <a:off x="10124105" y="4013224"/>
              <a:ext cx="211062" cy="723556"/>
            </a:xfrm>
            <a:prstGeom prst="ellipse">
              <a:avLst/>
            </a:prstGeom>
            <a:solidFill>
              <a:srgbClr val="46A3F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grpSp>
          <p:nvGrpSpPr>
            <p:cNvPr id="15" name="グループ化 18">
              <a:extLst>
                <a:ext uri="{FF2B5EF4-FFF2-40B4-BE49-F238E27FC236}">
                  <a16:creationId xmlns:a16="http://schemas.microsoft.com/office/drawing/2014/main" id="{2A9C1C18-A0AF-50B5-9EE8-38E2727980A0}"/>
                </a:ext>
              </a:extLst>
            </p:cNvPr>
            <p:cNvGrpSpPr/>
            <p:nvPr/>
          </p:nvGrpSpPr>
          <p:grpSpPr>
            <a:xfrm>
              <a:off x="9939921" y="3408358"/>
              <a:ext cx="1208194" cy="1932266"/>
              <a:chOff x="4981806" y="3705307"/>
              <a:chExt cx="1208194" cy="1932266"/>
            </a:xfrm>
          </p:grpSpPr>
          <p:sp>
            <p:nvSpPr>
              <p:cNvPr id="16" name="正方形/長方形 19">
                <a:extLst>
                  <a:ext uri="{FF2B5EF4-FFF2-40B4-BE49-F238E27FC236}">
                    <a16:creationId xmlns:a16="http://schemas.microsoft.com/office/drawing/2014/main" id="{FA43D94F-C12E-9C65-6110-D7925B9A34C8}"/>
                  </a:ext>
                </a:extLst>
              </p:cNvPr>
              <p:cNvSpPr/>
              <p:nvPr/>
            </p:nvSpPr>
            <p:spPr>
              <a:xfrm>
                <a:off x="4981806" y="3705307"/>
                <a:ext cx="1196255" cy="207287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endParaRPr>
              </a:p>
            </p:txBody>
          </p:sp>
          <p:sp>
            <p:nvSpPr>
              <p:cNvPr id="17" name="正方形/長方形 20">
                <a:extLst>
                  <a:ext uri="{FF2B5EF4-FFF2-40B4-BE49-F238E27FC236}">
                    <a16:creationId xmlns:a16="http://schemas.microsoft.com/office/drawing/2014/main" id="{0032E8E9-2F3A-68AC-5ECF-B0759F4043E9}"/>
                  </a:ext>
                </a:extLst>
              </p:cNvPr>
              <p:cNvSpPr/>
              <p:nvPr/>
            </p:nvSpPr>
            <p:spPr>
              <a:xfrm>
                <a:off x="4993745" y="5430286"/>
                <a:ext cx="1196255" cy="207287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endParaRPr>
              </a:p>
            </p:txBody>
          </p:sp>
          <p:sp>
            <p:nvSpPr>
              <p:cNvPr id="18" name="正方形/長方形 21">
                <a:extLst>
                  <a:ext uri="{FF2B5EF4-FFF2-40B4-BE49-F238E27FC236}">
                    <a16:creationId xmlns:a16="http://schemas.microsoft.com/office/drawing/2014/main" id="{A3D2F0C0-C10E-E799-C805-B716981998BD}"/>
                  </a:ext>
                </a:extLst>
              </p:cNvPr>
              <p:cNvSpPr/>
              <p:nvPr/>
            </p:nvSpPr>
            <p:spPr>
              <a:xfrm>
                <a:off x="4981806" y="3823878"/>
                <a:ext cx="209221" cy="253166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endParaRPr>
              </a:p>
            </p:txBody>
          </p:sp>
          <p:sp>
            <p:nvSpPr>
              <p:cNvPr id="19" name="正方形/長方形 22">
                <a:extLst>
                  <a:ext uri="{FF2B5EF4-FFF2-40B4-BE49-F238E27FC236}">
                    <a16:creationId xmlns:a16="http://schemas.microsoft.com/office/drawing/2014/main" id="{3D2BE1F3-E0E3-5FF4-88C9-0A72574C065C}"/>
                  </a:ext>
                </a:extLst>
              </p:cNvPr>
              <p:cNvSpPr/>
              <p:nvPr/>
            </p:nvSpPr>
            <p:spPr>
              <a:xfrm>
                <a:off x="4991101" y="5266468"/>
                <a:ext cx="209221" cy="253166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endParaRPr>
              </a:p>
            </p:txBody>
          </p:sp>
        </p:grpSp>
      </p:grpSp>
      <p:pic>
        <p:nvPicPr>
          <p:cNvPr id="20" name="図 23">
            <a:extLst>
              <a:ext uri="{FF2B5EF4-FFF2-40B4-BE49-F238E27FC236}">
                <a16:creationId xmlns:a16="http://schemas.microsoft.com/office/drawing/2014/main" id="{B881228C-46D2-8330-65B5-A9DD142D7B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5" b="14007"/>
          <a:stretch/>
        </p:blipFill>
        <p:spPr>
          <a:xfrm>
            <a:off x="3462087" y="2659760"/>
            <a:ext cx="1492976" cy="2369489"/>
          </a:xfrm>
          <a:prstGeom prst="rect">
            <a:avLst/>
          </a:prstGeom>
        </p:spPr>
      </p:pic>
      <p:grpSp>
        <p:nvGrpSpPr>
          <p:cNvPr id="21" name="グループ化 24">
            <a:extLst>
              <a:ext uri="{FF2B5EF4-FFF2-40B4-BE49-F238E27FC236}">
                <a16:creationId xmlns:a16="http://schemas.microsoft.com/office/drawing/2014/main" id="{164F4047-DB33-9B4D-6518-37BC727B3900}"/>
              </a:ext>
            </a:extLst>
          </p:cNvPr>
          <p:cNvGrpSpPr/>
          <p:nvPr/>
        </p:nvGrpSpPr>
        <p:grpSpPr>
          <a:xfrm>
            <a:off x="10081831" y="2796436"/>
            <a:ext cx="1545046" cy="1932269"/>
            <a:chOff x="9939921" y="3408358"/>
            <a:chExt cx="1545046" cy="1932269"/>
          </a:xfrm>
        </p:grpSpPr>
        <p:sp>
          <p:nvSpPr>
            <p:cNvPr id="22" name="正方形/長方形 25">
              <a:extLst>
                <a:ext uri="{FF2B5EF4-FFF2-40B4-BE49-F238E27FC236}">
                  <a16:creationId xmlns:a16="http://schemas.microsoft.com/office/drawing/2014/main" id="{48A5684C-5F58-48EA-2F1B-EB6702A314B4}"/>
                </a:ext>
              </a:extLst>
            </p:cNvPr>
            <p:cNvSpPr/>
            <p:nvPr/>
          </p:nvSpPr>
          <p:spPr>
            <a:xfrm rot="16200000">
              <a:off x="10344438" y="4200097"/>
              <a:ext cx="1932268" cy="348791"/>
            </a:xfrm>
            <a:prstGeom prst="rect">
              <a:avLst/>
            </a:prstGeom>
            <a:solidFill>
              <a:srgbClr val="78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Circuit</a:t>
              </a:r>
              <a:r>
                <a:rPr kumimoji="1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 </a:t>
              </a:r>
              <a:r>
                <a:rPr kumimoji="1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Board</a:t>
              </a: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23" name="正方形/長方形 26">
              <a:extLst>
                <a:ext uri="{FF2B5EF4-FFF2-40B4-BE49-F238E27FC236}">
                  <a16:creationId xmlns:a16="http://schemas.microsoft.com/office/drawing/2014/main" id="{4A7E4100-0D1F-20ED-5C3D-A87DDFFD0412}"/>
                </a:ext>
              </a:extLst>
            </p:cNvPr>
            <p:cNvSpPr/>
            <p:nvPr/>
          </p:nvSpPr>
          <p:spPr>
            <a:xfrm rot="16200000">
              <a:off x="10300469" y="4232991"/>
              <a:ext cx="1377322" cy="294097"/>
            </a:xfrm>
            <a:prstGeom prst="rect">
              <a:avLst/>
            </a:pr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Image</a:t>
              </a:r>
              <a:r>
                <a:rPr kumimoji="1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 </a:t>
              </a:r>
              <a:r>
                <a:rPr kumimoji="1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Sensor</a:t>
              </a: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24" name="正方形/長方形 27">
              <a:extLst>
                <a:ext uri="{FF2B5EF4-FFF2-40B4-BE49-F238E27FC236}">
                  <a16:creationId xmlns:a16="http://schemas.microsoft.com/office/drawing/2014/main" id="{92780926-584A-EFB2-A544-900D9CFBE18D}"/>
                </a:ext>
              </a:extLst>
            </p:cNvPr>
            <p:cNvSpPr/>
            <p:nvPr/>
          </p:nvSpPr>
          <p:spPr>
            <a:xfrm>
              <a:off x="10421807" y="3813924"/>
              <a:ext cx="279138" cy="1121134"/>
            </a:xfrm>
            <a:prstGeom prst="rect">
              <a:avLst/>
            </a:prstGeom>
            <a:solidFill>
              <a:srgbClr val="0041C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rPr>
                <a:t>Lens</a:t>
              </a: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25" name="正方形/長方形 28">
              <a:extLst>
                <a:ext uri="{FF2B5EF4-FFF2-40B4-BE49-F238E27FC236}">
                  <a16:creationId xmlns:a16="http://schemas.microsoft.com/office/drawing/2014/main" id="{8AF92F20-F178-008A-B2ED-DB3002F957DC}"/>
                </a:ext>
              </a:extLst>
            </p:cNvPr>
            <p:cNvSpPr/>
            <p:nvPr/>
          </p:nvSpPr>
          <p:spPr>
            <a:xfrm>
              <a:off x="9939921" y="3814434"/>
              <a:ext cx="481886" cy="214692"/>
            </a:xfrm>
            <a:prstGeom prst="rect">
              <a:avLst/>
            </a:prstGeom>
            <a:solidFill>
              <a:srgbClr val="0041C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26" name="正方形/長方形 29">
              <a:extLst>
                <a:ext uri="{FF2B5EF4-FFF2-40B4-BE49-F238E27FC236}">
                  <a16:creationId xmlns:a16="http://schemas.microsoft.com/office/drawing/2014/main" id="{3978B2FC-09EA-15A3-A724-BA7C84986CC4}"/>
                </a:ext>
              </a:extLst>
            </p:cNvPr>
            <p:cNvSpPr/>
            <p:nvPr/>
          </p:nvSpPr>
          <p:spPr>
            <a:xfrm>
              <a:off x="9939921" y="4720366"/>
              <a:ext cx="481886" cy="214692"/>
            </a:xfrm>
            <a:prstGeom prst="rect">
              <a:avLst/>
            </a:prstGeom>
            <a:solidFill>
              <a:srgbClr val="0041C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sp>
          <p:nvSpPr>
            <p:cNvPr id="27" name="楕円 30">
              <a:extLst>
                <a:ext uri="{FF2B5EF4-FFF2-40B4-BE49-F238E27FC236}">
                  <a16:creationId xmlns:a16="http://schemas.microsoft.com/office/drawing/2014/main" id="{C8DD8D32-D64D-06EB-BABE-385318A06B3B}"/>
                </a:ext>
              </a:extLst>
            </p:cNvPr>
            <p:cNvSpPr/>
            <p:nvPr/>
          </p:nvSpPr>
          <p:spPr>
            <a:xfrm>
              <a:off x="10022404" y="4013224"/>
              <a:ext cx="211062" cy="723556"/>
            </a:xfrm>
            <a:prstGeom prst="ellipse">
              <a:avLst/>
            </a:prstGeom>
            <a:solidFill>
              <a:srgbClr val="46A3F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eiryo UI"/>
                <a:cs typeface="+mn-cs"/>
              </a:endParaRPr>
            </a:p>
          </p:txBody>
        </p:sp>
        <p:grpSp>
          <p:nvGrpSpPr>
            <p:cNvPr id="28" name="グループ化 31">
              <a:extLst>
                <a:ext uri="{FF2B5EF4-FFF2-40B4-BE49-F238E27FC236}">
                  <a16:creationId xmlns:a16="http://schemas.microsoft.com/office/drawing/2014/main" id="{35CDACFA-976B-4360-E243-837BDDDBB3D6}"/>
                </a:ext>
              </a:extLst>
            </p:cNvPr>
            <p:cNvGrpSpPr/>
            <p:nvPr/>
          </p:nvGrpSpPr>
          <p:grpSpPr>
            <a:xfrm>
              <a:off x="9939921" y="3408358"/>
              <a:ext cx="1208194" cy="1932266"/>
              <a:chOff x="4981806" y="3705307"/>
              <a:chExt cx="1208194" cy="1932266"/>
            </a:xfrm>
          </p:grpSpPr>
          <p:sp>
            <p:nvSpPr>
              <p:cNvPr id="29" name="正方形/長方形 32">
                <a:extLst>
                  <a:ext uri="{FF2B5EF4-FFF2-40B4-BE49-F238E27FC236}">
                    <a16:creationId xmlns:a16="http://schemas.microsoft.com/office/drawing/2014/main" id="{7B1C4294-E982-AAD7-6BDB-185D43FBDBDC}"/>
                  </a:ext>
                </a:extLst>
              </p:cNvPr>
              <p:cNvSpPr/>
              <p:nvPr/>
            </p:nvSpPr>
            <p:spPr>
              <a:xfrm>
                <a:off x="4981806" y="3705307"/>
                <a:ext cx="1196255" cy="207287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endParaRPr>
              </a:p>
            </p:txBody>
          </p:sp>
          <p:sp>
            <p:nvSpPr>
              <p:cNvPr id="30" name="正方形/長方形 33">
                <a:extLst>
                  <a:ext uri="{FF2B5EF4-FFF2-40B4-BE49-F238E27FC236}">
                    <a16:creationId xmlns:a16="http://schemas.microsoft.com/office/drawing/2014/main" id="{EE6CC4BC-6E1E-38DB-CC36-B16D484C3510}"/>
                  </a:ext>
                </a:extLst>
              </p:cNvPr>
              <p:cNvSpPr/>
              <p:nvPr/>
            </p:nvSpPr>
            <p:spPr>
              <a:xfrm>
                <a:off x="4993745" y="5430286"/>
                <a:ext cx="1196255" cy="207287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endParaRPr>
              </a:p>
            </p:txBody>
          </p:sp>
          <p:sp>
            <p:nvSpPr>
              <p:cNvPr id="31" name="正方形/長方形 34">
                <a:extLst>
                  <a:ext uri="{FF2B5EF4-FFF2-40B4-BE49-F238E27FC236}">
                    <a16:creationId xmlns:a16="http://schemas.microsoft.com/office/drawing/2014/main" id="{F0D83EF9-94D7-24C2-324D-E3E9509FA91F}"/>
                  </a:ext>
                </a:extLst>
              </p:cNvPr>
              <p:cNvSpPr/>
              <p:nvPr/>
            </p:nvSpPr>
            <p:spPr>
              <a:xfrm>
                <a:off x="4981806" y="3823878"/>
                <a:ext cx="209221" cy="253166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endParaRPr>
              </a:p>
            </p:txBody>
          </p:sp>
          <p:sp>
            <p:nvSpPr>
              <p:cNvPr id="32" name="正方形/長方形 35">
                <a:extLst>
                  <a:ext uri="{FF2B5EF4-FFF2-40B4-BE49-F238E27FC236}">
                    <a16:creationId xmlns:a16="http://schemas.microsoft.com/office/drawing/2014/main" id="{FBAFBBF8-8D61-8E58-FA6E-5802B0AB2640}"/>
                  </a:ext>
                </a:extLst>
              </p:cNvPr>
              <p:cNvSpPr/>
              <p:nvPr/>
            </p:nvSpPr>
            <p:spPr>
              <a:xfrm>
                <a:off x="4991101" y="5266468"/>
                <a:ext cx="209221" cy="253166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Meiryo UI"/>
                  <a:cs typeface="+mn-cs"/>
                </a:endParaRPr>
              </a:p>
            </p:txBody>
          </p:sp>
        </p:grpSp>
      </p:grpSp>
      <p:pic>
        <p:nvPicPr>
          <p:cNvPr id="33" name="図 36">
            <a:extLst>
              <a:ext uri="{FF2B5EF4-FFF2-40B4-BE49-F238E27FC236}">
                <a16:creationId xmlns:a16="http://schemas.microsoft.com/office/drawing/2014/main" id="{C6F57E4B-FA6D-0EAF-78E5-A824DEF83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5" b="14007"/>
          <a:stretch/>
        </p:blipFill>
        <p:spPr>
          <a:xfrm>
            <a:off x="7887926" y="2659760"/>
            <a:ext cx="1492976" cy="2369489"/>
          </a:xfrm>
          <a:prstGeom prst="rect">
            <a:avLst/>
          </a:prstGeom>
        </p:spPr>
      </p:pic>
      <p:sp>
        <p:nvSpPr>
          <p:cNvPr id="34" name="右矢印 22">
            <a:extLst>
              <a:ext uri="{FF2B5EF4-FFF2-40B4-BE49-F238E27FC236}">
                <a16:creationId xmlns:a16="http://schemas.microsoft.com/office/drawing/2014/main" id="{318D9EFA-E5DD-3576-9CC5-744163C2D72F}"/>
              </a:ext>
            </a:extLst>
          </p:cNvPr>
          <p:cNvSpPr/>
          <p:nvPr/>
        </p:nvSpPr>
        <p:spPr>
          <a:xfrm flipH="1">
            <a:off x="10291051" y="4886643"/>
            <a:ext cx="412234" cy="285841"/>
          </a:xfrm>
          <a:prstGeom prst="rightArrow">
            <a:avLst/>
          </a:prstGeom>
          <a:solidFill>
            <a:srgbClr val="0041C0"/>
          </a:solidFill>
          <a:ln w="25400" cap="flat" cmpd="sng" algn="ctr">
            <a:solidFill>
              <a:srgbClr val="0041C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eiryo UI"/>
              <a:cs typeface="+mn-cs"/>
            </a:endParaRPr>
          </a:p>
        </p:txBody>
      </p:sp>
      <p:sp>
        <p:nvSpPr>
          <p:cNvPr id="35" name="正方形/長方形 1">
            <a:extLst>
              <a:ext uri="{FF2B5EF4-FFF2-40B4-BE49-F238E27FC236}">
                <a16:creationId xmlns:a16="http://schemas.microsoft.com/office/drawing/2014/main" id="{4BCF5BD7-47AF-42DA-7DD9-40579753F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530" y="5286294"/>
            <a:ext cx="4574419" cy="87901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HGPｺﾞｼｯｸM" pitchFamily="50" charset="-128"/>
              </a:rPr>
              <a:t>1)Measure the contrast by moving the lens.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HGPｺﾞｼｯｸM" pitchFamily="50" charset="-128"/>
              </a:rPr>
              <a:t>2)Move back the lens in-focus position.</a:t>
            </a:r>
          </a:p>
        </p:txBody>
      </p:sp>
      <p:sp>
        <p:nvSpPr>
          <p:cNvPr id="36" name="二等辺三角形 39">
            <a:extLst>
              <a:ext uri="{FF2B5EF4-FFF2-40B4-BE49-F238E27FC236}">
                <a16:creationId xmlns:a16="http://schemas.microsoft.com/office/drawing/2014/main" id="{2B806976-FA9F-A5E5-EBE7-C7BACF937849}"/>
              </a:ext>
            </a:extLst>
          </p:cNvPr>
          <p:cNvSpPr/>
          <p:nvPr/>
        </p:nvSpPr>
        <p:spPr>
          <a:xfrm rot="5400000">
            <a:off x="9563051" y="2395833"/>
            <a:ext cx="484099" cy="524393"/>
          </a:xfrm>
          <a:prstGeom prst="triangle">
            <a:avLst/>
          </a:prstGeom>
          <a:solidFill>
            <a:srgbClr val="FF9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eiryo UI"/>
              <a:cs typeface="+mn-cs"/>
            </a:endParaRPr>
          </a:p>
        </p:txBody>
      </p:sp>
      <p:sp>
        <p:nvSpPr>
          <p:cNvPr id="37" name="正方形/長方形 40">
            <a:extLst>
              <a:ext uri="{FF2B5EF4-FFF2-40B4-BE49-F238E27FC236}">
                <a16:creationId xmlns:a16="http://schemas.microsoft.com/office/drawing/2014/main" id="{143AF954-2DE8-087B-1145-F45F23A7F429}"/>
              </a:ext>
            </a:extLst>
          </p:cNvPr>
          <p:cNvSpPr/>
          <p:nvPr/>
        </p:nvSpPr>
        <p:spPr>
          <a:xfrm>
            <a:off x="10081830" y="2525514"/>
            <a:ext cx="218517" cy="213772"/>
          </a:xfrm>
          <a:prstGeom prst="rect">
            <a:avLst/>
          </a:prstGeom>
          <a:solidFill>
            <a:srgbClr val="FF931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eiryo UI"/>
              <a:cs typeface="+mn-cs"/>
            </a:endParaRPr>
          </a:p>
        </p:txBody>
      </p:sp>
      <p:sp>
        <p:nvSpPr>
          <p:cNvPr id="38" name="正方形/長方形 1">
            <a:extLst>
              <a:ext uri="{FF2B5EF4-FFF2-40B4-BE49-F238E27FC236}">
                <a16:creationId xmlns:a16="http://schemas.microsoft.com/office/drawing/2014/main" id="{6F3FA666-E700-16CB-93AC-6F44F467C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0347" y="2374341"/>
            <a:ext cx="1841628" cy="48304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HGPｺﾞｼｯｸM" pitchFamily="50" charset="-128"/>
              </a:rPr>
              <a:t>AF Laser Sensor</a:t>
            </a:r>
          </a:p>
        </p:txBody>
      </p:sp>
      <p:sp>
        <p:nvSpPr>
          <p:cNvPr id="39" name="正方形/長方形 1">
            <a:extLst>
              <a:ext uri="{FF2B5EF4-FFF2-40B4-BE49-F238E27FC236}">
                <a16:creationId xmlns:a16="http://schemas.microsoft.com/office/drawing/2014/main" id="{2B809E42-523A-2211-B916-94277D83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977" y="5358302"/>
            <a:ext cx="4111278" cy="87901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HGPｺﾞｼｯｸM" pitchFamily="50" charset="-128"/>
              </a:rPr>
              <a:t>1) Move the lens in-focus position 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HGPｺﾞｼｯｸM" pitchFamily="50" charset="-128"/>
              </a:rPr>
              <a:t>    directory by measuring the distance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HGPｺﾞｼｯｸM" pitchFamily="50" charset="-128"/>
              </a:rPr>
              <a:t>    with laser sensor </a:t>
            </a:r>
          </a:p>
        </p:txBody>
      </p:sp>
      <p:sp>
        <p:nvSpPr>
          <p:cNvPr id="40" name="右矢印 52">
            <a:extLst>
              <a:ext uri="{FF2B5EF4-FFF2-40B4-BE49-F238E27FC236}">
                <a16:creationId xmlns:a16="http://schemas.microsoft.com/office/drawing/2014/main" id="{CF77CC0F-2112-AAB8-079F-47793FDFD0AB}"/>
              </a:ext>
            </a:extLst>
          </p:cNvPr>
          <p:cNvSpPr/>
          <p:nvPr/>
        </p:nvSpPr>
        <p:spPr>
          <a:xfrm flipH="1">
            <a:off x="5613216" y="4813646"/>
            <a:ext cx="733486" cy="300544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eiryo UI"/>
              <a:cs typeface="+mn-cs"/>
            </a:endParaRPr>
          </a:p>
        </p:txBody>
      </p:sp>
      <p:sp>
        <p:nvSpPr>
          <p:cNvPr id="41" name="右矢印 53">
            <a:extLst>
              <a:ext uri="{FF2B5EF4-FFF2-40B4-BE49-F238E27FC236}">
                <a16:creationId xmlns:a16="http://schemas.microsoft.com/office/drawing/2014/main" id="{0EE323C6-3322-954B-6210-EC4ED69F3567}"/>
              </a:ext>
            </a:extLst>
          </p:cNvPr>
          <p:cNvSpPr/>
          <p:nvPr/>
        </p:nvSpPr>
        <p:spPr>
          <a:xfrm>
            <a:off x="5631459" y="5151922"/>
            <a:ext cx="454348" cy="249895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eiryo UI"/>
              <a:cs typeface="+mn-cs"/>
            </a:endParaRPr>
          </a:p>
        </p:txBody>
      </p:sp>
      <p:sp>
        <p:nvSpPr>
          <p:cNvPr id="42" name="楕円 45">
            <a:extLst>
              <a:ext uri="{FF2B5EF4-FFF2-40B4-BE49-F238E27FC236}">
                <a16:creationId xmlns:a16="http://schemas.microsoft.com/office/drawing/2014/main" id="{D7C966A1-FE32-1B33-1806-4653BAB9446F}"/>
              </a:ext>
            </a:extLst>
          </p:cNvPr>
          <p:cNvSpPr/>
          <p:nvPr/>
        </p:nvSpPr>
        <p:spPr>
          <a:xfrm>
            <a:off x="6470406" y="4813646"/>
            <a:ext cx="268001" cy="26800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Meiryo UI"/>
                <a:cs typeface="+mn-cs"/>
              </a:rPr>
              <a:t>1</a:t>
            </a: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Meiryo UI"/>
              <a:cs typeface="+mn-cs"/>
            </a:endParaRPr>
          </a:p>
        </p:txBody>
      </p:sp>
      <p:sp>
        <p:nvSpPr>
          <p:cNvPr id="43" name="楕円 46">
            <a:extLst>
              <a:ext uri="{FF2B5EF4-FFF2-40B4-BE49-F238E27FC236}">
                <a16:creationId xmlns:a16="http://schemas.microsoft.com/office/drawing/2014/main" id="{55748A37-FAC0-A6F9-231D-31CF681AE6D3}"/>
              </a:ext>
            </a:extLst>
          </p:cNvPr>
          <p:cNvSpPr/>
          <p:nvPr/>
        </p:nvSpPr>
        <p:spPr>
          <a:xfrm>
            <a:off x="5240430" y="5128328"/>
            <a:ext cx="268001" cy="26800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Meiryo UI"/>
                <a:cs typeface="+mn-cs"/>
              </a:rPr>
              <a:t>2</a:t>
            </a: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Meiryo UI"/>
              <a:cs typeface="+mn-cs"/>
            </a:endParaRPr>
          </a:p>
        </p:txBody>
      </p:sp>
      <p:sp>
        <p:nvSpPr>
          <p:cNvPr id="44" name="楕円 47">
            <a:extLst>
              <a:ext uri="{FF2B5EF4-FFF2-40B4-BE49-F238E27FC236}">
                <a16:creationId xmlns:a16="http://schemas.microsoft.com/office/drawing/2014/main" id="{F40425C7-D560-824F-E59F-B31DDF8E739F}"/>
              </a:ext>
            </a:extLst>
          </p:cNvPr>
          <p:cNvSpPr/>
          <p:nvPr/>
        </p:nvSpPr>
        <p:spPr>
          <a:xfrm>
            <a:off x="10842855" y="4895248"/>
            <a:ext cx="268001" cy="268001"/>
          </a:xfrm>
          <a:prstGeom prst="ellipse">
            <a:avLst/>
          </a:prstGeom>
          <a:noFill/>
          <a:ln w="25400" cap="flat" cmpd="sng" algn="ctr">
            <a:solidFill>
              <a:srgbClr val="0041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Meiryo UI"/>
                <a:cs typeface="+mn-cs"/>
              </a:rPr>
              <a:t>1</a:t>
            </a: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Meiryo UI"/>
              <a:cs typeface="+mn-cs"/>
            </a:endParaRPr>
          </a:p>
        </p:txBody>
      </p:sp>
      <p:sp>
        <p:nvSpPr>
          <p:cNvPr id="45" name="正方形/長方形 48">
            <a:extLst>
              <a:ext uri="{FF2B5EF4-FFF2-40B4-BE49-F238E27FC236}">
                <a16:creationId xmlns:a16="http://schemas.microsoft.com/office/drawing/2014/main" id="{55C351B1-83B6-086E-7445-045E1B450332}"/>
              </a:ext>
            </a:extLst>
          </p:cNvPr>
          <p:cNvSpPr/>
          <p:nvPr/>
        </p:nvSpPr>
        <p:spPr>
          <a:xfrm>
            <a:off x="3570136" y="1861404"/>
            <a:ext cx="3745064" cy="57070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/>
              </a:rPr>
              <a:t>Langsam</a:t>
            </a:r>
            <a:r>
              <a:rPr lang="en-US" altLang="ja-JP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/>
              </a:rPr>
              <a:t> und </a:t>
            </a:r>
            <a:r>
              <a:rPr lang="en-US" altLang="ja-JP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/>
              </a:rPr>
              <a:t>schlecht</a:t>
            </a:r>
            <a:r>
              <a:rPr lang="en-US" altLang="ja-JP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/>
              </a:rPr>
              <a:t> </a:t>
            </a:r>
            <a:r>
              <a:rPr lang="en-US" altLang="ja-JP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/>
              </a:rPr>
              <a:t>im</a:t>
            </a:r>
            <a:r>
              <a:rPr lang="en-US" altLang="ja-JP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/>
              </a:rPr>
              <a:t> </a:t>
            </a:r>
            <a:r>
              <a:rPr lang="en-US" altLang="ja-JP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/>
              </a:rPr>
              <a:t>Dunkeln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n-lt"/>
              <a:ea typeface="Meiryo UI"/>
              <a:cs typeface="+mn-cs"/>
            </a:endParaRPr>
          </a:p>
        </p:txBody>
      </p:sp>
      <p:sp>
        <p:nvSpPr>
          <p:cNvPr id="46" name="正方形/長方形 49">
            <a:extLst>
              <a:ext uri="{FF2B5EF4-FFF2-40B4-BE49-F238E27FC236}">
                <a16:creationId xmlns:a16="http://schemas.microsoft.com/office/drawing/2014/main" id="{90BD280A-D7BD-2F12-6997-32E17DBAB058}"/>
              </a:ext>
            </a:extLst>
          </p:cNvPr>
          <p:cNvSpPr/>
          <p:nvPr/>
        </p:nvSpPr>
        <p:spPr>
          <a:xfrm>
            <a:off x="7932568" y="1861404"/>
            <a:ext cx="3745064" cy="57070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/>
              </a:rPr>
              <a:t>Schnell und gut </a:t>
            </a:r>
            <a:r>
              <a:rPr lang="en-US" altLang="ja-JP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/>
              </a:rPr>
              <a:t>im</a:t>
            </a:r>
            <a:r>
              <a:rPr lang="en-US" altLang="ja-JP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/>
              </a:rPr>
              <a:t> </a:t>
            </a:r>
            <a:r>
              <a:rPr lang="en-US" altLang="ja-JP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Meiryo UI"/>
              </a:rPr>
              <a:t>Dunkeln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n-lt"/>
              <a:ea typeface="Meiryo UI"/>
              <a:cs typeface="+mn-cs"/>
            </a:endParaRPr>
          </a:p>
        </p:txBody>
      </p:sp>
      <p:pic>
        <p:nvPicPr>
          <p:cNvPr id="3" name="Picture 4" descr="Premium Vector | Speaking icon sign talking icon voice audio icon sign">
            <a:extLst>
              <a:ext uri="{FF2B5EF4-FFF2-40B4-BE49-F238E27FC236}">
                <a16:creationId xmlns:a16="http://schemas.microsoft.com/office/drawing/2014/main" id="{766276B6-2FE7-A601-25D7-AF109512E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5778" r="89778">
                        <a14:foregroundMark x1="85778" y1="56444" x2="85778" y2="56444"/>
                        <a14:foregroundMark x1="86222" y1="68444" x2="86222" y2="68444"/>
                        <a14:foregroundMark x1="89333" y1="82667" x2="89333" y2="82667"/>
                        <a14:foregroundMark x1="5778" y1="38667" x2="5778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15580" y="44624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475378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01063-BA94-CF8D-8FDE-FDAAE8CA6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A52E4-78FC-9F6D-C998-613E65E0EE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55 Plattform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D79DF-2351-664A-5A00-0B271A4465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/>
              <a:t>Re-MARK-able</a:t>
            </a:r>
          </a:p>
        </p:txBody>
      </p:sp>
    </p:spTree>
    <p:extLst>
      <p:ext uri="{BB962C8B-B14F-4D97-AF65-F5344CB8AC3E}">
        <p14:creationId xmlns:p14="http://schemas.microsoft.com/office/powerpoint/2010/main" val="1660183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A1EC8-03CA-4A4E-280E-EFEF673C3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A255D-F4F5-4170-AA7D-905E78EC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98" y="181166"/>
            <a:ext cx="10742980" cy="615404"/>
          </a:xfrm>
        </p:spPr>
        <p:txBody>
          <a:bodyPr>
            <a:normAutofit/>
          </a:bodyPr>
          <a:lstStyle/>
          <a:p>
            <a:pPr algn="ctr"/>
            <a:r>
              <a:rPr lang="nl-BE" dirty="0"/>
              <a:t>Meilensteine Kundengetriebener Innovation</a:t>
            </a:r>
            <a:endParaRPr lang="en-US" dirty="0"/>
          </a:p>
        </p:txBody>
      </p:sp>
      <p:sp>
        <p:nvSpPr>
          <p:cNvPr id="47" name="TextBox 42">
            <a:extLst>
              <a:ext uri="{FF2B5EF4-FFF2-40B4-BE49-F238E27FC236}">
                <a16:creationId xmlns:a16="http://schemas.microsoft.com/office/drawing/2014/main" id="{A0DFBEE8-DE21-B10C-3DF6-4550B3014B76}"/>
              </a:ext>
            </a:extLst>
          </p:cNvPr>
          <p:cNvSpPr txBox="1"/>
          <p:nvPr/>
        </p:nvSpPr>
        <p:spPr>
          <a:xfrm>
            <a:off x="9229931" y="5042731"/>
            <a:ext cx="1464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050">
              <a:solidFill>
                <a:schemeClr val="bg1"/>
              </a:solidFill>
            </a:endParaRPr>
          </a:p>
          <a:p>
            <a:pPr algn="ctr"/>
            <a:r>
              <a:rPr lang="en-GB" sz="1050">
                <a:solidFill>
                  <a:schemeClr val="bg1"/>
                </a:solidFill>
              </a:rPr>
              <a:t>MGNT tools, </a:t>
            </a:r>
          </a:p>
          <a:p>
            <a:pPr algn="ctr"/>
            <a:r>
              <a:rPr lang="en-GB" sz="1050">
                <a:solidFill>
                  <a:schemeClr val="bg1"/>
                </a:solidFill>
              </a:rPr>
              <a:t>Cloud technology</a:t>
            </a:r>
          </a:p>
          <a:p>
            <a:pPr algn="ctr"/>
            <a:endParaRPr lang="en-GB" sz="1050">
              <a:solidFill>
                <a:schemeClr val="bg1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AD687D2-A234-6D26-35F0-DF960AF52A54}"/>
              </a:ext>
            </a:extLst>
          </p:cNvPr>
          <p:cNvGrpSpPr/>
          <p:nvPr/>
        </p:nvGrpSpPr>
        <p:grpSpPr>
          <a:xfrm>
            <a:off x="5898235" y="801132"/>
            <a:ext cx="5496969" cy="1260000"/>
            <a:chOff x="5552004" y="1058581"/>
            <a:chExt cx="5496969" cy="1240002"/>
          </a:xfrm>
        </p:grpSpPr>
        <p:grpSp>
          <p:nvGrpSpPr>
            <p:cNvPr id="4" name="グループ化 95">
              <a:extLst>
                <a:ext uri="{FF2B5EF4-FFF2-40B4-BE49-F238E27FC236}">
                  <a16:creationId xmlns:a16="http://schemas.microsoft.com/office/drawing/2014/main" id="{C958ADF0-D662-263A-E43B-D2841B9BBD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52004" y="1058581"/>
              <a:ext cx="5496969" cy="1240002"/>
              <a:chOff x="5352197" y="2042581"/>
              <a:chExt cx="3603182" cy="812803"/>
            </a:xfrm>
          </p:grpSpPr>
          <p:sp>
            <p:nvSpPr>
              <p:cNvPr id="10" name="正方形/長方形 96">
                <a:extLst>
                  <a:ext uri="{FF2B5EF4-FFF2-40B4-BE49-F238E27FC236}">
                    <a16:creationId xmlns:a16="http://schemas.microsoft.com/office/drawing/2014/main" id="{67EB7F42-D097-EA6B-0BB7-BAE2A5733ADE}"/>
                  </a:ext>
                </a:extLst>
              </p:cNvPr>
              <p:cNvSpPr/>
              <p:nvPr/>
            </p:nvSpPr>
            <p:spPr>
              <a:xfrm>
                <a:off x="5352197" y="2042581"/>
                <a:ext cx="3603182" cy="812803"/>
              </a:xfrm>
              <a:prstGeom prst="rect">
                <a:avLst/>
              </a:prstGeom>
              <a:solidFill>
                <a:srgbClr val="00A1D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11" name="図 102">
                <a:extLst>
                  <a:ext uri="{FF2B5EF4-FFF2-40B4-BE49-F238E27FC236}">
                    <a16:creationId xmlns:a16="http://schemas.microsoft.com/office/drawing/2014/main" id="{AAA87E9D-888D-F9E7-42A6-CF4194A11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99099" y="2161725"/>
                <a:ext cx="587641" cy="574516"/>
              </a:xfrm>
              <a:prstGeom prst="rect">
                <a:avLst/>
              </a:prstGeom>
            </p:spPr>
          </p:pic>
        </p:grpSp>
        <p:sp>
          <p:nvSpPr>
            <p:cNvPr id="5" name="テキスト ボックス 48">
              <a:extLst>
                <a:ext uri="{FF2B5EF4-FFF2-40B4-BE49-F238E27FC236}">
                  <a16:creationId xmlns:a16="http://schemas.microsoft.com/office/drawing/2014/main" id="{5E866642-F9B7-ADE3-EA65-AB418B2FFF87}"/>
                </a:ext>
              </a:extLst>
            </p:cNvPr>
            <p:cNvSpPr txBox="1"/>
            <p:nvPr/>
          </p:nvSpPr>
          <p:spPr>
            <a:xfrm>
              <a:off x="6772545" y="1303241"/>
              <a:ext cx="3566830" cy="575347"/>
            </a:xfrm>
            <a:prstGeom prst="rect">
              <a:avLst/>
            </a:prstGeom>
            <a:noFill/>
          </p:spPr>
          <p:txBody>
            <a:bodyPr wrap="square" lIns="36000" tIns="45646" rIns="91306" bIns="45646" rtlCol="0"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b="1" dirty="0">
                  <a:solidFill>
                    <a:prstClr val="white"/>
                  </a:solidFill>
                  <a:ea typeface="HGP創英角ｺﾞｼｯｸUB" pitchFamily="50" charset="-128"/>
                  <a:cs typeface="Arial" panose="020B0604020202020204" pitchFamily="34" charset="0"/>
                </a:rPr>
                <a:t>Flexibles Device Management</a:t>
              </a:r>
            </a:p>
            <a:p>
              <a:pPr eaLnBrk="1" hangingPunct="1">
                <a:defRPr/>
              </a:pPr>
              <a:r>
                <a:rPr kumimoji="1" lang="en-US" altLang="ja-JP" sz="1400" dirty="0">
                  <a:solidFill>
                    <a:prstClr val="white"/>
                  </a:solidFill>
                  <a:ea typeface="HGP創英角ｺﾞｼｯｸUB" pitchFamily="50" charset="-128"/>
                  <a:cs typeface="Arial" panose="020B0604020202020204" pitchFamily="34" charset="0"/>
                </a:rPr>
                <a:t>- Customer Changeable options</a:t>
              </a: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5F7928FC-4C04-63A0-E40B-3B1CC2ED7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5590" y="1236925"/>
              <a:ext cx="1021244" cy="849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03B14291-2211-6418-757E-B28AD8E53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1467">
              <a:off x="10012230" y="1998755"/>
              <a:ext cx="168236" cy="119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566293-FECB-EB9E-CE9B-E05185729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1467">
              <a:off x="9782228" y="1717739"/>
              <a:ext cx="168236" cy="119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52DA8924-FA1F-16B1-E4F6-786462B0D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1467">
              <a:off x="9899334" y="1855001"/>
              <a:ext cx="168236" cy="119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6D69A91-6BC0-BB50-07DC-93AB577E963F}"/>
              </a:ext>
            </a:extLst>
          </p:cNvPr>
          <p:cNvGrpSpPr/>
          <p:nvPr/>
        </p:nvGrpSpPr>
        <p:grpSpPr>
          <a:xfrm>
            <a:off x="5898234" y="2146039"/>
            <a:ext cx="5478545" cy="1235846"/>
            <a:chOff x="5552003" y="2403488"/>
            <a:chExt cx="5478545" cy="1235846"/>
          </a:xfrm>
        </p:grpSpPr>
        <p:grpSp>
          <p:nvGrpSpPr>
            <p:cNvPr id="13" name="グループ化 57">
              <a:extLst>
                <a:ext uri="{FF2B5EF4-FFF2-40B4-BE49-F238E27FC236}">
                  <a16:creationId xmlns:a16="http://schemas.microsoft.com/office/drawing/2014/main" id="{6EAEDBEB-8DE9-850C-7CEC-ADA674AA62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52003" y="2403488"/>
              <a:ext cx="5478545" cy="1235846"/>
              <a:chOff x="5352197" y="1188740"/>
              <a:chExt cx="3603182" cy="812803"/>
            </a:xfrm>
          </p:grpSpPr>
          <p:sp>
            <p:nvSpPr>
              <p:cNvPr id="20" name="正方形/長方形 58">
                <a:extLst>
                  <a:ext uri="{FF2B5EF4-FFF2-40B4-BE49-F238E27FC236}">
                    <a16:creationId xmlns:a16="http://schemas.microsoft.com/office/drawing/2014/main" id="{B9DE43EC-6A8F-FE29-3534-14CF8C87A893}"/>
                  </a:ext>
                </a:extLst>
              </p:cNvPr>
              <p:cNvSpPr/>
              <p:nvPr/>
            </p:nvSpPr>
            <p:spPr bwMode="auto">
              <a:xfrm>
                <a:off x="5352197" y="1188740"/>
                <a:ext cx="3603182" cy="812803"/>
              </a:xfrm>
              <a:prstGeom prst="rect">
                <a:avLst/>
              </a:prstGeom>
              <a:solidFill>
                <a:srgbClr val="04518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1" name="テキスト ボックス 59">
                <a:extLst>
                  <a:ext uri="{FF2B5EF4-FFF2-40B4-BE49-F238E27FC236}">
                    <a16:creationId xmlns:a16="http://schemas.microsoft.com/office/drawing/2014/main" id="{A153B132-8F41-F5CE-4A52-ED7A1BAB5DEE}"/>
                  </a:ext>
                </a:extLst>
              </p:cNvPr>
              <p:cNvSpPr txBox="1"/>
              <p:nvPr/>
            </p:nvSpPr>
            <p:spPr>
              <a:xfrm>
                <a:off x="6127625" y="1340759"/>
                <a:ext cx="2749662" cy="526198"/>
              </a:xfrm>
              <a:prstGeom prst="rect">
                <a:avLst/>
              </a:prstGeom>
              <a:noFill/>
            </p:spPr>
            <p:txBody>
              <a:bodyPr wrap="square" lIns="36000" tIns="45646" rIns="91306" bIns="45646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b="1" kern="0" dirty="0" err="1">
                    <a:solidFill>
                      <a:prstClr val="white"/>
                    </a:solidFill>
                    <a:ea typeface="HGP創英角ｺﾞｼｯｸUB" pitchFamily="50" charset="-128"/>
                    <a:cs typeface="Arial" panose="020B0604020202020204" pitchFamily="34" charset="0"/>
                  </a:rPr>
                  <a:t>Geeignet</a:t>
                </a:r>
                <a:r>
                  <a:rPr kumimoji="1" lang="en-US" altLang="ja-JP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HGP創英角ｺﾞｼｯｸUB" pitchFamily="50" charset="-128"/>
                    <a:cs typeface="Arial" panose="020B0604020202020204" pitchFamily="34" charset="0"/>
                  </a:rPr>
                  <a:t> für Mobiles </a:t>
                </a:r>
                <a:r>
                  <a:rPr kumimoji="1" lang="en-US" altLang="ja-JP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HGP創英角ｺﾞｼｯｸUB" pitchFamily="50" charset="-128"/>
                    <a:cs typeface="Arial" panose="020B0604020202020204" pitchFamily="34" charset="0"/>
                  </a:rPr>
                  <a:t>Arbeiten</a:t>
                </a:r>
                <a:endParaRPr kumimoji="1" lang="en-US" altLang="ja-JP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HGP創英角ｺﾞｼｯｸUB" pitchFamily="50" charset="-128"/>
                  <a:cs typeface="Arial" panose="020B0604020202020204" pitchFamily="34" charset="0"/>
                </a:endParaRP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1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HGP創英角ｺﾞｼｯｸUB" pitchFamily="50" charset="-128"/>
                    <a:cs typeface="Arial" panose="020B0604020202020204" pitchFamily="34" charset="0"/>
                  </a:rPr>
                  <a:t>Balance </a:t>
                </a:r>
                <a:r>
                  <a:rPr kumimoji="1" lang="en-US" altLang="ja-JP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HGP創英角ｺﾞｼｯｸUB" pitchFamily="50" charset="-128"/>
                    <a:cs typeface="Arial" panose="020B0604020202020204" pitchFamily="34" charset="0"/>
                  </a:rPr>
                  <a:t>zwischen</a:t>
                </a:r>
                <a:r>
                  <a:rPr kumimoji="1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HGP創英角ｺﾞｼｯｸUB" pitchFamily="50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HGP創英角ｺﾞｼｯｸUB" pitchFamily="50" charset="-128"/>
                    <a:cs typeface="Arial" panose="020B0604020202020204" pitchFamily="34" charset="0"/>
                  </a:rPr>
                  <a:t>Mobilität</a:t>
                </a:r>
                <a:endParaRPr lang="en-US" altLang="ja-JP" sz="1400" kern="0" noProof="0" dirty="0">
                  <a:solidFill>
                    <a:prstClr val="white"/>
                  </a:solidFill>
                  <a:ea typeface="HGP創英角ｺﾞｼｯｸUB" pitchFamily="50" charset="-128"/>
                  <a:cs typeface="Arial" panose="020B0604020202020204" pitchFamily="34" charset="0"/>
                </a:endParaRPr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1400" b="0" i="0" u="none" strike="noStrike" kern="0" cap="none" spc="0" normalizeH="0" baseline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HGP創英角ｺﾞｼｯｸUB" pitchFamily="50" charset="-128"/>
                    <a:cs typeface="Arial" panose="020B0604020202020204" pitchFamily="34" charset="0"/>
                  </a:rPr>
                  <a:t>	</a:t>
                </a:r>
                <a:r>
                  <a:rPr lang="en-US" altLang="ja-JP" sz="1400" kern="0" dirty="0">
                    <a:solidFill>
                      <a:prstClr val="white"/>
                    </a:solidFill>
                    <a:ea typeface="HGP創英角ｺﾞｼｯｸUB" pitchFamily="50" charset="-128"/>
                    <a:cs typeface="Arial" panose="020B0604020202020204" pitchFamily="34" charset="0"/>
                  </a:rPr>
                  <a:t>und </a:t>
                </a:r>
                <a:r>
                  <a:rPr lang="en-US" altLang="ja-JP" sz="1400" kern="0" dirty="0" err="1">
                    <a:solidFill>
                      <a:prstClr val="white"/>
                    </a:solidFill>
                    <a:ea typeface="HGP創英角ｺﾞｼｯｸUB" pitchFamily="50" charset="-128"/>
                    <a:cs typeface="Arial" panose="020B0604020202020204" pitchFamily="34" charset="0"/>
                  </a:rPr>
                  <a:t>Robustheit</a:t>
                </a:r>
                <a:endParaRPr kumimoji="1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HGP創英角ｺﾞｼｯｸUB" pitchFamily="50" charset="-128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3">
                <a:extLst>
                  <a:ext uri="{FF2B5EF4-FFF2-40B4-BE49-F238E27FC236}">
                    <a16:creationId xmlns:a16="http://schemas.microsoft.com/office/drawing/2014/main" id="{9385D912-FFED-99D4-E5FD-48BA6CE04A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9527" y="1330822"/>
                <a:ext cx="506413" cy="528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66B41E80-1FB1-0710-19C7-ADA15A366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5782" y="2689934"/>
              <a:ext cx="987205" cy="703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グループ化 65">
              <a:extLst>
                <a:ext uri="{FF2B5EF4-FFF2-40B4-BE49-F238E27FC236}">
                  <a16:creationId xmlns:a16="http://schemas.microsoft.com/office/drawing/2014/main" id="{E84E35BF-F8E2-180E-7D07-27506318228F}"/>
                </a:ext>
              </a:extLst>
            </p:cNvPr>
            <p:cNvGrpSpPr/>
            <p:nvPr/>
          </p:nvGrpSpPr>
          <p:grpSpPr>
            <a:xfrm>
              <a:off x="10558013" y="2481500"/>
              <a:ext cx="334355" cy="367612"/>
              <a:chOff x="716636" y="3963673"/>
              <a:chExt cx="419380" cy="416554"/>
            </a:xfrm>
          </p:grpSpPr>
          <p:pic>
            <p:nvPicPr>
              <p:cNvPr id="17" name="Picture 4">
                <a:extLst>
                  <a:ext uri="{FF2B5EF4-FFF2-40B4-BE49-F238E27FC236}">
                    <a16:creationId xmlns:a16="http://schemas.microsoft.com/office/drawing/2014/main" id="{89EA14E9-E30D-7E94-9A0E-45EBF63111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46" r="5962" b="3986"/>
              <a:stretch/>
            </p:blipFill>
            <p:spPr bwMode="auto">
              <a:xfrm>
                <a:off x="831063" y="3963673"/>
                <a:ext cx="204443" cy="208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049DB626-5BB7-7CF5-CDCF-ECAF52DEB7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46" r="5962" b="3986"/>
              <a:stretch/>
            </p:blipFill>
            <p:spPr bwMode="auto">
              <a:xfrm>
                <a:off x="931573" y="4171950"/>
                <a:ext cx="204443" cy="208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4">
                <a:extLst>
                  <a:ext uri="{FF2B5EF4-FFF2-40B4-BE49-F238E27FC236}">
                    <a16:creationId xmlns:a16="http://schemas.microsoft.com/office/drawing/2014/main" id="{CFDBEF88-C82E-EFF9-ED63-3E5E9539E2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46" r="5962" b="3986"/>
              <a:stretch/>
            </p:blipFill>
            <p:spPr bwMode="auto">
              <a:xfrm>
                <a:off x="716636" y="4086114"/>
                <a:ext cx="204443" cy="208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0E74FB19-86D4-A693-4069-800A17492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0494" y="3212138"/>
              <a:ext cx="207516" cy="301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グループ化 50">
            <a:extLst>
              <a:ext uri="{FF2B5EF4-FFF2-40B4-BE49-F238E27FC236}">
                <a16:creationId xmlns:a16="http://schemas.microsoft.com/office/drawing/2014/main" id="{4251B72C-9712-478E-1298-19EE5A771FA2}"/>
              </a:ext>
            </a:extLst>
          </p:cNvPr>
          <p:cNvGrpSpPr/>
          <p:nvPr/>
        </p:nvGrpSpPr>
        <p:grpSpPr>
          <a:xfrm>
            <a:off x="5898233" y="4840539"/>
            <a:ext cx="5511201" cy="1260000"/>
            <a:chOff x="5352195" y="2041928"/>
            <a:chExt cx="3612360" cy="812803"/>
          </a:xfrm>
        </p:grpSpPr>
        <p:sp>
          <p:nvSpPr>
            <p:cNvPr id="24" name="正方形/長方形 51">
              <a:extLst>
                <a:ext uri="{FF2B5EF4-FFF2-40B4-BE49-F238E27FC236}">
                  <a16:creationId xmlns:a16="http://schemas.microsoft.com/office/drawing/2014/main" id="{44A01C9F-8EF1-BE7F-3BA0-6BDF34230EE7}"/>
                </a:ext>
              </a:extLst>
            </p:cNvPr>
            <p:cNvSpPr/>
            <p:nvPr/>
          </p:nvSpPr>
          <p:spPr>
            <a:xfrm>
              <a:off x="5352195" y="2041928"/>
              <a:ext cx="3603182" cy="812803"/>
            </a:xfrm>
            <a:prstGeom prst="rect">
              <a:avLst/>
            </a:prstGeom>
            <a:solidFill>
              <a:srgbClr val="93C7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 kern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471FC710-9FFE-9840-650E-DE789E666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571" y="2110984"/>
              <a:ext cx="314325" cy="674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テキスト ボックス 53">
              <a:extLst>
                <a:ext uri="{FF2B5EF4-FFF2-40B4-BE49-F238E27FC236}">
                  <a16:creationId xmlns:a16="http://schemas.microsoft.com/office/drawing/2014/main" id="{634246DC-DBC9-0074-13CB-CC3757A00DD7}"/>
                </a:ext>
              </a:extLst>
            </p:cNvPr>
            <p:cNvSpPr txBox="1"/>
            <p:nvPr/>
          </p:nvSpPr>
          <p:spPr>
            <a:xfrm>
              <a:off x="6214895" y="2154396"/>
              <a:ext cx="2749660" cy="555819"/>
            </a:xfrm>
            <a:prstGeom prst="rect">
              <a:avLst/>
            </a:prstGeom>
            <a:noFill/>
          </p:spPr>
          <p:txBody>
            <a:bodyPr wrap="square" lIns="36000" tIns="45646" rIns="91306" bIns="45646" rtlCol="0"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b="1" dirty="0">
                  <a:solidFill>
                    <a:prstClr val="white"/>
                  </a:solidFill>
                  <a:ea typeface="HGP創英角ｺﾞｼｯｸUB" pitchFamily="50" charset="-128"/>
                  <a:cs typeface="Arial" panose="020B0604020202020204" pitchFamily="34" charset="0"/>
                </a:rPr>
                <a:t>Easy Operation</a:t>
              </a:r>
            </a:p>
            <a:p>
              <a:pPr eaLnBrk="1" hangingPunct="1">
                <a:defRPr/>
              </a:pPr>
              <a:r>
                <a:rPr kumimoji="1" lang="en-US" altLang="ja-JP" sz="1600" dirty="0">
                  <a:solidFill>
                    <a:prstClr val="white"/>
                  </a:solidFill>
                  <a:ea typeface="HGP創英角ｺﾞｼｯｸUB" pitchFamily="50" charset="-128"/>
                  <a:cs typeface="Arial" panose="020B0604020202020204" pitchFamily="34" charset="0"/>
                </a:rPr>
                <a:t>- </a:t>
              </a:r>
              <a:r>
                <a:rPr kumimoji="1" lang="en-US" altLang="ja-JP" sz="1400" dirty="0">
                  <a:solidFill>
                    <a:prstClr val="white"/>
                  </a:solidFill>
                  <a:ea typeface="HGP創英角ｺﾞｼｯｸUB" pitchFamily="50" charset="-128"/>
                  <a:cs typeface="Arial" panose="020B0604020202020204" pitchFamily="34" charset="0"/>
                </a:rPr>
                <a:t>Easy In Vehicle Work</a:t>
              </a:r>
              <a:endParaRPr kumimoji="1" lang="en-US" altLang="ja-JP" sz="1600" dirty="0">
                <a:solidFill>
                  <a:prstClr val="white"/>
                </a:solidFill>
                <a:ea typeface="HGP創英角ｺﾞｼｯｸUB" pitchFamily="50" charset="-128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kumimoji="1" lang="en-US" altLang="ja-JP" sz="1600" dirty="0">
                  <a:solidFill>
                    <a:prstClr val="white"/>
                  </a:solidFill>
                  <a:ea typeface="HGP創英角ｺﾞｼｯｸUB" pitchFamily="50" charset="-128"/>
                  <a:cs typeface="Arial" panose="020B0604020202020204" pitchFamily="34" charset="0"/>
                </a:rPr>
                <a:t>- </a:t>
              </a:r>
              <a:r>
                <a:rPr kumimoji="1" lang="en-US" altLang="ja-JP" sz="1400" dirty="0">
                  <a:solidFill>
                    <a:prstClr val="white"/>
                  </a:solidFill>
                  <a:ea typeface="HGP創英角ｺﾞｼｯｸUB" pitchFamily="50" charset="-128"/>
                  <a:cs typeface="Arial" panose="020B0604020202020204" pitchFamily="34" charset="0"/>
                </a:rPr>
                <a:t>Easy In Field Work</a:t>
              </a:r>
              <a:endParaRPr kumimoji="1" lang="en-US" altLang="ja-JP" sz="1600" dirty="0">
                <a:solidFill>
                  <a:prstClr val="white"/>
                </a:solidFill>
                <a:ea typeface="HGP創英角ｺﾞｼｯｸUB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27" name="角丸四角形 1">
            <a:extLst>
              <a:ext uri="{FF2B5EF4-FFF2-40B4-BE49-F238E27FC236}">
                <a16:creationId xmlns:a16="http://schemas.microsoft.com/office/drawing/2014/main" id="{5D9382E3-D3A1-4EC0-604C-6D40A5F813E1}"/>
              </a:ext>
            </a:extLst>
          </p:cNvPr>
          <p:cNvSpPr/>
          <p:nvPr/>
        </p:nvSpPr>
        <p:spPr bwMode="auto">
          <a:xfrm>
            <a:off x="10116891" y="5025481"/>
            <a:ext cx="1147350" cy="851032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FFFFFF"/>
            </a:solidFill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HGP創英角ｺﾞｼｯｸUB" pitchFamily="50" charset="-128"/>
              </a:rPr>
              <a:t>          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HGP創英角ｺﾞｼｯｸUB" pitchFamily="50" charset="-128"/>
              </a:rPr>
              <a:t>Enhanced Voice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HGP創英角ｺﾞｼｯｸUB" pitchFamily="50" charset="-128"/>
              </a:rPr>
              <a:t>Recognition*</a:t>
            </a:r>
            <a:endParaRPr kumimoji="1" lang="ja-JP" altLang="en-US" sz="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HGP創英角ｺﾞｼｯｸUB" pitchFamily="50" charset="-128"/>
            </a:endParaRP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CA82DC2A-E7FF-51A4-78B0-C16903DE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448" y="5099596"/>
            <a:ext cx="1052235" cy="3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1C12488-E007-210F-E8B6-997894AB67D1}"/>
              </a:ext>
            </a:extLst>
          </p:cNvPr>
          <p:cNvGrpSpPr/>
          <p:nvPr/>
        </p:nvGrpSpPr>
        <p:grpSpPr>
          <a:xfrm>
            <a:off x="5898234" y="3489940"/>
            <a:ext cx="5511202" cy="1260000"/>
            <a:chOff x="5552003" y="3747389"/>
            <a:chExt cx="5511202" cy="1260000"/>
          </a:xfrm>
        </p:grpSpPr>
        <p:grpSp>
          <p:nvGrpSpPr>
            <p:cNvPr id="32" name="グループ化 79">
              <a:extLst>
                <a:ext uri="{FF2B5EF4-FFF2-40B4-BE49-F238E27FC236}">
                  <a16:creationId xmlns:a16="http://schemas.microsoft.com/office/drawing/2014/main" id="{3EFCB9E0-D447-3DCC-D66A-43277A990819}"/>
                </a:ext>
              </a:extLst>
            </p:cNvPr>
            <p:cNvGrpSpPr/>
            <p:nvPr/>
          </p:nvGrpSpPr>
          <p:grpSpPr>
            <a:xfrm>
              <a:off x="5552003" y="3747389"/>
              <a:ext cx="5511202" cy="1260000"/>
              <a:chOff x="5352196" y="2903236"/>
              <a:chExt cx="3612360" cy="812803"/>
            </a:xfrm>
          </p:grpSpPr>
          <p:sp>
            <p:nvSpPr>
              <p:cNvPr id="34" name="正方形/長方形 80">
                <a:extLst>
                  <a:ext uri="{FF2B5EF4-FFF2-40B4-BE49-F238E27FC236}">
                    <a16:creationId xmlns:a16="http://schemas.microsoft.com/office/drawing/2014/main" id="{F6F413C6-B226-6820-681B-7ABDB7BF8085}"/>
                  </a:ext>
                </a:extLst>
              </p:cNvPr>
              <p:cNvSpPr/>
              <p:nvPr/>
            </p:nvSpPr>
            <p:spPr>
              <a:xfrm>
                <a:off x="5352196" y="2903236"/>
                <a:ext cx="3603182" cy="812803"/>
              </a:xfrm>
              <a:prstGeom prst="rect">
                <a:avLst/>
              </a:prstGeom>
              <a:solidFill>
                <a:srgbClr val="F29F0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800" kern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5" name="テキスト ボックス 82">
                <a:extLst>
                  <a:ext uri="{FF2B5EF4-FFF2-40B4-BE49-F238E27FC236}">
                    <a16:creationId xmlns:a16="http://schemas.microsoft.com/office/drawing/2014/main" id="{67B6354C-2C88-1B3D-3436-22D8ED5449D6}"/>
                  </a:ext>
                </a:extLst>
              </p:cNvPr>
              <p:cNvSpPr txBox="1"/>
              <p:nvPr/>
            </p:nvSpPr>
            <p:spPr>
              <a:xfrm>
                <a:off x="6214896" y="3041791"/>
                <a:ext cx="2749660" cy="516111"/>
              </a:xfrm>
              <a:prstGeom prst="rect">
                <a:avLst/>
              </a:prstGeom>
              <a:noFill/>
            </p:spPr>
            <p:txBody>
              <a:bodyPr wrap="square" lIns="36000" tIns="45646" rIns="91306" bIns="45646" rtlCol="0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b="1" dirty="0" err="1">
                    <a:solidFill>
                      <a:prstClr val="white"/>
                    </a:solidFill>
                    <a:ea typeface="HGP創英角ｺﾞｼｯｸUB" pitchFamily="50" charset="-128"/>
                    <a:cs typeface="Arial" panose="020B0604020202020204" pitchFamily="34" charset="0"/>
                  </a:rPr>
                  <a:t>Hohe</a:t>
                </a:r>
                <a:r>
                  <a:rPr kumimoji="1" lang="en-US" altLang="ja-JP" b="1" dirty="0">
                    <a:solidFill>
                      <a:prstClr val="white"/>
                    </a:solidFill>
                    <a:ea typeface="HGP創英角ｺﾞｼｯｸUB" pitchFamily="50" charset="-128"/>
                    <a:cs typeface="Arial" panose="020B0604020202020204" pitchFamily="34" charset="0"/>
                  </a:rPr>
                  <a:t> Sicherheit</a:t>
                </a:r>
              </a:p>
              <a:p>
                <a:pPr eaLnBrk="1" hangingPunct="1">
                  <a:defRPr/>
                </a:pPr>
                <a:r>
                  <a:rPr kumimoji="1" lang="en-US" altLang="ja-JP" sz="1400" dirty="0">
                    <a:solidFill>
                      <a:prstClr val="white"/>
                    </a:solidFill>
                    <a:ea typeface="HGP創英角ｺﾞｼｯｸUB" pitchFamily="50" charset="-128"/>
                    <a:cs typeface="Arial" panose="020B0604020202020204" pitchFamily="34" charset="0"/>
                  </a:rPr>
                  <a:t>- Neue Generation </a:t>
                </a:r>
                <a:r>
                  <a:rPr kumimoji="1" lang="en-US" altLang="ja-JP" sz="1400" dirty="0" err="1">
                    <a:solidFill>
                      <a:prstClr val="white"/>
                    </a:solidFill>
                    <a:ea typeface="HGP創英角ｺﾞｼｯｸUB" pitchFamily="50" charset="-128"/>
                    <a:cs typeface="Arial" panose="020B0604020202020204" pitchFamily="34" charset="0"/>
                  </a:rPr>
                  <a:t>Sicherheits</a:t>
                </a:r>
                <a:r>
                  <a:rPr kumimoji="1" lang="en-US" altLang="ja-JP" sz="1400" dirty="0">
                    <a:solidFill>
                      <a:prstClr val="white"/>
                    </a:solidFill>
                    <a:ea typeface="HGP創英角ｺﾞｼｯｸUB" pitchFamily="50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400" dirty="0" err="1">
                    <a:solidFill>
                      <a:prstClr val="white"/>
                    </a:solidFill>
                    <a:ea typeface="HGP創英角ｺﾞｼｯｸUB" pitchFamily="50" charset="-128"/>
                    <a:cs typeface="Arial" panose="020B0604020202020204" pitchFamily="34" charset="0"/>
                  </a:rPr>
                  <a:t>Systeme</a:t>
                </a:r>
                <a:endParaRPr kumimoji="1" lang="en-US" altLang="ja-JP" sz="1400" dirty="0">
                  <a:solidFill>
                    <a:prstClr val="white"/>
                  </a:solidFill>
                  <a:ea typeface="HGP創英角ｺﾞｼｯｸUB" pitchFamily="50" charset="-128"/>
                  <a:cs typeface="Arial" panose="020B0604020202020204" pitchFamily="34" charset="0"/>
                </a:endParaRPr>
              </a:p>
              <a:p>
                <a:pPr eaLnBrk="1" hangingPunct="1">
                  <a:defRPr/>
                </a:pPr>
                <a:r>
                  <a:rPr lang="en-US" altLang="ja-JP" sz="1400" dirty="0">
                    <a:solidFill>
                      <a:prstClr val="white"/>
                    </a:solidFill>
                    <a:ea typeface="HGP創英角ｺﾞｼｯｸUB" pitchFamily="50" charset="-128"/>
                    <a:cs typeface="Arial" panose="020B0604020202020204" pitchFamily="34" charset="0"/>
                  </a:rPr>
                  <a:t>- Secured-Core PC</a:t>
                </a:r>
                <a:endParaRPr kumimoji="1" lang="en-US" altLang="ja-JP" sz="1600" dirty="0">
                  <a:solidFill>
                    <a:prstClr val="white"/>
                  </a:solidFill>
                  <a:ea typeface="HGP創英角ｺﾞｼｯｸUB" pitchFamily="50" charset="-128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8B0896B1-AE6B-A4AD-945A-C35583BBA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3749" y="3971762"/>
              <a:ext cx="627972" cy="760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正方形/長方形 63">
            <a:extLst>
              <a:ext uri="{FF2B5EF4-FFF2-40B4-BE49-F238E27FC236}">
                <a16:creationId xmlns:a16="http://schemas.microsoft.com/office/drawing/2014/main" id="{6B46B7C9-A26D-DEA5-E193-B501FD7F51F0}"/>
              </a:ext>
            </a:extLst>
          </p:cNvPr>
          <p:cNvSpPr/>
          <p:nvPr/>
        </p:nvSpPr>
        <p:spPr>
          <a:xfrm>
            <a:off x="1918707" y="6246584"/>
            <a:ext cx="6383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b="0">
                <a:solidFill>
                  <a:srgbClr val="404040"/>
                </a:solidFill>
              </a:rPr>
              <a:t>* Optional</a:t>
            </a:r>
          </a:p>
        </p:txBody>
      </p:sp>
      <p:grpSp>
        <p:nvGrpSpPr>
          <p:cNvPr id="37" name="グループ化 34">
            <a:extLst>
              <a:ext uri="{FF2B5EF4-FFF2-40B4-BE49-F238E27FC236}">
                <a16:creationId xmlns:a16="http://schemas.microsoft.com/office/drawing/2014/main" id="{68127A76-DC85-287B-CC72-8EA6EFFF19D2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3685008"/>
            <a:ext cx="1790892" cy="1715038"/>
            <a:chOff x="-11535" y="2903236"/>
            <a:chExt cx="1913362" cy="1832321"/>
          </a:xfrm>
        </p:grpSpPr>
        <p:pic>
          <p:nvPicPr>
            <p:cNvPr id="38" name="Picture 18" descr="クリックすると新しいウィンドウで開きます">
              <a:extLst>
                <a:ext uri="{FF2B5EF4-FFF2-40B4-BE49-F238E27FC236}">
                  <a16:creationId xmlns:a16="http://schemas.microsoft.com/office/drawing/2014/main" id="{7022E2F1-7918-6C00-4E2D-43D8EE373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32"/>
            <a:stretch>
              <a:fillRect/>
            </a:stretch>
          </p:blipFill>
          <p:spPr bwMode="auto">
            <a:xfrm>
              <a:off x="-11535" y="2903236"/>
              <a:ext cx="1913362" cy="183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正方形/長方形 36">
              <a:extLst>
                <a:ext uri="{FF2B5EF4-FFF2-40B4-BE49-F238E27FC236}">
                  <a16:creationId xmlns:a16="http://schemas.microsoft.com/office/drawing/2014/main" id="{E0138935-FABC-019B-FECF-B0825AA63289}"/>
                </a:ext>
              </a:extLst>
            </p:cNvPr>
            <p:cNvSpPr/>
            <p:nvPr/>
          </p:nvSpPr>
          <p:spPr bwMode="auto">
            <a:xfrm>
              <a:off x="-11535" y="2903236"/>
              <a:ext cx="1913362" cy="1832321"/>
            </a:xfrm>
            <a:prstGeom prst="rect">
              <a:avLst/>
            </a:prstGeom>
            <a:gradFill>
              <a:gsLst>
                <a:gs pos="82000">
                  <a:sysClr val="window" lastClr="FFFFFF">
                    <a:alpha val="0"/>
                  </a:sysClr>
                </a:gs>
                <a:gs pos="100000">
                  <a:sysClr val="window" lastClr="FFFFFF"/>
                </a:gs>
              </a:gsLst>
              <a:lin ang="162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40" name="Sprechblase: rechteckig 39">
            <a:extLst>
              <a:ext uri="{FF2B5EF4-FFF2-40B4-BE49-F238E27FC236}">
                <a16:creationId xmlns:a16="http://schemas.microsoft.com/office/drawing/2014/main" id="{B1EE5D59-F4C8-168D-FF3A-62718F608C97}"/>
              </a:ext>
            </a:extLst>
          </p:cNvPr>
          <p:cNvSpPr/>
          <p:nvPr/>
        </p:nvSpPr>
        <p:spPr>
          <a:xfrm>
            <a:off x="2816704" y="3674912"/>
            <a:ext cx="2923299" cy="775759"/>
          </a:xfrm>
          <a:prstGeom prst="wedgeRectCallout">
            <a:avLst>
              <a:gd name="adj1" fmla="val -81995"/>
              <a:gd name="adj2" fmla="val 98388"/>
            </a:avLst>
          </a:prstGeom>
          <a:solidFill>
            <a:srgbClr val="F29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schemeClr val="bg1"/>
                </a:solidFill>
                <a:cs typeface="Tahoma" pitchFamily="34" charset="0"/>
              </a:rPr>
              <a:t>Risk of hacking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bg1"/>
              </a:solidFill>
              <a:cs typeface="Tahoma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chemeClr val="bg1"/>
                </a:solidFill>
                <a:cs typeface="Tahoma" pitchFamily="34" charset="0"/>
              </a:rPr>
              <a:t>Need to prevent information leakage and system hacking</a:t>
            </a:r>
          </a:p>
        </p:txBody>
      </p:sp>
      <p:sp>
        <p:nvSpPr>
          <p:cNvPr id="41" name="Sprechblase: rechteckig 40">
            <a:extLst>
              <a:ext uri="{FF2B5EF4-FFF2-40B4-BE49-F238E27FC236}">
                <a16:creationId xmlns:a16="http://schemas.microsoft.com/office/drawing/2014/main" id="{0590DA1D-CCF7-8EB2-F1CB-446890522F10}"/>
              </a:ext>
            </a:extLst>
          </p:cNvPr>
          <p:cNvSpPr/>
          <p:nvPr/>
        </p:nvSpPr>
        <p:spPr>
          <a:xfrm>
            <a:off x="828826" y="1033552"/>
            <a:ext cx="3767366" cy="775759"/>
          </a:xfrm>
          <a:prstGeom prst="wedgeRectCallout">
            <a:avLst>
              <a:gd name="adj1" fmla="val -41449"/>
              <a:gd name="adj2" fmla="val 259872"/>
            </a:avLst>
          </a:prstGeom>
          <a:solidFill>
            <a:srgbClr val="00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schemeClr val="bg1"/>
                </a:solidFill>
                <a:cs typeface="Tahoma" pitchFamily="34" charset="0"/>
              </a:rPr>
              <a:t>Too much time and effort for device management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bg1"/>
              </a:solidFill>
              <a:cs typeface="Tahoma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chemeClr val="bg1"/>
                </a:solidFill>
                <a:cs typeface="Tahoma" pitchFamily="34" charset="0"/>
              </a:rPr>
              <a:t>Want to add flexible new functions</a:t>
            </a:r>
          </a:p>
        </p:txBody>
      </p:sp>
      <p:sp>
        <p:nvSpPr>
          <p:cNvPr id="42" name="Sprechblase: rechteckig 41">
            <a:extLst>
              <a:ext uri="{FF2B5EF4-FFF2-40B4-BE49-F238E27FC236}">
                <a16:creationId xmlns:a16="http://schemas.microsoft.com/office/drawing/2014/main" id="{F9943A3B-24F6-EAAC-B7FE-9576DE07F532}"/>
              </a:ext>
            </a:extLst>
          </p:cNvPr>
          <p:cNvSpPr/>
          <p:nvPr/>
        </p:nvSpPr>
        <p:spPr>
          <a:xfrm>
            <a:off x="2523849" y="2214107"/>
            <a:ext cx="2923299" cy="951743"/>
          </a:xfrm>
          <a:prstGeom prst="wedgeRectCallout">
            <a:avLst>
              <a:gd name="adj1" fmla="val -69170"/>
              <a:gd name="adj2" fmla="val 137085"/>
            </a:avLst>
          </a:prstGeom>
          <a:solidFill>
            <a:srgbClr val="045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>
                <a:solidFill>
                  <a:schemeClr val="bg1"/>
                </a:solidFill>
                <a:cs typeface="Tahoma" pitchFamily="34" charset="0"/>
              </a:rPr>
              <a:t>Not enough mobility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bg1"/>
              </a:solidFill>
              <a:cs typeface="Tahoma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>
                <a:solidFill>
                  <a:schemeClr val="bg1"/>
                </a:solidFill>
                <a:cs typeface="Tahoma" pitchFamily="34" charset="0"/>
              </a:rPr>
              <a:t>Need durability, longer battery life and easy to carry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bg1"/>
              </a:solidFill>
              <a:cs typeface="Tahoma" pitchFamily="34" charset="0"/>
            </a:endParaRPr>
          </a:p>
        </p:txBody>
      </p:sp>
      <p:sp>
        <p:nvSpPr>
          <p:cNvPr id="43" name="Sprechblase: rechteckig 42">
            <a:extLst>
              <a:ext uri="{FF2B5EF4-FFF2-40B4-BE49-F238E27FC236}">
                <a16:creationId xmlns:a16="http://schemas.microsoft.com/office/drawing/2014/main" id="{5F54B143-BFFB-C72A-8E09-D1A3DFC6B76A}"/>
              </a:ext>
            </a:extLst>
          </p:cNvPr>
          <p:cNvSpPr/>
          <p:nvPr/>
        </p:nvSpPr>
        <p:spPr>
          <a:xfrm>
            <a:off x="2523848" y="5077637"/>
            <a:ext cx="2923299" cy="775759"/>
          </a:xfrm>
          <a:prstGeom prst="wedgeRectCallout">
            <a:avLst>
              <a:gd name="adj1" fmla="val -71885"/>
              <a:gd name="adj2" fmla="val -46145"/>
            </a:avLst>
          </a:prstGeom>
          <a:solidFill>
            <a:srgbClr val="93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schemeClr val="bg1"/>
                </a:solidFill>
                <a:cs typeface="Tahoma" pitchFamily="34" charset="0"/>
              </a:rPr>
              <a:t>Low quality of In-vehicle operation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bg1"/>
              </a:solidFill>
              <a:cs typeface="Tahoma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chemeClr val="bg1"/>
                </a:solidFill>
                <a:cs typeface="Tahoma" pitchFamily="34" charset="0"/>
              </a:rPr>
              <a:t>Need to ensure safety and efficiency</a:t>
            </a:r>
          </a:p>
        </p:txBody>
      </p:sp>
    </p:spTree>
    <p:extLst>
      <p:ext uri="{BB962C8B-B14F-4D97-AF65-F5344CB8AC3E}">
        <p14:creationId xmlns:p14="http://schemas.microsoft.com/office/powerpoint/2010/main" val="2580019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DAA6552-205C-4465-94FA-97DA684AF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528" y="292609"/>
            <a:ext cx="9471471" cy="704088"/>
          </a:xfrm>
        </p:spPr>
        <p:txBody>
          <a:bodyPr/>
          <a:lstStyle/>
          <a:p>
            <a:r>
              <a:rPr lang="de-DE" sz="4000" b="1" dirty="0"/>
              <a:t>TOUGHBOOK 5x: Konzept</a:t>
            </a:r>
          </a:p>
        </p:txBody>
      </p:sp>
      <p:sp>
        <p:nvSpPr>
          <p:cNvPr id="4" name="Oval 4">
            <a:extLst>
              <a:ext uri="{FF2B5EF4-FFF2-40B4-BE49-F238E27FC236}">
                <a16:creationId xmlns:a16="http://schemas.microsoft.com/office/drawing/2014/main" id="{7D62316D-8303-4D0B-808E-154808C6099F}"/>
              </a:ext>
            </a:extLst>
          </p:cNvPr>
          <p:cNvSpPr/>
          <p:nvPr/>
        </p:nvSpPr>
        <p:spPr bwMode="auto">
          <a:xfrm>
            <a:off x="5082022" y="2650152"/>
            <a:ext cx="6840000" cy="2272159"/>
          </a:xfrm>
          <a:prstGeom prst="ellipse">
            <a:avLst/>
          </a:prstGeom>
          <a:solidFill>
            <a:schemeClr val="bg2">
              <a:lumMod val="75000"/>
              <a:alpha val="5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sz="1500" b="1" dirty="0">
                <a:solidFill>
                  <a:schemeClr val="bg1"/>
                </a:solidFill>
                <a:latin typeface="PUD-Sans_serif-B" pitchFamily="34" charset="0"/>
                <a:ea typeface="HGP創英角ｺﾞｼｯｸUB" pitchFamily="50" charset="-128"/>
                <a:cs typeface="Arial" charset="0"/>
              </a:rPr>
              <a:t>Semi Rugged Notebook</a:t>
            </a: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en-US" sz="1500" dirty="0">
              <a:solidFill>
                <a:schemeClr val="bg1"/>
              </a:solidFill>
              <a:latin typeface="PUD-Sans_serif-B" pitchFamily="34" charset="0"/>
              <a:ea typeface="HGP創英角ｺﾞｼｯｸUB" pitchFamily="50" charset="-128"/>
              <a:cs typeface="Arial" charset="0"/>
            </a:endParaRP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en-US" sz="1500" dirty="0">
              <a:solidFill>
                <a:schemeClr val="bg1"/>
              </a:solidFill>
              <a:latin typeface="PUD-Sans_serif-B" pitchFamily="34" charset="0"/>
              <a:ea typeface="HGP創英角ｺﾞｼｯｸUB" pitchFamily="50" charset="-128"/>
              <a:cs typeface="Arial" charset="0"/>
            </a:endParaRP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sz="1500" dirty="0">
                <a:solidFill>
                  <a:schemeClr val="bg1"/>
                </a:solidFill>
                <a:latin typeface="PUD-Sans_serif-B" pitchFamily="34" charset="0"/>
                <a:ea typeface="HGP創英角ｺﾞｼｯｸUB" pitchFamily="50" charset="-128"/>
                <a:cs typeface="Arial" charset="0"/>
              </a:rPr>
              <a:t>Durable Design</a:t>
            </a: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sz="1500" dirty="0">
                <a:solidFill>
                  <a:schemeClr val="bg1"/>
                </a:solidFill>
                <a:latin typeface="PUD-Sans_serif-B" pitchFamily="34" charset="0"/>
                <a:ea typeface="HGP創英角ｺﾞｼｯｸUB" pitchFamily="50" charset="-128"/>
                <a:cs typeface="Arial" charset="0"/>
              </a:rPr>
              <a:t>Covered Ports</a:t>
            </a: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sz="1500" dirty="0">
                <a:solidFill>
                  <a:schemeClr val="bg1"/>
                </a:solidFill>
                <a:latin typeface="PUD-Sans_serif-B" pitchFamily="34" charset="0"/>
                <a:ea typeface="HGP創英角ｺﾞｼｯｸUB" pitchFamily="50" charset="-128"/>
                <a:cs typeface="Arial" charset="0"/>
              </a:rPr>
              <a:t>Flexible Configurations</a:t>
            </a: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PUD-Sans_serif-B" pitchFamily="34" charset="0"/>
                <a:ea typeface="HGP創英角ｺﾞｼｯｸUB" pitchFamily="50" charset="-128"/>
                <a:cs typeface="Arial" charset="0"/>
              </a:rPr>
              <a:t>Extended</a:t>
            </a:r>
            <a:r>
              <a:rPr kumimoji="1" lang="en-US" sz="1500" dirty="0">
                <a:solidFill>
                  <a:schemeClr val="bg1"/>
                </a:solidFill>
                <a:latin typeface="PUD-Sans_serif-B" pitchFamily="34" charset="0"/>
                <a:ea typeface="HGP創英角ｺﾞｼｯｸUB" pitchFamily="50" charset="-128"/>
                <a:cs typeface="Arial" charset="0"/>
              </a:rPr>
              <a:t> set of Interfaces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B25E4574-1BD5-4D2C-BD6D-6007BE328560}"/>
              </a:ext>
            </a:extLst>
          </p:cNvPr>
          <p:cNvSpPr/>
          <p:nvPr/>
        </p:nvSpPr>
        <p:spPr bwMode="auto">
          <a:xfrm>
            <a:off x="157327" y="2650152"/>
            <a:ext cx="6840000" cy="2272159"/>
          </a:xfrm>
          <a:prstGeom prst="ellipse">
            <a:avLst/>
          </a:prstGeom>
          <a:solidFill>
            <a:srgbClr val="00B050">
              <a:alpha val="3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sz="1500" b="1" dirty="0">
                <a:solidFill>
                  <a:schemeClr val="bg1"/>
                </a:solidFill>
                <a:latin typeface="PUD-Sans_serif-B" pitchFamily="34" charset="0"/>
                <a:ea typeface="HGP創英角ｺﾞｼｯｸUB" pitchFamily="50" charset="-128"/>
                <a:cs typeface="Arial" charset="0"/>
              </a:rPr>
              <a:t>Business Notebook</a:t>
            </a: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en-US" sz="1500" dirty="0">
              <a:solidFill>
                <a:schemeClr val="bg1"/>
              </a:solidFill>
              <a:latin typeface="PUD-Sans_serif-B" pitchFamily="34" charset="0"/>
              <a:ea typeface="HGP創英角ｺﾞｼｯｸUB" pitchFamily="50" charset="-128"/>
              <a:cs typeface="Arial" charset="0"/>
            </a:endParaRP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en-US" sz="1500" dirty="0">
              <a:solidFill>
                <a:schemeClr val="bg1"/>
              </a:solidFill>
              <a:latin typeface="PUD-Sans_serif-B" pitchFamily="34" charset="0"/>
              <a:ea typeface="HGP創英角ｺﾞｼｯｸUB" pitchFamily="50" charset="-128"/>
              <a:cs typeface="Arial" charset="0"/>
            </a:endParaRP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sz="1500" dirty="0">
                <a:solidFill>
                  <a:schemeClr val="bg1"/>
                </a:solidFill>
                <a:latin typeface="PUD-Sans_serif-B" pitchFamily="34" charset="0"/>
                <a:ea typeface="HGP創英角ｺﾞｼｯｸUB" pitchFamily="50" charset="-128"/>
                <a:cs typeface="Arial" charset="0"/>
              </a:rPr>
              <a:t>Light Weight</a:t>
            </a: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sz="1500" dirty="0">
                <a:solidFill>
                  <a:schemeClr val="bg1"/>
                </a:solidFill>
                <a:latin typeface="PUD-Sans_serif-B" pitchFamily="34" charset="0"/>
                <a:ea typeface="HGP創英角ｺﾞｼｯｸUB" pitchFamily="50" charset="-128"/>
                <a:cs typeface="Arial" charset="0"/>
              </a:rPr>
              <a:t>Slim</a:t>
            </a: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sz="1500" dirty="0">
                <a:solidFill>
                  <a:schemeClr val="bg1"/>
                </a:solidFill>
                <a:latin typeface="PUD-Sans_serif-B" pitchFamily="34" charset="0"/>
                <a:ea typeface="HGP創英角ｺﾞｼｯｸUB" pitchFamily="50" charset="-128"/>
                <a:cs typeface="Arial" charset="0"/>
              </a:rPr>
              <a:t>High End CPU and GPU</a:t>
            </a:r>
          </a:p>
          <a:p>
            <a:pPr marL="292219" indent="-292219" algn="ctr" defTabSz="7792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sz="1500" dirty="0">
                <a:solidFill>
                  <a:schemeClr val="bg1"/>
                </a:solidFill>
                <a:latin typeface="PUD-Sans_serif-B" pitchFamily="34" charset="0"/>
                <a:ea typeface="HGP創英角ｺﾞｼｯｸUB" pitchFamily="50" charset="-128"/>
                <a:cs typeface="Arial" charset="0"/>
              </a:rPr>
              <a:t>Attractive Design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91B0A88C-ADEC-479F-A91A-07051BBD8241}"/>
              </a:ext>
            </a:extLst>
          </p:cNvPr>
          <p:cNvSpPr txBox="1"/>
          <p:nvPr/>
        </p:nvSpPr>
        <p:spPr>
          <a:xfrm>
            <a:off x="2043723" y="1131133"/>
            <a:ext cx="794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2"/>
                </a:solidFill>
                <a:latin typeface="Arial"/>
              </a:rPr>
              <a:t>Semi rugged Notebook </a:t>
            </a:r>
            <a:r>
              <a:rPr lang="en-US" sz="2000" b="1" dirty="0" err="1">
                <a:solidFill>
                  <a:schemeClr val="tx2"/>
                </a:solidFill>
                <a:latin typeface="Arial"/>
              </a:rPr>
              <a:t>im</a:t>
            </a:r>
            <a:r>
              <a:rPr lang="en-US" sz="2000" b="1" dirty="0">
                <a:solidFill>
                  <a:schemeClr val="tx2"/>
                </a:solidFill>
                <a:latin typeface="Arial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/>
              </a:rPr>
              <a:t>Formfaktor</a:t>
            </a:r>
            <a:r>
              <a:rPr lang="en-US" sz="2000" b="1" dirty="0">
                <a:solidFill>
                  <a:schemeClr val="tx2"/>
                </a:solidFill>
                <a:latin typeface="Arial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/>
              </a:rPr>
              <a:t>eines</a:t>
            </a:r>
            <a:r>
              <a:rPr lang="en-US" sz="2000" b="1" dirty="0">
                <a:solidFill>
                  <a:schemeClr val="tx2"/>
                </a:solidFill>
                <a:latin typeface="Arial"/>
              </a:rPr>
              <a:t> Business Notebook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A4C9419-8FAD-4C0B-82D4-0C3CB92E7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020" y="2244930"/>
            <a:ext cx="4033434" cy="26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61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24D9580-B12F-4F27-B2A9-5734B7665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163" y="318410"/>
            <a:ext cx="7328636" cy="801675"/>
          </a:xfrm>
        </p:spPr>
        <p:txBody>
          <a:bodyPr/>
          <a:lstStyle/>
          <a:p>
            <a:pPr algn="ctr"/>
            <a:r>
              <a:rPr lang="de-DE" sz="4000" b="1" dirty="0"/>
              <a:t>TOUGHBOOK 55: Evolution</a:t>
            </a:r>
          </a:p>
        </p:txBody>
      </p:sp>
      <p:sp>
        <p:nvSpPr>
          <p:cNvPr id="4" name="正方形/長方形 15">
            <a:extLst>
              <a:ext uri="{FF2B5EF4-FFF2-40B4-BE49-F238E27FC236}">
                <a16:creationId xmlns:a16="http://schemas.microsoft.com/office/drawing/2014/main" id="{C698CA0F-F5E7-497E-9B2A-502676A286BE}"/>
              </a:ext>
            </a:extLst>
          </p:cNvPr>
          <p:cNvSpPr/>
          <p:nvPr/>
        </p:nvSpPr>
        <p:spPr>
          <a:xfrm>
            <a:off x="2091456" y="5602258"/>
            <a:ext cx="7927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kumimoji="1" lang="en-US" altLang="ja-JP" sz="800" dirty="0">
                <a:solidFill>
                  <a:srgbClr val="404040"/>
                </a:solidFill>
                <a:latin typeface="Arial"/>
                <a:ea typeface="HGP創英角ｺﾞｼｯｸUB" pitchFamily="50" charset="-128"/>
              </a:rPr>
              <a:t>*1 Designed for MIL-STD810H. Test by an independent third party lab following MIL-STD810H will be done 2H 2019. It does not guarantee against damage or malfunction </a:t>
            </a:r>
          </a:p>
          <a:p>
            <a:pPr eaLnBrk="1" hangingPunct="1"/>
            <a:r>
              <a:rPr kumimoji="1" lang="en-US" altLang="ja-JP" sz="800" dirty="0">
                <a:solidFill>
                  <a:srgbClr val="404040"/>
                </a:solidFill>
                <a:latin typeface="Arial"/>
                <a:ea typeface="HGP創英角ｺﾞｼｯｸUB" pitchFamily="50" charset="-128"/>
              </a:rPr>
              <a:t>*2 Test by an independent third party lab will be done 2H 2019    </a:t>
            </a:r>
          </a:p>
          <a:p>
            <a:pPr eaLnBrk="1" hangingPunct="1"/>
            <a:r>
              <a:rPr kumimoji="1" lang="en-US" altLang="ja-JP" sz="800" dirty="0">
                <a:solidFill>
                  <a:srgbClr val="404040"/>
                </a:solidFill>
                <a:latin typeface="Arial"/>
                <a:ea typeface="HGP創英角ｺﾞｼｯｸUB" pitchFamily="50" charset="-128"/>
              </a:rPr>
              <a:t>*3 Optional</a:t>
            </a:r>
          </a:p>
        </p:txBody>
      </p:sp>
      <p:graphicFrame>
        <p:nvGraphicFramePr>
          <p:cNvPr id="6" name="表 4">
            <a:extLst>
              <a:ext uri="{FF2B5EF4-FFF2-40B4-BE49-F238E27FC236}">
                <a16:creationId xmlns:a16="http://schemas.microsoft.com/office/drawing/2014/main" id="{AFCAEF08-D28B-427C-9C1E-A62A86CE2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562807"/>
              </p:ext>
            </p:extLst>
          </p:nvPr>
        </p:nvGraphicFramePr>
        <p:xfrm>
          <a:off x="1177120" y="3506706"/>
          <a:ext cx="9844181" cy="1760515"/>
        </p:xfrm>
        <a:graphic>
          <a:graphicData uri="http://schemas.openxmlformats.org/drawingml/2006/table">
            <a:tbl>
              <a:tblPr firstRow="1" firstCol="1"/>
              <a:tblGrid>
                <a:gridCol w="1622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0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0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65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Mobilität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    345 x 272 x 29.8 mm  </a:t>
                      </a:r>
                    </a:p>
                    <a:p>
                      <a:pPr algn="ctr"/>
                      <a:r>
                        <a:rPr lang="en-US" altLang="ja-JP" sz="1100" b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1.99 kg</a:t>
                      </a:r>
                      <a:endParaRPr lang="en-US" altLang="ja-JP" sz="1050" b="0">
                        <a:solidFill>
                          <a:schemeClr val="tx2"/>
                        </a:solidFill>
                        <a:latin typeface="+mj-lt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345 x 272 x 32.8 mm</a:t>
                      </a:r>
                      <a:r>
                        <a:rPr kumimoji="1" lang="en-US" altLang="ja-JP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2.08</a:t>
                      </a:r>
                      <a:r>
                        <a:rPr lang="en-US" altLang="ja-JP" sz="1100" b="0" dirty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kg</a:t>
                      </a:r>
                      <a:endParaRPr lang="en-US" altLang="ja-JP" sz="1050" b="0" dirty="0">
                        <a:solidFill>
                          <a:schemeClr val="tx2"/>
                        </a:solidFill>
                        <a:latin typeface="+mj-lt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75">
                <a:tc vMerge="1">
                  <a:txBody>
                    <a:bodyPr/>
                    <a:lstStyle/>
                    <a:p>
                      <a:pPr algn="l"/>
                      <a:endParaRPr lang="en-US" sz="1100" b="1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kern="120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91cm</a:t>
                      </a:r>
                      <a:r>
                        <a:rPr kumimoji="1" lang="en-US" altLang="ja-JP" sz="1050" b="0" kern="1200" baseline="3000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*1</a:t>
                      </a:r>
                      <a:r>
                        <a:rPr kumimoji="1" lang="en-US" altLang="ja-JP" sz="1050" b="0" kern="120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/</a:t>
                      </a: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Meiryo UI" panose="020B0604030504040204" pitchFamily="50" charset="-128"/>
                          <a:cs typeface="Arial" charset="0"/>
                        </a:rPr>
                        <a:t> IP51</a:t>
                      </a:r>
                      <a:endParaRPr lang="en-US" altLang="ja-JP" sz="1100" b="0">
                        <a:solidFill>
                          <a:schemeClr val="tx2"/>
                        </a:solidFill>
                        <a:latin typeface="+mj-lt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91cm</a:t>
                      </a:r>
                      <a:r>
                        <a:rPr kumimoji="1" lang="en-US" altLang="ja-JP" sz="1050" b="0" kern="1200" baseline="30000" dirty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*1 </a:t>
                      </a:r>
                      <a:r>
                        <a:rPr kumimoji="1" lang="en-US" altLang="ja-JP" sz="1050" b="0" kern="1200" dirty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52CD"/>
                          </a:solidFill>
                          <a:effectLst/>
                          <a:latin typeface="+mj-lt"/>
                          <a:ea typeface="Meiryo UI" panose="020B0604030504040204" pitchFamily="50" charset="-128"/>
                          <a:cs typeface="Arial" charset="0"/>
                        </a:rPr>
                        <a:t>IP53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152CD"/>
                          </a:solidFill>
                          <a:effectLst/>
                          <a:latin typeface="+mj-lt"/>
                          <a:ea typeface="Meiryo UI" panose="020B0604030504040204" pitchFamily="50" charset="-128"/>
                          <a:cs typeface="Arial" charset="0"/>
                        </a:rPr>
                        <a:t>*2</a:t>
                      </a: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52CD"/>
                          </a:solidFill>
                          <a:effectLst/>
                          <a:latin typeface="+mj-lt"/>
                          <a:ea typeface="Meiryo UI" panose="020B0604030504040204" pitchFamily="50" charset="-128"/>
                          <a:cs typeface="Arial" charset="0"/>
                        </a:rPr>
                        <a:t> Splash Resistant</a:t>
                      </a:r>
                      <a:endParaRPr lang="en-US" altLang="ja-JP" sz="1600" b="1" u="none" dirty="0">
                        <a:solidFill>
                          <a:srgbClr val="2152CD"/>
                        </a:solidFill>
                        <a:latin typeface="+mj-lt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875">
                <a:tc vMerge="1">
                  <a:txBody>
                    <a:bodyPr/>
                    <a:lstStyle/>
                    <a:p>
                      <a:pPr algn="l"/>
                      <a:endParaRPr lang="en-US" sz="1100" b="1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10 h / 17 h (with 2</a:t>
                      </a:r>
                      <a:r>
                        <a:rPr lang="en-US" altLang="ja-JP" sz="1100" b="0" baseline="3000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altLang="ja-JP" sz="1100" b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battery)</a:t>
                      </a:r>
                      <a:r>
                        <a:rPr lang="en-US" altLang="ja-JP" sz="1100" b="0" baseline="3000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*3</a:t>
                      </a: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52CD"/>
                          </a:solidFill>
                          <a:effectLst/>
                          <a:uLnTx/>
                          <a:uFillTx/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20 h / 40 h </a:t>
                      </a:r>
                      <a:r>
                        <a:rPr kumimoji="1" lang="en-US" altLang="ja-JP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(with 2</a:t>
                      </a:r>
                      <a:r>
                        <a:rPr kumimoji="1" lang="en-US" altLang="ja-JP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nd</a:t>
                      </a:r>
                      <a:r>
                        <a:rPr kumimoji="1" lang="en-US" altLang="ja-JP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battery)</a:t>
                      </a:r>
                      <a:r>
                        <a:rPr kumimoji="1" lang="en-US" altLang="ja-JP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*3 </a:t>
                      </a: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Operabilität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Pre set Feature Set</a:t>
                      </a: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Flexible</a:t>
                      </a:r>
                      <a:r>
                        <a:rPr lang="en-US" sz="1200" b="1" u="none" baseline="0" dirty="0">
                          <a:solidFill>
                            <a:srgbClr val="2152CD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Feature Management</a:t>
                      </a: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19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Leistungsfähigkeit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Core i5 </a:t>
                      </a:r>
                      <a:r>
                        <a:rPr lang="en-US" sz="1100" b="0" err="1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vPro</a:t>
                      </a:r>
                      <a:r>
                        <a:rPr lang="en-US" sz="1100" b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Dual Core CPU</a:t>
                      </a: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Core i5 vPro Quad Core CPU</a:t>
                      </a: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838887"/>
                  </a:ext>
                </a:extLst>
              </a:tr>
              <a:tr h="3333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Usability</a:t>
                      </a: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1100" b="0">
                          <a:solidFill>
                            <a:schemeClr val="tx2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ja-JP" sz="1200" b="1" u="none" dirty="0">
                          <a:solidFill>
                            <a:srgbClr val="2152CD"/>
                          </a:solidFill>
                          <a:latin typeface="+mj-lt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Enhanced in-Vehicle Usability</a:t>
                      </a:r>
                      <a:endParaRPr lang="en-US" sz="1200" b="1" u="none" dirty="0">
                        <a:solidFill>
                          <a:srgbClr val="2152CD"/>
                        </a:solidFill>
                        <a:latin typeface="+mj-lt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二等辺三角形 3">
            <a:extLst>
              <a:ext uri="{FF2B5EF4-FFF2-40B4-BE49-F238E27FC236}">
                <a16:creationId xmlns:a16="http://schemas.microsoft.com/office/drawing/2014/main" id="{A5F7E0BA-09F1-4E12-9732-2CFBD31F8A05}"/>
              </a:ext>
            </a:extLst>
          </p:cNvPr>
          <p:cNvSpPr/>
          <p:nvPr/>
        </p:nvSpPr>
        <p:spPr bwMode="auto">
          <a:xfrm rot="5400000">
            <a:off x="6639877" y="2223415"/>
            <a:ext cx="860666" cy="772105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P創英角ｺﾞｼｯｸUB" pitchFamily="50" charset="-128"/>
            </a:endParaRPr>
          </a:p>
        </p:txBody>
      </p:sp>
      <p:sp>
        <p:nvSpPr>
          <p:cNvPr id="13" name="正方形/長方形 2">
            <a:extLst>
              <a:ext uri="{FF2B5EF4-FFF2-40B4-BE49-F238E27FC236}">
                <a16:creationId xmlns:a16="http://schemas.microsoft.com/office/drawing/2014/main" id="{8C2DC4E4-F533-439D-8410-F81B5FBE1E9C}"/>
              </a:ext>
            </a:extLst>
          </p:cNvPr>
          <p:cNvSpPr/>
          <p:nvPr/>
        </p:nvSpPr>
        <p:spPr bwMode="auto">
          <a:xfrm>
            <a:off x="2888625" y="1320904"/>
            <a:ext cx="4115856" cy="225971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創英角ｺﾞｼｯｸUB" pitchFamily="50" charset="-128"/>
              </a:rPr>
              <a:t>TOUGHBOOK 54mk3 </a:t>
            </a:r>
            <a:r>
              <a:rPr kumimoji="1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創英角ｺﾞｼｯｸUB" pitchFamily="50" charset="-128"/>
              </a:rPr>
              <a:t>[HD model]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GP創英角ｺﾞｼｯｸUB" pitchFamily="50" charset="-128"/>
            </a:endParaRPr>
          </a:p>
        </p:txBody>
      </p:sp>
      <p:sp>
        <p:nvSpPr>
          <p:cNvPr id="14" name="正方形/長方形 24">
            <a:extLst>
              <a:ext uri="{FF2B5EF4-FFF2-40B4-BE49-F238E27FC236}">
                <a16:creationId xmlns:a16="http://schemas.microsoft.com/office/drawing/2014/main" id="{0F8FACB2-F376-4299-BFD1-67F9B77F512E}"/>
              </a:ext>
            </a:extLst>
          </p:cNvPr>
          <p:cNvSpPr/>
          <p:nvPr/>
        </p:nvSpPr>
        <p:spPr bwMode="auto">
          <a:xfrm>
            <a:off x="7013625" y="1320904"/>
            <a:ext cx="4016820" cy="225971"/>
          </a:xfrm>
          <a:prstGeom prst="rect">
            <a:avLst/>
          </a:prstGeom>
          <a:solidFill>
            <a:srgbClr val="00A1D9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創英角ｺﾞｼｯｸUB" pitchFamily="50" charset="-128"/>
              </a:rPr>
              <a:t>TOUGHBOOK 55mk1 </a:t>
            </a:r>
            <a:r>
              <a:rPr kumimoji="1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創英角ｺﾞｼｯｸUB" pitchFamily="50" charset="-128"/>
              </a:rPr>
              <a:t>[HD model]</a:t>
            </a:r>
            <a:endParaRPr kumimoji="1" lang="ja-JP" alt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GP創英角ｺﾞｼｯｸUB" pitchFamily="50" charset="-128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A33AFFF-F7EC-4646-A930-3728B28A7E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263" y="1475922"/>
            <a:ext cx="3290906" cy="219393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BE79382-85AD-4C83-A39D-E82F6919F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505" y="1735490"/>
            <a:ext cx="2233067" cy="16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29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1B7651A-F77A-4BB7-8B8B-50AE73A4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/>
              <a:t>TOUGHBOOK 55: </a:t>
            </a:r>
            <a:br>
              <a:rPr lang="de-DE" sz="4000" b="1" dirty="0"/>
            </a:br>
            <a:r>
              <a:rPr lang="de-DE" sz="3200" b="1" dirty="0"/>
              <a:t>Verbesserte Sprach Erkennung*</a:t>
            </a:r>
            <a:endParaRPr lang="de-DE" sz="4000" b="1" dirty="0"/>
          </a:p>
        </p:txBody>
      </p:sp>
      <p:sp>
        <p:nvSpPr>
          <p:cNvPr id="4" name="正方形/長方形 63">
            <a:extLst>
              <a:ext uri="{FF2B5EF4-FFF2-40B4-BE49-F238E27FC236}">
                <a16:creationId xmlns:a16="http://schemas.microsoft.com/office/drawing/2014/main" id="{1B6AB6D4-94EC-4A54-9585-3A6DF3789023}"/>
              </a:ext>
            </a:extLst>
          </p:cNvPr>
          <p:cNvSpPr/>
          <p:nvPr/>
        </p:nvSpPr>
        <p:spPr>
          <a:xfrm>
            <a:off x="1872000" y="6264000"/>
            <a:ext cx="572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b="0">
                <a:solidFill>
                  <a:srgbClr val="404040"/>
                </a:solidFill>
              </a:rPr>
              <a:t>* Optional with front Camera, ** Tested at </a:t>
            </a:r>
            <a:r>
              <a:rPr lang="en-US" altLang="ja-JP" sz="900">
                <a:solidFill>
                  <a:srgbClr val="404040"/>
                </a:solidFill>
              </a:rPr>
              <a:t>Panasonic according to original test that simulates noisy car inside</a:t>
            </a:r>
          </a:p>
          <a:p>
            <a:r>
              <a:rPr lang="en-US" altLang="ja-JP" sz="900">
                <a:solidFill>
                  <a:srgbClr val="404040"/>
                </a:solidFill>
              </a:rPr>
              <a:t>*** Tested by Panasonic factory according to Cortana test</a:t>
            </a:r>
            <a:endParaRPr lang="en-US" altLang="ja-JP" sz="900" b="0">
              <a:solidFill>
                <a:srgbClr val="40404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FC2BEE8-925B-4F46-ADC7-ED998A8E7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663"/>
          <a:stretch/>
        </p:blipFill>
        <p:spPr bwMode="auto">
          <a:xfrm>
            <a:off x="136101" y="2244373"/>
            <a:ext cx="4982625" cy="197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円/楕円 70">
            <a:extLst>
              <a:ext uri="{FF2B5EF4-FFF2-40B4-BE49-F238E27FC236}">
                <a16:creationId xmlns:a16="http://schemas.microsoft.com/office/drawing/2014/main" id="{62C1A9F7-D58A-48C0-8989-FD37BF81338C}"/>
              </a:ext>
            </a:extLst>
          </p:cNvPr>
          <p:cNvSpPr/>
          <p:nvPr/>
        </p:nvSpPr>
        <p:spPr bwMode="auto">
          <a:xfrm>
            <a:off x="1436369" y="2454776"/>
            <a:ext cx="263535" cy="263535"/>
          </a:xfrm>
          <a:prstGeom prst="ellipse">
            <a:avLst/>
          </a:prstGeom>
          <a:noFill/>
          <a:ln w="19050">
            <a:solidFill>
              <a:srgbClr val="FFFFFF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P創英角ｺﾞｼｯｸUB" pitchFamily="50" charset="-128"/>
            </a:endParaRPr>
          </a:p>
        </p:txBody>
      </p:sp>
      <p:sp>
        <p:nvSpPr>
          <p:cNvPr id="7" name="円/楕円 71">
            <a:extLst>
              <a:ext uri="{FF2B5EF4-FFF2-40B4-BE49-F238E27FC236}">
                <a16:creationId xmlns:a16="http://schemas.microsoft.com/office/drawing/2014/main" id="{98FF66E8-E5F5-4ECD-9AC6-2D87F1602DF1}"/>
              </a:ext>
            </a:extLst>
          </p:cNvPr>
          <p:cNvSpPr/>
          <p:nvPr/>
        </p:nvSpPr>
        <p:spPr bwMode="auto">
          <a:xfrm>
            <a:off x="3658574" y="2454776"/>
            <a:ext cx="263535" cy="263535"/>
          </a:xfrm>
          <a:prstGeom prst="ellipse">
            <a:avLst/>
          </a:prstGeom>
          <a:noFill/>
          <a:ln w="19050">
            <a:solidFill>
              <a:srgbClr val="FFFFFF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P創英角ｺﾞｼｯｸUB" pitchFamily="50" charset="-128"/>
            </a:endParaRPr>
          </a:p>
        </p:txBody>
      </p:sp>
      <p:sp>
        <p:nvSpPr>
          <p:cNvPr id="8" name="円/楕円 72">
            <a:extLst>
              <a:ext uri="{FF2B5EF4-FFF2-40B4-BE49-F238E27FC236}">
                <a16:creationId xmlns:a16="http://schemas.microsoft.com/office/drawing/2014/main" id="{8B3ED592-B33A-4E0D-B66F-7DEDDC4A100D}"/>
              </a:ext>
            </a:extLst>
          </p:cNvPr>
          <p:cNvSpPr/>
          <p:nvPr/>
        </p:nvSpPr>
        <p:spPr bwMode="auto">
          <a:xfrm>
            <a:off x="2927772" y="2449925"/>
            <a:ext cx="263535" cy="263535"/>
          </a:xfrm>
          <a:prstGeom prst="ellipse">
            <a:avLst/>
          </a:prstGeom>
          <a:noFill/>
          <a:ln w="19050">
            <a:solidFill>
              <a:srgbClr val="FFFFFF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P創英角ｺﾞｼｯｸUB" pitchFamily="50" charset="-128"/>
            </a:endParaRPr>
          </a:p>
        </p:txBody>
      </p:sp>
      <p:sp>
        <p:nvSpPr>
          <p:cNvPr id="9" name="円/楕円 73">
            <a:extLst>
              <a:ext uri="{FF2B5EF4-FFF2-40B4-BE49-F238E27FC236}">
                <a16:creationId xmlns:a16="http://schemas.microsoft.com/office/drawing/2014/main" id="{6D87C2A8-FF99-4435-8BED-E0FB9C62B5AD}"/>
              </a:ext>
            </a:extLst>
          </p:cNvPr>
          <p:cNvSpPr/>
          <p:nvPr/>
        </p:nvSpPr>
        <p:spPr bwMode="auto">
          <a:xfrm>
            <a:off x="2094127" y="2454776"/>
            <a:ext cx="263535" cy="263535"/>
          </a:xfrm>
          <a:prstGeom prst="ellipse">
            <a:avLst/>
          </a:prstGeom>
          <a:noFill/>
          <a:ln w="19050">
            <a:solidFill>
              <a:srgbClr val="FFFFFF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P創英角ｺﾞｼｯｸUB" pitchFamily="50" charset="-128"/>
            </a:endParaRPr>
          </a:p>
        </p:txBody>
      </p:sp>
      <p:sp>
        <p:nvSpPr>
          <p:cNvPr id="10" name="テキスト ボックス 37">
            <a:extLst>
              <a:ext uri="{FF2B5EF4-FFF2-40B4-BE49-F238E27FC236}">
                <a16:creationId xmlns:a16="http://schemas.microsoft.com/office/drawing/2014/main" id="{367A169A-C15A-4543-B350-45A0FC48D857}"/>
              </a:ext>
            </a:extLst>
          </p:cNvPr>
          <p:cNvSpPr txBox="1"/>
          <p:nvPr/>
        </p:nvSpPr>
        <p:spPr>
          <a:xfrm>
            <a:off x="1957411" y="1973687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kumimoji="1" lang="en-US" altLang="ja-JP" sz="1200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Mik 3</a:t>
            </a:r>
            <a:r>
              <a:rPr kumimoji="1" lang="en-US" altLang="ja-JP" sz="1200" baseline="30000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*</a:t>
            </a:r>
            <a:endParaRPr kumimoji="1" lang="ja-JP" altLang="en-US" sz="1200" baseline="30000" dirty="0">
              <a:solidFill>
                <a:prstClr val="black"/>
              </a:solidFill>
              <a:ea typeface="HGP創英角ｺﾞｼｯｸUB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39">
            <a:extLst>
              <a:ext uri="{FF2B5EF4-FFF2-40B4-BE49-F238E27FC236}">
                <a16:creationId xmlns:a16="http://schemas.microsoft.com/office/drawing/2014/main" id="{98AC0B8E-5DCD-4F5C-9082-01BDCFF70E5E}"/>
              </a:ext>
            </a:extLst>
          </p:cNvPr>
          <p:cNvSpPr txBox="1"/>
          <p:nvPr/>
        </p:nvSpPr>
        <p:spPr>
          <a:xfrm>
            <a:off x="2763624" y="1973687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kumimoji="1" lang="en-US" altLang="ja-JP" sz="1200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Mik 4</a:t>
            </a:r>
            <a:r>
              <a:rPr kumimoji="1" lang="en-US" altLang="ja-JP" sz="1200" baseline="30000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*</a:t>
            </a:r>
            <a:endParaRPr kumimoji="1" lang="ja-JP" altLang="en-US" sz="1200" baseline="30000" dirty="0">
              <a:solidFill>
                <a:prstClr val="black"/>
              </a:solidFill>
              <a:ea typeface="HGP創英角ｺﾞｼｯｸUB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45">
            <a:extLst>
              <a:ext uri="{FF2B5EF4-FFF2-40B4-BE49-F238E27FC236}">
                <a16:creationId xmlns:a16="http://schemas.microsoft.com/office/drawing/2014/main" id="{E03F67A7-A8FA-4096-88C4-3E370CBEEC60}"/>
              </a:ext>
            </a:extLst>
          </p:cNvPr>
          <p:cNvSpPr txBox="1"/>
          <p:nvPr/>
        </p:nvSpPr>
        <p:spPr>
          <a:xfrm>
            <a:off x="1292259" y="1973687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kumimoji="1" lang="en-US" altLang="ja-JP" sz="1200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Mik 1</a:t>
            </a:r>
            <a:endParaRPr kumimoji="1" lang="ja-JP" altLang="en-US" sz="1200" dirty="0">
              <a:solidFill>
                <a:prstClr val="black"/>
              </a:solidFill>
              <a:ea typeface="HGP創英角ｺﾞｼｯｸUB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52">
            <a:extLst>
              <a:ext uri="{FF2B5EF4-FFF2-40B4-BE49-F238E27FC236}">
                <a16:creationId xmlns:a16="http://schemas.microsoft.com/office/drawing/2014/main" id="{ADBAE374-AF6D-4EA5-AFB8-9F9939357711}"/>
              </a:ext>
            </a:extLst>
          </p:cNvPr>
          <p:cNvSpPr txBox="1"/>
          <p:nvPr/>
        </p:nvSpPr>
        <p:spPr>
          <a:xfrm>
            <a:off x="3514464" y="1973687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kumimoji="1" lang="en-US" altLang="ja-JP" sz="1200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Mik 2</a:t>
            </a:r>
            <a:endParaRPr kumimoji="1" lang="ja-JP" altLang="en-US" sz="1200" dirty="0">
              <a:solidFill>
                <a:prstClr val="black"/>
              </a:solidFill>
              <a:ea typeface="HGP創英角ｺﾞｼｯｸUB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74">
            <a:extLst>
              <a:ext uri="{FF2B5EF4-FFF2-40B4-BE49-F238E27FC236}">
                <a16:creationId xmlns:a16="http://schemas.microsoft.com/office/drawing/2014/main" id="{1E8A69B6-12C6-4A2C-805E-3CF33AB71D47}"/>
              </a:ext>
            </a:extLst>
          </p:cNvPr>
          <p:cNvSpPr txBox="1"/>
          <p:nvPr/>
        </p:nvSpPr>
        <p:spPr>
          <a:xfrm>
            <a:off x="1436369" y="4195322"/>
            <a:ext cx="277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kumimoji="1" lang="en-US" altLang="ja-JP" sz="2400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4</a:t>
            </a:r>
            <a:r>
              <a:rPr kumimoji="1" lang="en-US" altLang="ja-JP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Mikrofone</a:t>
            </a:r>
            <a:r>
              <a:rPr kumimoji="1" lang="en-US" altLang="ja-JP" baseline="30000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*</a:t>
            </a:r>
            <a:endParaRPr kumimoji="1" lang="ja-JP" altLang="en-US" baseline="30000" dirty="0">
              <a:solidFill>
                <a:prstClr val="black"/>
              </a:solidFill>
              <a:ea typeface="HGP創英角ｺﾞｼｯｸUB" pitchFamily="50" charset="-128"/>
              <a:cs typeface="Arial" panose="020B0604020202020204" pitchFamily="34" charset="0"/>
            </a:endParaRPr>
          </a:p>
        </p:txBody>
      </p:sp>
      <p:sp>
        <p:nvSpPr>
          <p:cNvPr id="16" name="正方形/長方形 29">
            <a:extLst>
              <a:ext uri="{FF2B5EF4-FFF2-40B4-BE49-F238E27FC236}">
                <a16:creationId xmlns:a16="http://schemas.microsoft.com/office/drawing/2014/main" id="{A14C3FF4-7DD5-4ADC-87D9-4383DAB63B29}"/>
              </a:ext>
            </a:extLst>
          </p:cNvPr>
          <p:cNvSpPr/>
          <p:nvPr/>
        </p:nvSpPr>
        <p:spPr bwMode="auto">
          <a:xfrm>
            <a:off x="306927" y="5488063"/>
            <a:ext cx="11473741" cy="364337"/>
          </a:xfrm>
          <a:prstGeom prst="rect">
            <a:avLst/>
          </a:prstGeom>
          <a:solidFill>
            <a:srgbClr val="0451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TOUGHBOOK 55 </a:t>
            </a:r>
            <a:r>
              <a:rPr kumimoji="0" lang="en-US" altLang="ja-JP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Verbesserte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ja-JP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Spracherkennung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ja-JP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mit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 </a:t>
            </a:r>
            <a:r>
              <a:rPr kumimoji="0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4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 </a:t>
            </a:r>
            <a:r>
              <a:rPr kumimoji="0" lang="en-US" altLang="ja-JP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Mikrofonen</a:t>
            </a:r>
            <a:r>
              <a:rPr kumimoji="0" lang="en-US" altLang="ja-JP" sz="20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*</a:t>
            </a:r>
            <a:endParaRPr kumimoji="0" lang="en-US" altLang="ja-JP" sz="16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1" name="正方形/長方形 64">
            <a:extLst>
              <a:ext uri="{FF2B5EF4-FFF2-40B4-BE49-F238E27FC236}">
                <a16:creationId xmlns:a16="http://schemas.microsoft.com/office/drawing/2014/main" id="{C6AD92C6-072F-45A1-8AE0-6FC5EDE8CCA5}"/>
              </a:ext>
            </a:extLst>
          </p:cNvPr>
          <p:cNvSpPr/>
          <p:nvPr/>
        </p:nvSpPr>
        <p:spPr>
          <a:xfrm>
            <a:off x="360000" y="1260000"/>
            <a:ext cx="8784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err="1">
                <a:solidFill>
                  <a:srgbClr val="404040"/>
                </a:solidFill>
                <a:latin typeface="+mj-lt"/>
              </a:rPr>
              <a:t>Verbesserte</a:t>
            </a:r>
            <a:r>
              <a:rPr lang="en-US" altLang="ja-JP" sz="2400" b="1" dirty="0">
                <a:solidFill>
                  <a:srgbClr val="404040"/>
                </a:solidFill>
                <a:latin typeface="+mj-lt"/>
              </a:rPr>
              <a:t> </a:t>
            </a:r>
            <a:r>
              <a:rPr lang="en-US" altLang="ja-JP" sz="2400" b="1" dirty="0" err="1">
                <a:solidFill>
                  <a:srgbClr val="404040"/>
                </a:solidFill>
                <a:latin typeface="+mj-lt"/>
              </a:rPr>
              <a:t>Spracherkennung</a:t>
            </a:r>
            <a:r>
              <a:rPr lang="en-US" altLang="ja-JP" sz="2400" b="1" dirty="0">
                <a:solidFill>
                  <a:srgbClr val="404040"/>
                </a:solidFill>
                <a:latin typeface="+mj-lt"/>
              </a:rPr>
              <a:t> </a:t>
            </a:r>
            <a:r>
              <a:rPr lang="en-US" altLang="ja-JP" sz="2400" b="1" dirty="0" err="1">
                <a:solidFill>
                  <a:srgbClr val="404040"/>
                </a:solidFill>
                <a:latin typeface="+mj-lt"/>
              </a:rPr>
              <a:t>mit</a:t>
            </a:r>
            <a:r>
              <a:rPr lang="en-US" altLang="ja-JP" sz="2400" b="1" dirty="0">
                <a:solidFill>
                  <a:srgbClr val="404040"/>
                </a:solidFill>
                <a:latin typeface="+mj-lt"/>
              </a:rPr>
              <a:t> Cortana. </a:t>
            </a:r>
            <a:endParaRPr lang="ja-JP" altLang="en-US" sz="2400" b="1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27" name="テキスト ボックス 69">
            <a:extLst>
              <a:ext uri="{FF2B5EF4-FFF2-40B4-BE49-F238E27FC236}">
                <a16:creationId xmlns:a16="http://schemas.microsoft.com/office/drawing/2014/main" id="{144DE675-89CE-446D-B9A3-3A62AB37060B}"/>
              </a:ext>
            </a:extLst>
          </p:cNvPr>
          <p:cNvSpPr txBox="1"/>
          <p:nvPr/>
        </p:nvSpPr>
        <p:spPr>
          <a:xfrm>
            <a:off x="7077014" y="2316878"/>
            <a:ext cx="398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ja-JP" sz="2400" b="1" u="sng" dirty="0" err="1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Sprach</a:t>
            </a:r>
            <a:r>
              <a:rPr lang="en-US" altLang="ja-JP" sz="2400" b="1" u="sng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-</a:t>
            </a:r>
            <a:r>
              <a:rPr lang="en-US" altLang="ja-JP" sz="2400" b="1" u="sng" dirty="0" err="1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Erkennungs</a:t>
            </a:r>
            <a:r>
              <a:rPr lang="en-US" altLang="ja-JP" sz="2400" b="1" u="sng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-</a:t>
            </a:r>
            <a:r>
              <a:rPr kumimoji="1" lang="en-US" altLang="ja-JP" sz="2400" b="1" u="sng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Rate</a:t>
            </a:r>
            <a:endParaRPr kumimoji="1" lang="ja-JP" altLang="en-US" sz="2400" b="1" u="sng" baseline="30000" dirty="0">
              <a:solidFill>
                <a:prstClr val="black"/>
              </a:solidFill>
              <a:ea typeface="HGP創英角ｺﾞｼｯｸUB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28" name="表 26">
            <a:extLst>
              <a:ext uri="{FF2B5EF4-FFF2-40B4-BE49-F238E27FC236}">
                <a16:creationId xmlns:a16="http://schemas.microsoft.com/office/drawing/2014/main" id="{F3F5FC5F-6A11-4FA1-8032-AD8CDA83D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6622"/>
              </p:ext>
            </p:extLst>
          </p:nvPr>
        </p:nvGraphicFramePr>
        <p:xfrm>
          <a:off x="6369118" y="2904616"/>
          <a:ext cx="5411549" cy="1463040"/>
        </p:xfrm>
        <a:graphic>
          <a:graphicData uri="http://schemas.openxmlformats.org/drawingml/2006/table">
            <a:tbl>
              <a:tblPr firstRow="1" bandRow="1"/>
              <a:tblGrid>
                <a:gridCol w="1722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4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10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TOUGHBOOK</a:t>
                      </a:r>
                      <a:r>
                        <a:rPr kumimoji="1" lang="en-US" altLang="ja-JP" sz="1200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54</a:t>
                      </a:r>
                    </a:p>
                    <a:p>
                      <a:pPr algn="ctr"/>
                      <a:r>
                        <a:rPr kumimoji="1" lang="en-US" altLang="ja-JP" sz="1400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kumimoji="1" lang="en-US" altLang="ja-JP" sz="1000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(2 </a:t>
                      </a:r>
                      <a:r>
                        <a:rPr kumimoji="1" lang="en-US" altLang="ja-JP" sz="1000" baseline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Mikrofone</a:t>
                      </a:r>
                      <a:r>
                        <a:rPr kumimoji="1" lang="en-US" altLang="ja-JP" sz="1000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)</a:t>
                      </a:r>
                      <a:endParaRPr kumimoji="1" lang="ja-JP" altLang="en-US" sz="1000" dirty="0">
                        <a:solidFill>
                          <a:schemeClr val="bg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TOUGHBOOK 55</a:t>
                      </a:r>
                    </a:p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1" lang="en-US" altLang="ja-JP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(4 </a:t>
                      </a:r>
                      <a:r>
                        <a:rPr kumimoji="1" lang="en-US" altLang="ja-JP" sz="10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Mikrofone</a:t>
                      </a:r>
                      <a:r>
                        <a:rPr kumimoji="1" lang="en-US" altLang="ja-JP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)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400" b="1" u="none">
                          <a:solidFill>
                            <a:schemeClr val="tx2"/>
                          </a:solidFill>
                        </a:rPr>
                        <a:t>In Noisy Vehicle</a:t>
                      </a:r>
                      <a:r>
                        <a:rPr kumimoji="1" lang="en-US" altLang="ja-JP" sz="1400" b="1" u="none" baseline="30000">
                          <a:solidFill>
                            <a:schemeClr val="tx2"/>
                          </a:solidFill>
                        </a:rPr>
                        <a:t>**</a:t>
                      </a:r>
                      <a:endParaRPr kumimoji="1" lang="ja-JP" altLang="en-US" sz="1400" b="1" u="none" baseline="3000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 28 </a:t>
                      </a:r>
                      <a:r>
                        <a:rPr kumimoji="1" lang="en-US" altLang="ja-JP" sz="11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%</a:t>
                      </a:r>
                      <a:endParaRPr kumimoji="1" lang="ja-JP" altLang="en-US" sz="11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kern="1200" dirty="0">
                          <a:solidFill>
                            <a:schemeClr val="tx1"/>
                          </a:solidFill>
                        </a:rPr>
                        <a:t>  78 </a:t>
                      </a:r>
                      <a:r>
                        <a:rPr kumimoji="1" lang="en-US" altLang="ja-JP" sz="1400" b="1" kern="1200" dirty="0">
                          <a:solidFill>
                            <a:schemeClr val="tx1"/>
                          </a:solidFill>
                        </a:rPr>
                        <a:t>%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200" b="1" u="none">
                          <a:solidFill>
                            <a:schemeClr val="tx2"/>
                          </a:solidFill>
                        </a:rPr>
                        <a:t>In Quiet Room</a:t>
                      </a:r>
                      <a:r>
                        <a:rPr kumimoji="1" lang="en-US" altLang="ja-JP" sz="1200" b="1" u="none" baseline="30000">
                          <a:solidFill>
                            <a:schemeClr val="tx2"/>
                          </a:solidFill>
                        </a:rPr>
                        <a:t>***</a:t>
                      </a:r>
                      <a:endParaRPr kumimoji="1" lang="ja-JP" altLang="en-US" sz="1200" b="1" u="none" baseline="3000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  88 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%</a:t>
                      </a:r>
                      <a:endParaRPr kumimoji="1" lang="ja-JP" alt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 98 </a:t>
                      </a:r>
                      <a:r>
                        <a:rPr kumimoji="1" lang="en-US" altLang="ja-JP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%</a:t>
                      </a:r>
                      <a:endParaRPr kumimoji="1" lang="ja-JP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二等辺三角形 27">
            <a:extLst>
              <a:ext uri="{FF2B5EF4-FFF2-40B4-BE49-F238E27FC236}">
                <a16:creationId xmlns:a16="http://schemas.microsoft.com/office/drawing/2014/main" id="{4E96097F-6AB7-4F56-9EFE-85BA91C1D744}"/>
              </a:ext>
            </a:extLst>
          </p:cNvPr>
          <p:cNvSpPr/>
          <p:nvPr/>
        </p:nvSpPr>
        <p:spPr bwMode="auto">
          <a:xfrm rot="5400000" flipH="1">
            <a:off x="9718958" y="3628607"/>
            <a:ext cx="187547" cy="117557"/>
          </a:xfrm>
          <a:prstGeom prst="triangle">
            <a:avLst/>
          </a:prstGeom>
          <a:solidFill>
            <a:srgbClr val="00A1D9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P創英角ｺﾞｼｯｸUB" pitchFamily="50" charset="-128"/>
            </a:endParaRPr>
          </a:p>
        </p:txBody>
      </p:sp>
      <p:sp>
        <p:nvSpPr>
          <p:cNvPr id="30" name="二等辺三角形 28">
            <a:extLst>
              <a:ext uri="{FF2B5EF4-FFF2-40B4-BE49-F238E27FC236}">
                <a16:creationId xmlns:a16="http://schemas.microsoft.com/office/drawing/2014/main" id="{E21F5588-FF55-4DF6-B647-6F12F393E4A5}"/>
              </a:ext>
            </a:extLst>
          </p:cNvPr>
          <p:cNvSpPr/>
          <p:nvPr/>
        </p:nvSpPr>
        <p:spPr bwMode="auto">
          <a:xfrm rot="5400000" flipH="1">
            <a:off x="9718958" y="4088928"/>
            <a:ext cx="187547" cy="117557"/>
          </a:xfrm>
          <a:prstGeom prst="triangle">
            <a:avLst/>
          </a:prstGeom>
          <a:solidFill>
            <a:srgbClr val="00A1D9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P創英角ｺﾞｼｯｸUB" pitchFamily="50" charset="-128"/>
            </a:endParaRPr>
          </a:p>
        </p:txBody>
      </p:sp>
      <p:sp>
        <p:nvSpPr>
          <p:cNvPr id="31" name="正方形/長方形 20">
            <a:extLst>
              <a:ext uri="{FF2B5EF4-FFF2-40B4-BE49-F238E27FC236}">
                <a16:creationId xmlns:a16="http://schemas.microsoft.com/office/drawing/2014/main" id="{D80B261F-5E93-47D0-8DF2-5C3D9FED2BC6}"/>
              </a:ext>
            </a:extLst>
          </p:cNvPr>
          <p:cNvSpPr/>
          <p:nvPr/>
        </p:nvSpPr>
        <p:spPr bwMode="auto">
          <a:xfrm>
            <a:off x="6369118" y="2256999"/>
            <a:ext cx="5411550" cy="2291676"/>
          </a:xfrm>
          <a:prstGeom prst="rect">
            <a:avLst/>
          </a:prstGeom>
          <a:noFill/>
          <a:ln w="25400">
            <a:solidFill>
              <a:srgbClr val="00A1D9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8532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DD83B37-E6EC-4FE7-AE4D-8CDFD8437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4"/>
          <a:stretch/>
        </p:blipFill>
        <p:spPr bwMode="auto">
          <a:xfrm>
            <a:off x="1140685" y="2325499"/>
            <a:ext cx="3728631" cy="213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0793F4C-43D7-4280-98F2-11E579C9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/>
              <a:t>TOUGHBOOK 55: </a:t>
            </a:r>
            <a:br>
              <a:rPr lang="de-DE" b="1" dirty="0"/>
            </a:br>
            <a:r>
              <a:rPr lang="de-DE" sz="3200" b="1" dirty="0"/>
              <a:t>Verbesserte Stereo Lautsprecher</a:t>
            </a:r>
            <a:endParaRPr lang="de-DE" b="1" dirty="0"/>
          </a:p>
        </p:txBody>
      </p:sp>
      <p:sp>
        <p:nvSpPr>
          <p:cNvPr id="4" name="正方形/長方形 29">
            <a:extLst>
              <a:ext uri="{FF2B5EF4-FFF2-40B4-BE49-F238E27FC236}">
                <a16:creationId xmlns:a16="http://schemas.microsoft.com/office/drawing/2014/main" id="{1253E633-621F-4746-A173-CD0DAEC5BC83}"/>
              </a:ext>
            </a:extLst>
          </p:cNvPr>
          <p:cNvSpPr/>
          <p:nvPr/>
        </p:nvSpPr>
        <p:spPr bwMode="auto">
          <a:xfrm>
            <a:off x="315803" y="5447651"/>
            <a:ext cx="11602394" cy="364337"/>
          </a:xfrm>
          <a:prstGeom prst="rect">
            <a:avLst/>
          </a:prstGeom>
          <a:solidFill>
            <a:srgbClr val="0451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TOUGHBOOK 55 </a:t>
            </a:r>
            <a:r>
              <a:rPr kumimoji="0" lang="en-US" altLang="ja-JP" sz="2000" kern="0" dirty="0" err="1">
                <a:solidFill>
                  <a:srgbClr val="FFFFFF"/>
                </a:solidFill>
                <a:latin typeface="Arial" charset="0"/>
              </a:rPr>
              <a:t>Verbesserte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Stereo </a:t>
            </a:r>
            <a:r>
              <a:rPr kumimoji="0" lang="en-US" altLang="ja-JP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Lautsprecher</a:t>
            </a:r>
            <a:endParaRPr kumimoji="0" lang="en-US" altLang="ja-JP" sz="16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正方形/長方形 64">
            <a:extLst>
              <a:ext uri="{FF2B5EF4-FFF2-40B4-BE49-F238E27FC236}">
                <a16:creationId xmlns:a16="http://schemas.microsoft.com/office/drawing/2014/main" id="{12732AC3-DEF1-450A-9805-42FAC6B0699E}"/>
              </a:ext>
            </a:extLst>
          </p:cNvPr>
          <p:cNvSpPr/>
          <p:nvPr/>
        </p:nvSpPr>
        <p:spPr>
          <a:xfrm>
            <a:off x="360000" y="1453961"/>
            <a:ext cx="10055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ja-JP" sz="2400" b="1" dirty="0" err="1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Deutliche</a:t>
            </a:r>
            <a:r>
              <a:rPr lang="en-US" altLang="ja-JP" sz="2400" b="1" dirty="0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 </a:t>
            </a:r>
            <a:r>
              <a:rPr lang="en-US" altLang="ja-JP" sz="2400" b="1" dirty="0" err="1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Verb</a:t>
            </a:r>
            <a:r>
              <a:rPr kumimoji="1" lang="en-US" altLang="ja-JP" sz="2400" b="1" dirty="0" err="1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esserung</a:t>
            </a:r>
            <a:r>
              <a:rPr kumimoji="1" lang="en-US" altLang="ja-JP" sz="2400" b="1" dirty="0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 der </a:t>
            </a:r>
            <a:r>
              <a:rPr kumimoji="1" lang="en-US" altLang="ja-JP" sz="2400" b="1" dirty="0" err="1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Verständlichkeit</a:t>
            </a:r>
            <a:r>
              <a:rPr kumimoji="1" lang="en-US" altLang="ja-JP" sz="2400" b="1" dirty="0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 von </a:t>
            </a:r>
            <a:r>
              <a:rPr kumimoji="1" lang="en-US" altLang="ja-JP" sz="2400" b="1" dirty="0" err="1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Gesprächen</a:t>
            </a:r>
            <a:r>
              <a:rPr kumimoji="1" lang="en-US" altLang="ja-JP" sz="2400" b="1" dirty="0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 in </a:t>
            </a:r>
            <a:r>
              <a:rPr kumimoji="1" lang="en-US" altLang="ja-JP" sz="2400" b="1" dirty="0" err="1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Fahrzeugen</a:t>
            </a:r>
            <a:r>
              <a:rPr kumimoji="1" lang="en-US" altLang="ja-JP" sz="2400" b="1" dirty="0">
                <a:solidFill>
                  <a:srgbClr val="404040"/>
                </a:solidFill>
                <a:latin typeface="+mj-lt"/>
                <a:ea typeface="HGP創英角ｺﾞｼｯｸUB" pitchFamily="50" charset="-128"/>
              </a:rPr>
              <a:t>. </a:t>
            </a:r>
            <a:endParaRPr kumimoji="1" lang="ja-JP" altLang="en-US" sz="2400" b="1" dirty="0">
              <a:solidFill>
                <a:srgbClr val="404040"/>
              </a:solidFill>
              <a:latin typeface="+mj-lt"/>
              <a:ea typeface="HGP創英角ｺﾞｼｯｸUB" pitchFamily="50" charset="-128"/>
            </a:endParaRPr>
          </a:p>
        </p:txBody>
      </p:sp>
      <p:sp>
        <p:nvSpPr>
          <p:cNvPr id="6" name="テキスト ボックス 54">
            <a:extLst>
              <a:ext uri="{FF2B5EF4-FFF2-40B4-BE49-F238E27FC236}">
                <a16:creationId xmlns:a16="http://schemas.microsoft.com/office/drawing/2014/main" id="{ED9E89F4-F216-4D43-AB36-6062DDCCD942}"/>
              </a:ext>
            </a:extLst>
          </p:cNvPr>
          <p:cNvSpPr txBox="1"/>
          <p:nvPr/>
        </p:nvSpPr>
        <p:spPr>
          <a:xfrm>
            <a:off x="1552228" y="4484338"/>
            <a:ext cx="2775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kumimoji="1" lang="en-US" altLang="ja-JP" dirty="0" err="1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Lautere</a:t>
            </a:r>
            <a:r>
              <a:rPr kumimoji="1" lang="en-US" altLang="ja-JP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kumimoji="1" lang="en-US" altLang="ja-JP" dirty="0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Stereo </a:t>
            </a:r>
            <a:r>
              <a:rPr kumimoji="1" lang="en-US" altLang="ja-JP" dirty="0" err="1">
                <a:solidFill>
                  <a:prstClr val="black"/>
                </a:solidFill>
                <a:ea typeface="HGP創英角ｺﾞｼｯｸUB" pitchFamily="50" charset="-128"/>
                <a:cs typeface="Arial" panose="020B0604020202020204" pitchFamily="34" charset="0"/>
              </a:rPr>
              <a:t>Lautsprecher</a:t>
            </a:r>
            <a:endParaRPr kumimoji="1" lang="ja-JP" altLang="en-US" baseline="30000" dirty="0">
              <a:solidFill>
                <a:prstClr val="black"/>
              </a:solidFill>
              <a:ea typeface="HGP創英角ｺﾞｼｯｸUB" pitchFamily="50" charset="-128"/>
              <a:cs typeface="Arial" panose="020B0604020202020204" pitchFamily="34" charset="0"/>
            </a:endParaRPr>
          </a:p>
        </p:txBody>
      </p:sp>
      <p:sp>
        <p:nvSpPr>
          <p:cNvPr id="7" name="円/楕円 1">
            <a:extLst>
              <a:ext uri="{FF2B5EF4-FFF2-40B4-BE49-F238E27FC236}">
                <a16:creationId xmlns:a16="http://schemas.microsoft.com/office/drawing/2014/main" id="{8C939FD9-266C-4CE0-85EF-6D2BD2B833BA}"/>
              </a:ext>
            </a:extLst>
          </p:cNvPr>
          <p:cNvSpPr/>
          <p:nvPr/>
        </p:nvSpPr>
        <p:spPr bwMode="auto">
          <a:xfrm>
            <a:off x="1371630" y="3526442"/>
            <a:ext cx="261302" cy="261302"/>
          </a:xfrm>
          <a:prstGeom prst="ellipse">
            <a:avLst/>
          </a:prstGeom>
          <a:noFill/>
          <a:ln w="25400">
            <a:solidFill>
              <a:srgbClr val="FFFFFF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P創英角ｺﾞｼｯｸUB" pitchFamily="50" charset="-128"/>
            </a:endParaRPr>
          </a:p>
        </p:txBody>
      </p:sp>
      <p:sp>
        <p:nvSpPr>
          <p:cNvPr id="8" name="円/楕円 37">
            <a:extLst>
              <a:ext uri="{FF2B5EF4-FFF2-40B4-BE49-F238E27FC236}">
                <a16:creationId xmlns:a16="http://schemas.microsoft.com/office/drawing/2014/main" id="{E1E3D3DE-670B-4BF6-83FA-A8C592539F3D}"/>
              </a:ext>
            </a:extLst>
          </p:cNvPr>
          <p:cNvSpPr/>
          <p:nvPr/>
        </p:nvSpPr>
        <p:spPr bwMode="auto">
          <a:xfrm>
            <a:off x="4281440" y="3526442"/>
            <a:ext cx="261302" cy="261302"/>
          </a:xfrm>
          <a:prstGeom prst="ellipse">
            <a:avLst/>
          </a:prstGeom>
          <a:noFill/>
          <a:ln w="25400">
            <a:solidFill>
              <a:srgbClr val="FFFFFF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P創英角ｺﾞｼｯｸUB" pitchFamily="50" charset="-128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667F4CE-F3B9-44D9-95B2-6CC06295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053" y="2107639"/>
            <a:ext cx="5605881" cy="2317392"/>
          </a:xfrm>
          <a:prstGeom prst="rect">
            <a:avLst/>
          </a:prstGeom>
        </p:spPr>
      </p:pic>
      <p:sp>
        <p:nvSpPr>
          <p:cNvPr id="12" name="テキスト ボックス 49">
            <a:extLst>
              <a:ext uri="{FF2B5EF4-FFF2-40B4-BE49-F238E27FC236}">
                <a16:creationId xmlns:a16="http://schemas.microsoft.com/office/drawing/2014/main" id="{68BB2C65-CB71-4948-B55E-A9058129B042}"/>
              </a:ext>
            </a:extLst>
          </p:cNvPr>
          <p:cNvSpPr txBox="1"/>
          <p:nvPr/>
        </p:nvSpPr>
        <p:spPr>
          <a:xfrm>
            <a:off x="8913327" y="3560066"/>
            <a:ext cx="2687314" cy="477054"/>
          </a:xfrm>
          <a:prstGeom prst="rect">
            <a:avLst/>
          </a:prstGeom>
          <a:noFill/>
          <a:ln>
            <a:solidFill>
              <a:srgbClr val="000000">
                <a:lumMod val="75000"/>
                <a:lumOff val="2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HGP創英角ｺﾞｼｯｸUB" pitchFamily="50" charset="-128"/>
                <a:cs typeface="Arial" panose="020B0604020202020204" pitchFamily="34" charset="0"/>
              </a:rPr>
              <a:t>Measurement Location : 50 cm in front of set</a:t>
            </a: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HGP創英角ｺﾞｼｯｸUB" pitchFamily="50" charset="-128"/>
                <a:cs typeface="Arial" panose="020B0604020202020204" pitchFamily="34" charset="0"/>
              </a:rPr>
              <a:t>Volume: 	              max       </a:t>
            </a: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HGP創英角ｺﾞｼｯｸUB" pitchFamily="50" charset="-128"/>
                <a:cs typeface="Arial" panose="020B0604020202020204" pitchFamily="34" charset="0"/>
              </a:rPr>
              <a:t>Sound source:                 white noise </a:t>
            </a:r>
          </a:p>
        </p:txBody>
      </p:sp>
    </p:spTree>
    <p:extLst>
      <p:ext uri="{BB962C8B-B14F-4D97-AF65-F5344CB8AC3E}">
        <p14:creationId xmlns:p14="http://schemas.microsoft.com/office/powerpoint/2010/main" val="369428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1BB36-0EBF-7104-0E47-75A63C5E1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5C24-9967-EB16-B960-19BCC272D8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G2 Plattform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C7E70-BC24-1213-E9D9-FF0EC63EE6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/>
              <a:t>Re-MARK-able</a:t>
            </a:r>
          </a:p>
        </p:txBody>
      </p:sp>
    </p:spTree>
    <p:extLst>
      <p:ext uri="{BB962C8B-B14F-4D97-AF65-F5344CB8AC3E}">
        <p14:creationId xmlns:p14="http://schemas.microsoft.com/office/powerpoint/2010/main" val="2702000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1314F93-47A5-45E0-A46E-FCF7A647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336" y="246888"/>
            <a:ext cx="9471471" cy="775681"/>
          </a:xfrm>
        </p:spPr>
        <p:txBody>
          <a:bodyPr/>
          <a:lstStyle/>
          <a:p>
            <a:r>
              <a:rPr lang="de-DE" sz="4000" b="1" dirty="0"/>
              <a:t>TOUGHBOOK 55: Performance </a:t>
            </a:r>
            <a:r>
              <a:rPr lang="de-DE" b="1" dirty="0"/>
              <a:t>Evolution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CBB2C32A-F9C3-F970-4297-9655EA207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889066"/>
              </p:ext>
            </p:extLst>
          </p:nvPr>
        </p:nvGraphicFramePr>
        <p:xfrm>
          <a:off x="2299303" y="1257608"/>
          <a:ext cx="9311355" cy="4824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07569E68-7585-031A-2611-8A23D8131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937397"/>
              </p:ext>
            </p:extLst>
          </p:nvPr>
        </p:nvGraphicFramePr>
        <p:xfrm>
          <a:off x="2299302" y="1257607"/>
          <a:ext cx="9311355" cy="4824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43EDB25E-BC05-35E7-0654-735708744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3944"/>
            <a:ext cx="2092036" cy="209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28EFFD-1C7A-439D-DF6E-85ED6A95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528" y="393193"/>
            <a:ext cx="9471471" cy="744718"/>
          </a:xfrm>
        </p:spPr>
        <p:txBody>
          <a:bodyPr/>
          <a:lstStyle/>
          <a:p>
            <a:r>
              <a:rPr kumimoji="1" lang="en-US" dirty="0"/>
              <a:t>5G Expansion Module</a:t>
            </a:r>
          </a:p>
        </p:txBody>
      </p:sp>
      <p:pic>
        <p:nvPicPr>
          <p:cNvPr id="2" name="図 20" descr="電子機器 が含まれている画像&#10;&#10;自動的に生成された説明">
            <a:extLst>
              <a:ext uri="{FF2B5EF4-FFF2-40B4-BE49-F238E27FC236}">
                <a16:creationId xmlns:a16="http://schemas.microsoft.com/office/drawing/2014/main" id="{2B82D448-F48F-69B5-7468-B1542A6E94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/>
          <a:stretch/>
        </p:blipFill>
        <p:spPr>
          <a:xfrm>
            <a:off x="1397141" y="3813564"/>
            <a:ext cx="3164419" cy="2362277"/>
          </a:xfrm>
          <a:prstGeom prst="rect">
            <a:avLst/>
          </a:prstGeom>
        </p:spPr>
      </p:pic>
      <p:pic>
        <p:nvPicPr>
          <p:cNvPr id="5" name="図 7" descr="ノートパソコンが置かれている&#10;&#10;自動的に生成された説明">
            <a:extLst>
              <a:ext uri="{FF2B5EF4-FFF2-40B4-BE49-F238E27FC236}">
                <a16:creationId xmlns:a16="http://schemas.microsoft.com/office/drawing/2014/main" id="{40E5608A-B1D6-FD56-6D08-9EF45D6D9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1" y="1451288"/>
            <a:ext cx="3542729" cy="236227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5151B08-ACE7-3007-F19D-E7FB9D244C16}"/>
              </a:ext>
            </a:extLst>
          </p:cNvPr>
          <p:cNvSpPr txBox="1">
            <a:spLocks/>
          </p:cNvSpPr>
          <p:nvPr/>
        </p:nvSpPr>
        <p:spPr>
          <a:xfrm>
            <a:off x="5111944" y="1915680"/>
            <a:ext cx="6633892" cy="3455581"/>
          </a:xfrm>
          <a:prstGeom prst="rect">
            <a:avLst/>
          </a:prstGeom>
        </p:spPr>
        <p:txBody>
          <a:bodyPr>
            <a:noAutofit/>
          </a:bodyPr>
          <a:lstStyle>
            <a:lvl1pPr marL="342908" indent="-342908" algn="l" defTabSz="9144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69" indent="-285757" algn="l" defTabSz="9144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28" indent="-228606" algn="l" defTabSz="9144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40" indent="-228606" algn="l" defTabSz="9144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600" b="1" dirty="0">
                <a:solidFill>
                  <a:srgbClr val="00B7F1"/>
                </a:solidFill>
                <a:latin typeface="Calibri"/>
                <a:ea typeface="游ゴシック Medium"/>
              </a:rPr>
              <a:t>Module: FZ-VEW533U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GB" sz="1600" dirty="0">
              <a:solidFill>
                <a:srgbClr val="000000"/>
              </a:solidFill>
              <a:latin typeface="Calibri"/>
              <a:ea typeface="游ゴシック Medium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 b="1" u="sng" dirty="0">
                <a:solidFill>
                  <a:srgbClr val="000000"/>
                </a:solidFill>
                <a:latin typeface="Calibri"/>
                <a:ea typeface="游ゴシック Medium"/>
              </a:rPr>
              <a:t>Details:</a:t>
            </a:r>
          </a:p>
          <a:p>
            <a:pPr>
              <a:tabLst>
                <a:tab pos="1073150" algn="l"/>
              </a:tabLst>
            </a:pPr>
            <a:r>
              <a:rPr lang="en-US" sz="1600" dirty="0" err="1">
                <a:solidFill>
                  <a:srgbClr val="000000"/>
                </a:solidFill>
                <a:latin typeface="Calibri"/>
                <a:ea typeface="游ゴシック Medium"/>
              </a:rPr>
              <a:t>Unterstützte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游ゴシック Medium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游ゴシック Medium"/>
              </a:rPr>
              <a:t>Netzwerke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游ゴシック Medium"/>
              </a:rPr>
              <a:t>:	5G (Sub6+C-band), 4G (LTE, LTE-A)</a:t>
            </a:r>
          </a:p>
          <a:p>
            <a:pPr>
              <a:tabLst>
                <a:tab pos="107315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  <a:ea typeface="游ゴシック Medium"/>
              </a:rPr>
              <a:t>SIM: 			Dual (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游ゴシック Medium"/>
              </a:rPr>
              <a:t>eSIM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游ゴシック Medium"/>
              </a:rPr>
              <a:t>, Physical)</a:t>
            </a:r>
          </a:p>
          <a:p>
            <a:pPr>
              <a:tabLst>
                <a:tab pos="107315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  <a:ea typeface="游ゴシック Medium"/>
              </a:rPr>
              <a:t>5G + Dedicated GPS: 	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游ゴシック Medium"/>
              </a:rPr>
              <a:t>Unterstützt</a:t>
            </a:r>
            <a:endParaRPr lang="en-US" sz="1600" dirty="0">
              <a:solidFill>
                <a:srgbClr val="000000"/>
              </a:solidFill>
              <a:latin typeface="Calibri"/>
              <a:ea typeface="游ゴシック Medium"/>
            </a:endParaRPr>
          </a:p>
          <a:p>
            <a:pPr>
              <a:tabLst>
                <a:tab pos="1073150" algn="l"/>
              </a:tabLst>
            </a:pPr>
            <a:endParaRPr lang="en-GB" sz="1600" dirty="0">
              <a:solidFill>
                <a:srgbClr val="000000"/>
              </a:solidFill>
              <a:latin typeface="Calibri"/>
              <a:ea typeface="游ゴシック Medium"/>
            </a:endParaRPr>
          </a:p>
          <a:p>
            <a:pPr>
              <a:tabLst>
                <a:tab pos="1073150" algn="l"/>
              </a:tabLst>
            </a:pPr>
            <a:r>
              <a:rPr lang="en-GB" sz="1600" b="1" dirty="0" err="1">
                <a:solidFill>
                  <a:srgbClr val="000000"/>
                </a:solidFill>
                <a:latin typeface="Calibri"/>
                <a:ea typeface="游ゴシック Medium"/>
              </a:rPr>
              <a:t>Abmessungen</a:t>
            </a:r>
            <a:r>
              <a:rPr lang="en-GB" sz="1600" b="1" dirty="0">
                <a:solidFill>
                  <a:srgbClr val="000000"/>
                </a:solidFill>
                <a:latin typeface="Calibri"/>
                <a:ea typeface="游ゴシック Medium"/>
              </a:rPr>
              <a:t>: 	</a:t>
            </a:r>
            <a:r>
              <a:rPr lang="en-GB" sz="1600" dirty="0">
                <a:solidFill>
                  <a:srgbClr val="000000"/>
                </a:solidFill>
                <a:latin typeface="Calibri"/>
                <a:ea typeface="游ゴシック Medium"/>
              </a:rPr>
              <a:t>137.4mm x 171.6mm x 32.0mm</a:t>
            </a:r>
          </a:p>
          <a:p>
            <a:pPr>
              <a:spcBef>
                <a:spcPts val="600"/>
              </a:spcBef>
            </a:pPr>
            <a:r>
              <a:rPr lang="en-GB" sz="1600" b="1" dirty="0" err="1">
                <a:solidFill>
                  <a:srgbClr val="000000"/>
                </a:solidFill>
                <a:latin typeface="Calibri"/>
                <a:ea typeface="游ゴシック Medium"/>
              </a:rPr>
              <a:t>Gewicht</a:t>
            </a:r>
            <a:r>
              <a:rPr lang="en-GB" sz="1600" b="1" dirty="0">
                <a:solidFill>
                  <a:srgbClr val="000000"/>
                </a:solidFill>
                <a:latin typeface="Calibri"/>
                <a:ea typeface="游ゴシック Medium"/>
              </a:rPr>
              <a:t>: 	</a:t>
            </a:r>
            <a:r>
              <a:rPr lang="en-GB" sz="1600" dirty="0">
                <a:solidFill>
                  <a:srgbClr val="000000"/>
                </a:solidFill>
                <a:latin typeface="Calibri"/>
                <a:ea typeface="游ゴシック Medium"/>
              </a:rPr>
              <a:t>0.220 kg</a:t>
            </a:r>
            <a:r>
              <a:rPr lang="en-GB" sz="1600" b="1" dirty="0">
                <a:solidFill>
                  <a:srgbClr val="000000"/>
                </a:solidFill>
                <a:latin typeface="Calibri"/>
                <a:ea typeface="游ゴシック Medium"/>
              </a:rPr>
              <a:t>	</a:t>
            </a:r>
            <a:endParaRPr lang="en-GB" sz="1600" dirty="0">
              <a:solidFill>
                <a:srgbClr val="000000"/>
              </a:solidFill>
              <a:latin typeface="Calibri"/>
              <a:ea typeface="游ゴシック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12424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2A21-CAA7-1D1C-4208-3B47BC7C1C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Red Hat Linux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61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11"/>
          <p:cNvSpPr txBox="1"/>
          <p:nvPr/>
        </p:nvSpPr>
        <p:spPr>
          <a:xfrm>
            <a:off x="885051" y="6169551"/>
            <a:ext cx="8002400" cy="5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33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Sources:  1-Red Hat client data and </a:t>
            </a:r>
            <a:r>
              <a:rPr lang="en" sz="933" u="sng">
                <a:solidFill>
                  <a:srgbClr val="EE0000"/>
                </a:solidFill>
                <a:latin typeface="Red Hat Text"/>
                <a:ea typeface="Red Hat Text"/>
                <a:cs typeface="Red Hat Text"/>
                <a:sym typeface="Red Hat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Fortune 500 list</a:t>
            </a:r>
            <a:r>
              <a:rPr lang="en" sz="933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, September 2023. (requires subscription)</a:t>
            </a:r>
            <a:endParaRPr sz="933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33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2 - </a:t>
            </a:r>
            <a:r>
              <a:rPr lang="en" sz="933" u="sng">
                <a:solidFill>
                  <a:srgbClr val="EE0000"/>
                </a:solidFill>
                <a:latin typeface="Red Hat Text"/>
                <a:ea typeface="Red Hat Text"/>
                <a:cs typeface="Red Hat Text"/>
                <a:sym typeface="Red Hat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 Hat SEC filings</a:t>
            </a:r>
            <a:r>
              <a:rPr lang="en" sz="933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prior to the acquisition by IBM.  Note: Currency in U.S. dollars.</a:t>
            </a:r>
            <a:endParaRPr sz="933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213" name="Google Shape;1213;p111"/>
          <p:cNvSpPr txBox="1"/>
          <p:nvPr/>
        </p:nvSpPr>
        <p:spPr>
          <a:xfrm>
            <a:off x="2181419" y="2246909"/>
            <a:ext cx="16692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867" dirty="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Mehr als</a:t>
            </a:r>
            <a:endParaRPr sz="1867" dirty="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14" name="Google Shape;1214;p111"/>
          <p:cNvSpPr txBox="1"/>
          <p:nvPr/>
        </p:nvSpPr>
        <p:spPr>
          <a:xfrm>
            <a:off x="2204439" y="2586795"/>
            <a:ext cx="1669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48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90%</a:t>
            </a:r>
            <a:endParaRPr sz="4800" b="1">
              <a:solidFill>
                <a:srgbClr val="CC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15" name="Google Shape;1215;p111"/>
          <p:cNvSpPr txBox="1"/>
          <p:nvPr/>
        </p:nvSpPr>
        <p:spPr>
          <a:xfrm>
            <a:off x="1930133" y="3068348"/>
            <a:ext cx="22180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der</a:t>
            </a:r>
            <a:endParaRPr sz="2000" dirty="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16" name="Google Shape;1216;p111"/>
          <p:cNvSpPr txBox="1"/>
          <p:nvPr/>
        </p:nvSpPr>
        <p:spPr>
          <a:xfrm>
            <a:off x="2204439" y="3347477"/>
            <a:ext cx="16692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800">
                <a:latin typeface="Red Hat Display"/>
                <a:ea typeface="Red Hat Display"/>
                <a:cs typeface="Red Hat Display"/>
                <a:sym typeface="Red Hat Display"/>
              </a:rPr>
              <a:t>Fortune</a:t>
            </a:r>
            <a:endParaRPr sz="2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17" name="Google Shape;1217;p111"/>
          <p:cNvSpPr txBox="1"/>
          <p:nvPr/>
        </p:nvSpPr>
        <p:spPr>
          <a:xfrm>
            <a:off x="2204439" y="3739204"/>
            <a:ext cx="1669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5600">
                <a:latin typeface="Red Hat Display"/>
                <a:ea typeface="Red Hat Display"/>
                <a:cs typeface="Red Hat Display"/>
                <a:sym typeface="Red Hat Display"/>
              </a:rPr>
              <a:t>500</a:t>
            </a:r>
            <a:endParaRPr sz="5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18" name="Google Shape;1218;p111"/>
          <p:cNvSpPr txBox="1"/>
          <p:nvPr/>
        </p:nvSpPr>
        <p:spPr>
          <a:xfrm>
            <a:off x="2204439" y="4823204"/>
            <a:ext cx="16692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4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Red Hat</a:t>
            </a:r>
            <a:endParaRPr sz="2400" b="1">
              <a:solidFill>
                <a:srgbClr val="CC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19" name="Google Shape;1219;p111"/>
          <p:cNvSpPr txBox="1"/>
          <p:nvPr/>
        </p:nvSpPr>
        <p:spPr>
          <a:xfrm>
            <a:off x="2204439" y="4400052"/>
            <a:ext cx="16692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Firmen in der U.S. verwenden</a:t>
            </a:r>
            <a:endParaRPr sz="1600" dirty="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20" name="Google Shape;1220;p111"/>
          <p:cNvSpPr txBox="1"/>
          <p:nvPr/>
        </p:nvSpPr>
        <p:spPr>
          <a:xfrm>
            <a:off x="2204439" y="5211233"/>
            <a:ext cx="16692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Produkte und</a:t>
            </a:r>
            <a:endParaRPr lang="de-DE" sz="1600" dirty="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Lösungen</a:t>
            </a:r>
            <a:r>
              <a:rPr lang="en" sz="1600" baseline="30000" dirty="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1</a:t>
            </a:r>
            <a:endParaRPr sz="1600" baseline="30000" dirty="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21" name="Google Shape;1221;p111"/>
          <p:cNvSpPr txBox="1"/>
          <p:nvPr/>
        </p:nvSpPr>
        <p:spPr>
          <a:xfrm>
            <a:off x="4688551" y="2671867"/>
            <a:ext cx="2780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4800" dirty="0">
                <a:latin typeface="Red Hat Display"/>
                <a:ea typeface="Red Hat Display"/>
                <a:cs typeface="Red Hat Display"/>
                <a:sym typeface="Red Hat Display"/>
              </a:rPr>
              <a:t>~22,000</a:t>
            </a:r>
            <a:endParaRPr sz="4800" dirty="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22" name="Google Shape;1222;p111"/>
          <p:cNvSpPr txBox="1"/>
          <p:nvPr/>
        </p:nvSpPr>
        <p:spPr>
          <a:xfrm>
            <a:off x="5289713" y="3257633"/>
            <a:ext cx="16692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Mitarbeiter</a:t>
            </a:r>
            <a:endParaRPr sz="1600" dirty="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23" name="Google Shape;1223;p111"/>
          <p:cNvSpPr txBox="1"/>
          <p:nvPr/>
        </p:nvSpPr>
        <p:spPr>
          <a:xfrm>
            <a:off x="5266187" y="4370855"/>
            <a:ext cx="1669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4800">
                <a:latin typeface="Red Hat Display"/>
                <a:ea typeface="Red Hat Display"/>
                <a:cs typeface="Red Hat Display"/>
                <a:sym typeface="Red Hat Display"/>
              </a:rPr>
              <a:t>105+</a:t>
            </a:r>
            <a:endParaRPr sz="4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24" name="Google Shape;1224;p111"/>
          <p:cNvSpPr txBox="1"/>
          <p:nvPr/>
        </p:nvSpPr>
        <p:spPr>
          <a:xfrm>
            <a:off x="5273942" y="4956648"/>
            <a:ext cx="1669193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Niederlassungen</a:t>
            </a:r>
            <a:endParaRPr sz="1600" dirty="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25" name="Google Shape;1225;p111"/>
          <p:cNvSpPr txBox="1"/>
          <p:nvPr/>
        </p:nvSpPr>
        <p:spPr>
          <a:xfrm>
            <a:off x="8431521" y="2571773"/>
            <a:ext cx="16692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Das Erste</a:t>
            </a:r>
            <a:endParaRPr sz="1600" dirty="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26" name="Google Shape;1226;p111"/>
          <p:cNvSpPr txBox="1"/>
          <p:nvPr/>
        </p:nvSpPr>
        <p:spPr>
          <a:xfrm>
            <a:off x="8431521" y="3006632"/>
            <a:ext cx="1669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4800" dirty="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3</a:t>
            </a:r>
            <a:endParaRPr sz="4800" b="1" dirty="0">
              <a:solidFill>
                <a:srgbClr val="CC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27" name="Google Shape;1227;p111"/>
          <p:cNvSpPr txBox="1"/>
          <p:nvPr/>
        </p:nvSpPr>
        <p:spPr>
          <a:xfrm>
            <a:off x="8249629" y="3938550"/>
            <a:ext cx="2032985" cy="86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latin typeface="Red Hat Display"/>
                <a:ea typeface="Red Hat Display"/>
                <a:cs typeface="Red Hat Display"/>
                <a:sym typeface="Red Hat Display"/>
              </a:rPr>
              <a:t>Open Source</a:t>
            </a:r>
            <a:endParaRPr sz="2400" dirty="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latin typeface="Red Hat Display"/>
                <a:ea typeface="Red Hat Display"/>
                <a:cs typeface="Red Hat Display"/>
                <a:sym typeface="Red Hat Display"/>
              </a:rPr>
              <a:t>Unternehmen</a:t>
            </a:r>
            <a:endParaRPr sz="2400" dirty="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28" name="Google Shape;1228;p111"/>
          <p:cNvSpPr txBox="1"/>
          <p:nvPr/>
        </p:nvSpPr>
        <p:spPr>
          <a:xfrm>
            <a:off x="8283321" y="4857103"/>
            <a:ext cx="19656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der Welt</a:t>
            </a:r>
            <a:r>
              <a:rPr lang="en" sz="1600" baseline="30000" dirty="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2</a:t>
            </a:r>
            <a:endParaRPr sz="1600" baseline="30000" dirty="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29" name="Google Shape;1229;p111"/>
          <p:cNvSpPr txBox="1"/>
          <p:nvPr/>
        </p:nvSpPr>
        <p:spPr>
          <a:xfrm>
            <a:off x="8071322" y="3559324"/>
            <a:ext cx="2389598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400" b="1" dirty="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Milliarden Dollar</a:t>
            </a:r>
            <a:endParaRPr sz="2400" b="1" dirty="0">
              <a:solidFill>
                <a:srgbClr val="CC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230" name="Google Shape;1230;p111"/>
          <p:cNvCxnSpPr/>
          <p:nvPr/>
        </p:nvCxnSpPr>
        <p:spPr>
          <a:xfrm>
            <a:off x="4272051" y="2474267"/>
            <a:ext cx="0" cy="312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231" name="Google Shape;1231;p111"/>
          <p:cNvCxnSpPr/>
          <p:nvPr/>
        </p:nvCxnSpPr>
        <p:spPr>
          <a:xfrm>
            <a:off x="7929651" y="2474267"/>
            <a:ext cx="0" cy="312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232" name="Google Shape;1232;p111"/>
          <p:cNvCxnSpPr/>
          <p:nvPr/>
        </p:nvCxnSpPr>
        <p:spPr>
          <a:xfrm rot="10800000">
            <a:off x="4271917" y="3869333"/>
            <a:ext cx="36572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33" name="Google Shape;1233;p111"/>
          <p:cNvSpPr txBox="1"/>
          <p:nvPr/>
        </p:nvSpPr>
        <p:spPr>
          <a:xfrm>
            <a:off x="885272" y="947951"/>
            <a:ext cx="104248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latin typeface="Red Hat Display"/>
                <a:ea typeface="Red Hat Display"/>
                <a:cs typeface="Red Hat Display"/>
                <a:sym typeface="Red Hat Display"/>
              </a:rPr>
              <a:t>Weltmarktführer von Open Source </a:t>
            </a:r>
            <a:endParaRPr sz="2400" dirty="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latin typeface="Red Hat Display"/>
                <a:ea typeface="Red Hat Display"/>
                <a:cs typeface="Red Hat Display"/>
                <a:sym typeface="Red Hat Display"/>
              </a:rPr>
              <a:t>Enterprise IT Lösungen</a:t>
            </a:r>
            <a:endParaRPr sz="2400" dirty="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4" name="Google Shape;1459;p123">
            <a:extLst>
              <a:ext uri="{FF2B5EF4-FFF2-40B4-BE49-F238E27FC236}">
                <a16:creationId xmlns:a16="http://schemas.microsoft.com/office/drawing/2014/main" id="{5FD37E78-96E0-AEA6-19B2-C295077572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515" y="261763"/>
            <a:ext cx="3059236" cy="875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122"/>
          <p:cNvSpPr/>
          <p:nvPr/>
        </p:nvSpPr>
        <p:spPr>
          <a:xfrm>
            <a:off x="616945" y="1992397"/>
            <a:ext cx="11575200" cy="400082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0000" rIns="91433" bIns="900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p122"/>
          <p:cNvSpPr txBox="1"/>
          <p:nvPr/>
        </p:nvSpPr>
        <p:spPr>
          <a:xfrm>
            <a:off x="1770600" y="1812646"/>
            <a:ext cx="8650800" cy="61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0000" rIns="91433" bIns="900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800" b="1" dirty="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Die Einzigen RHEL Zertifizierten Rugged Computer! </a:t>
            </a:r>
            <a:endParaRPr sz="2800" b="1" dirty="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445" name="Google Shape;1445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2132" y="2579393"/>
            <a:ext cx="2658131" cy="2934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6089" y="2615968"/>
            <a:ext cx="2981696" cy="286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8054" y="2671648"/>
            <a:ext cx="3135863" cy="280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1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093" y="2579393"/>
            <a:ext cx="2952875" cy="286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59;p58">
            <a:extLst>
              <a:ext uri="{FF2B5EF4-FFF2-40B4-BE49-F238E27FC236}">
                <a16:creationId xmlns:a16="http://schemas.microsoft.com/office/drawing/2014/main" id="{6B3DE66A-1219-5FE8-8DE3-FA2AA5E064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27" b="317"/>
          <a:stretch/>
        </p:blipFill>
        <p:spPr>
          <a:xfrm>
            <a:off x="7896200" y="6172822"/>
            <a:ext cx="1080120" cy="27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B7F6E9-799D-4446-9699-F0F8B4197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472" y="5993219"/>
            <a:ext cx="1847528" cy="628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EBF259-FAD6-C9BD-853C-1A0DDE51C3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2486" y="5853812"/>
            <a:ext cx="4163006" cy="68589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18A20-C0B3-BCA1-6579-A607B3BA2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BAC4CDB-2EB6-323E-EC9D-31783ADD4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424626"/>
            <a:ext cx="8647176" cy="6008748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ppelte Welle 5">
            <a:extLst>
              <a:ext uri="{FF2B5EF4-FFF2-40B4-BE49-F238E27FC236}">
                <a16:creationId xmlns:a16="http://schemas.microsoft.com/office/drawing/2014/main" id="{084310E8-EA39-C8ED-4C49-C4EE8EB51705}"/>
              </a:ext>
            </a:extLst>
          </p:cNvPr>
          <p:cNvSpPr/>
          <p:nvPr/>
        </p:nvSpPr>
        <p:spPr>
          <a:xfrm>
            <a:off x="6035040" y="475488"/>
            <a:ext cx="1856232" cy="950976"/>
          </a:xfrm>
          <a:prstGeom prst="doubleWav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3F62E-3F0D-F39F-A111-F5E9F2F8F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0" y="635508"/>
            <a:ext cx="2010156" cy="630936"/>
          </a:xfrm>
        </p:spPr>
        <p:txBody>
          <a:bodyPr>
            <a:normAutofit fontScale="90000"/>
          </a:bodyPr>
          <a:lstStyle/>
          <a:p>
            <a:r>
              <a:rPr lang="nl-BE" sz="4000" dirty="0">
                <a:solidFill>
                  <a:schemeClr val="bg1"/>
                </a:solidFill>
              </a:rPr>
              <a:t>DANKE!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AEF9F9-46DF-7E8D-4E80-5B295B642218}"/>
              </a:ext>
            </a:extLst>
          </p:cNvPr>
          <p:cNvSpPr txBox="1"/>
          <p:nvPr/>
        </p:nvSpPr>
        <p:spPr>
          <a:xfrm>
            <a:off x="6199632" y="4731020"/>
            <a:ext cx="1175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err="1">
                <a:solidFill>
                  <a:schemeClr val="accent1">
                    <a:lumMod val="50000"/>
                  </a:schemeClr>
                </a:solidFill>
              </a:rPr>
              <a:t>Thank</a:t>
            </a:r>
            <a:r>
              <a:rPr lang="de-DE" sz="1400" i="1" dirty="0">
                <a:solidFill>
                  <a:schemeClr val="accent1">
                    <a:lumMod val="50000"/>
                  </a:schemeClr>
                </a:solidFill>
              </a:rPr>
              <a:t> YOU</a:t>
            </a:r>
            <a:r>
              <a:rPr lang="de-DE" sz="1600" i="1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7C948FE-8C39-8225-4A1B-F088E3710718}"/>
              </a:ext>
            </a:extLst>
          </p:cNvPr>
          <p:cNvSpPr txBox="1"/>
          <p:nvPr/>
        </p:nvSpPr>
        <p:spPr>
          <a:xfrm>
            <a:off x="3013503" y="6285617"/>
            <a:ext cx="6372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solidFill>
                  <a:schemeClr val="accent1">
                    <a:lumMod val="50000"/>
                  </a:schemeClr>
                </a:solidFill>
              </a:rPr>
              <a:t>Mit freundlicher Unterstützung unseres geschätzten Kollegen Frank Wüstefeld</a:t>
            </a:r>
            <a:endParaRPr lang="de-D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6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2215D-BDF2-7847-7A5B-EF968CB8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29993-D8CA-D145-E1A0-37EB668C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1976"/>
            <a:ext cx="10742980" cy="813746"/>
          </a:xfrm>
        </p:spPr>
        <p:txBody>
          <a:bodyPr>
            <a:normAutofit/>
          </a:bodyPr>
          <a:lstStyle/>
          <a:p>
            <a:r>
              <a:rPr lang="nl-BE" dirty="0"/>
              <a:t>FUSION zu Hyper-Mobility 				  </a:t>
            </a:r>
            <a:r>
              <a:rPr lang="nl-BE" sz="4400" dirty="0"/>
              <a:t>G2</a:t>
            </a:r>
            <a:endParaRPr lang="en-US" dirty="0"/>
          </a:p>
        </p:txBody>
      </p:sp>
      <p:sp>
        <p:nvSpPr>
          <p:cNvPr id="47" name="TextBox 42">
            <a:extLst>
              <a:ext uri="{FF2B5EF4-FFF2-40B4-BE49-F238E27FC236}">
                <a16:creationId xmlns:a16="http://schemas.microsoft.com/office/drawing/2014/main" id="{94058C2E-FE04-A983-3CBD-6056E4C2E77E}"/>
              </a:ext>
            </a:extLst>
          </p:cNvPr>
          <p:cNvSpPr txBox="1"/>
          <p:nvPr/>
        </p:nvSpPr>
        <p:spPr>
          <a:xfrm>
            <a:off x="9732851" y="4411795"/>
            <a:ext cx="1464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050">
              <a:solidFill>
                <a:schemeClr val="bg1"/>
              </a:solidFill>
            </a:endParaRPr>
          </a:p>
          <a:p>
            <a:pPr algn="ctr"/>
            <a:r>
              <a:rPr lang="en-GB" sz="1050">
                <a:solidFill>
                  <a:schemeClr val="bg1"/>
                </a:solidFill>
              </a:rPr>
              <a:t>MGNT tools, </a:t>
            </a:r>
          </a:p>
          <a:p>
            <a:pPr algn="ctr"/>
            <a:r>
              <a:rPr lang="en-GB" sz="1050">
                <a:solidFill>
                  <a:schemeClr val="bg1"/>
                </a:solidFill>
              </a:rPr>
              <a:t>Cloud technology</a:t>
            </a:r>
          </a:p>
          <a:p>
            <a:pPr algn="ctr"/>
            <a:endParaRPr lang="en-GB" sz="1050">
              <a:solidFill>
                <a:schemeClr val="bg1"/>
              </a:solidFill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509BCB47-9B59-B3D9-40F8-D2056B481B73}"/>
              </a:ext>
            </a:extLst>
          </p:cNvPr>
          <p:cNvSpPr/>
          <p:nvPr/>
        </p:nvSpPr>
        <p:spPr>
          <a:xfrm>
            <a:off x="782052" y="3595243"/>
            <a:ext cx="10347158" cy="338554"/>
          </a:xfrm>
          <a:prstGeom prst="rect">
            <a:avLst/>
          </a:prstGeom>
          <a:solidFill>
            <a:srgbClr val="0553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3123D434-CC79-535A-34AF-CAEAB222B9DB}"/>
              </a:ext>
            </a:extLst>
          </p:cNvPr>
          <p:cNvSpPr/>
          <p:nvPr/>
        </p:nvSpPr>
        <p:spPr>
          <a:xfrm>
            <a:off x="782052" y="4059887"/>
            <a:ext cx="10347158" cy="338554"/>
          </a:xfrm>
          <a:prstGeom prst="rect">
            <a:avLst/>
          </a:prstGeom>
          <a:solidFill>
            <a:srgbClr val="0553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6640A92F-8CF8-43A7-2811-9586D8871323}"/>
              </a:ext>
            </a:extLst>
          </p:cNvPr>
          <p:cNvSpPr/>
          <p:nvPr/>
        </p:nvSpPr>
        <p:spPr>
          <a:xfrm>
            <a:off x="782052" y="4543257"/>
            <a:ext cx="10347158" cy="338554"/>
          </a:xfrm>
          <a:prstGeom prst="rect">
            <a:avLst/>
          </a:prstGeom>
          <a:solidFill>
            <a:srgbClr val="0553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35434A16-7102-1F14-38FF-07FF783855D1}"/>
              </a:ext>
            </a:extLst>
          </p:cNvPr>
          <p:cNvSpPr/>
          <p:nvPr/>
        </p:nvSpPr>
        <p:spPr>
          <a:xfrm>
            <a:off x="782052" y="5005912"/>
            <a:ext cx="10347158" cy="338554"/>
          </a:xfrm>
          <a:prstGeom prst="rect">
            <a:avLst/>
          </a:prstGeom>
          <a:solidFill>
            <a:srgbClr val="0553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0BD0E3A0-084B-B094-FC7D-471A8C84B78C}"/>
              </a:ext>
            </a:extLst>
          </p:cNvPr>
          <p:cNvSpPr/>
          <p:nvPr/>
        </p:nvSpPr>
        <p:spPr>
          <a:xfrm>
            <a:off x="782052" y="5492631"/>
            <a:ext cx="10347158" cy="338554"/>
          </a:xfrm>
          <a:prstGeom prst="rect">
            <a:avLst/>
          </a:prstGeom>
          <a:solidFill>
            <a:srgbClr val="0553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 descr="A computer with a screen on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0CFEC437-250A-C4C4-44B2-7FA3F9F0C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6"/>
          <a:stretch/>
        </p:blipFill>
        <p:spPr>
          <a:xfrm>
            <a:off x="8410072" y="1816096"/>
            <a:ext cx="2298031" cy="1476024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0795D86-5131-9762-582B-6B04758C3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526"/>
          <a:stretch/>
        </p:blipFill>
        <p:spPr>
          <a:xfrm>
            <a:off x="5632785" y="1768733"/>
            <a:ext cx="2298031" cy="1498558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8D8752E-C4EA-A1EF-56EC-BA8E79EB0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497" y="1692709"/>
            <a:ext cx="2491539" cy="1708484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B5CBE76B-4115-5511-D565-2B152AC9A2ED}"/>
              </a:ext>
            </a:extLst>
          </p:cNvPr>
          <p:cNvSpPr txBox="1"/>
          <p:nvPr/>
        </p:nvSpPr>
        <p:spPr>
          <a:xfrm>
            <a:off x="413695" y="3575567"/>
            <a:ext cx="25903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srgbClr val="83DCF8"/>
                </a:solidFill>
                <a:latin typeface="Syntax Next LT Pro" panose="020B0604020202020204" pitchFamily="34" charset="0"/>
              </a:rPr>
              <a:t>System Performance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3DCF8"/>
              </a:solidFill>
              <a:effectLst/>
              <a:uLnTx/>
              <a:uFillTx/>
              <a:latin typeface="Syntax Next LT Pro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B4307505-6F84-02E4-7748-0512360585AA}"/>
              </a:ext>
            </a:extLst>
          </p:cNvPr>
          <p:cNvSpPr txBox="1"/>
          <p:nvPr/>
        </p:nvSpPr>
        <p:spPr>
          <a:xfrm>
            <a:off x="413695" y="5028527"/>
            <a:ext cx="25903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3DCF8"/>
                </a:solidFill>
                <a:effectLst/>
                <a:uLnTx/>
                <a:uFillTx/>
                <a:latin typeface="Syntax Next LT Pro" panose="020B0604020202020204" pitchFamily="34" charset="0"/>
                <a:ea typeface="+mn-ea"/>
                <a:cs typeface="+mn-cs"/>
              </a:rPr>
              <a:t>Mobilität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83DCF8"/>
              </a:solidFill>
              <a:effectLst/>
              <a:uLnTx/>
              <a:uFillTx/>
              <a:latin typeface="Syntax Next LT Pro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F396CAAA-D345-643A-C7C8-E11ECA8FBD9C}"/>
              </a:ext>
            </a:extLst>
          </p:cNvPr>
          <p:cNvSpPr txBox="1"/>
          <p:nvPr/>
        </p:nvSpPr>
        <p:spPr>
          <a:xfrm>
            <a:off x="413695" y="4544207"/>
            <a:ext cx="25903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83DCF8"/>
                </a:solidFill>
                <a:latin typeface="Syntax Next LT Pro" panose="020B0604020202020204" pitchFamily="34" charset="0"/>
              </a:rPr>
              <a:t>Batterie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83DCF8"/>
              </a:solidFill>
              <a:effectLst/>
              <a:uLnTx/>
              <a:uFillTx/>
              <a:latin typeface="Syntax Next LT Pro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0B6AF6BC-1958-DA2E-530C-027372E94042}"/>
              </a:ext>
            </a:extLst>
          </p:cNvPr>
          <p:cNvSpPr txBox="1"/>
          <p:nvPr/>
        </p:nvSpPr>
        <p:spPr>
          <a:xfrm>
            <a:off x="413695" y="4059887"/>
            <a:ext cx="25903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dirty="0">
                <a:solidFill>
                  <a:srgbClr val="83DCF8"/>
                </a:solidFill>
                <a:latin typeface="Syntax Next LT Pro" panose="020B0604020202020204" pitchFamily="34" charset="0"/>
                <a:ea typeface="+mn-ea"/>
              </a:rPr>
              <a:t>Display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3DCF8"/>
                </a:solidFill>
                <a:effectLst/>
                <a:uLnTx/>
                <a:uFillTx/>
                <a:latin typeface="Syntax Next LT Pro" panose="020B0604020202020204" pitchFamily="34" charset="0"/>
                <a:ea typeface="+mn-ea"/>
                <a:cs typeface="+mn-cs"/>
              </a:rPr>
              <a:t> Performance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83DCF8"/>
              </a:solidFill>
              <a:effectLst/>
              <a:uLnTx/>
              <a:uFillTx/>
              <a:latin typeface="Syntax Next LT Pro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9624D9BB-CCD5-04A0-2ABB-D1321DAEBC3E}"/>
              </a:ext>
            </a:extLst>
          </p:cNvPr>
          <p:cNvSpPr txBox="1"/>
          <p:nvPr/>
        </p:nvSpPr>
        <p:spPr>
          <a:xfrm>
            <a:off x="413695" y="5512847"/>
            <a:ext cx="25903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3DCF8"/>
                </a:solidFill>
                <a:effectLst/>
                <a:uLnTx/>
                <a:uFillTx/>
                <a:latin typeface="Syntax Next LT Pro" panose="020B0604020202020204" pitchFamily="34" charset="0"/>
                <a:ea typeface="+mn-ea"/>
                <a:cs typeface="+mn-cs"/>
              </a:rPr>
              <a:t>Funktionen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83DCF8"/>
              </a:solidFill>
              <a:effectLst/>
              <a:uLnTx/>
              <a:uFillTx/>
              <a:latin typeface="Syntax Next LT Pro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Oval 22">
            <a:extLst>
              <a:ext uri="{FF2B5EF4-FFF2-40B4-BE49-F238E27FC236}">
                <a16:creationId xmlns:a16="http://schemas.microsoft.com/office/drawing/2014/main" id="{8831FDAE-E526-B58F-AB29-90E1C214ED6C}"/>
              </a:ext>
            </a:extLst>
          </p:cNvPr>
          <p:cNvSpPr/>
          <p:nvPr/>
        </p:nvSpPr>
        <p:spPr>
          <a:xfrm>
            <a:off x="3554378" y="3664272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4">
            <a:extLst>
              <a:ext uri="{FF2B5EF4-FFF2-40B4-BE49-F238E27FC236}">
                <a16:creationId xmlns:a16="http://schemas.microsoft.com/office/drawing/2014/main" id="{92E22A92-74C1-B7E1-0DD7-82838F2FA26E}"/>
              </a:ext>
            </a:extLst>
          </p:cNvPr>
          <p:cNvSpPr/>
          <p:nvPr/>
        </p:nvSpPr>
        <p:spPr>
          <a:xfrm>
            <a:off x="3770830" y="3664272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5">
            <a:extLst>
              <a:ext uri="{FF2B5EF4-FFF2-40B4-BE49-F238E27FC236}">
                <a16:creationId xmlns:a16="http://schemas.microsoft.com/office/drawing/2014/main" id="{201E52ED-1160-4027-F994-B4200C10B962}"/>
              </a:ext>
            </a:extLst>
          </p:cNvPr>
          <p:cNvSpPr/>
          <p:nvPr/>
        </p:nvSpPr>
        <p:spPr>
          <a:xfrm>
            <a:off x="3987282" y="3664272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6">
            <a:extLst>
              <a:ext uri="{FF2B5EF4-FFF2-40B4-BE49-F238E27FC236}">
                <a16:creationId xmlns:a16="http://schemas.microsoft.com/office/drawing/2014/main" id="{1513B31B-D9E0-1816-E262-76BB0D114A55}"/>
              </a:ext>
            </a:extLst>
          </p:cNvPr>
          <p:cNvSpPr/>
          <p:nvPr/>
        </p:nvSpPr>
        <p:spPr>
          <a:xfrm>
            <a:off x="4203734" y="3664272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7">
            <a:extLst>
              <a:ext uri="{FF2B5EF4-FFF2-40B4-BE49-F238E27FC236}">
                <a16:creationId xmlns:a16="http://schemas.microsoft.com/office/drawing/2014/main" id="{180A1BEA-9390-586B-F06A-B9A17D3814D5}"/>
              </a:ext>
            </a:extLst>
          </p:cNvPr>
          <p:cNvSpPr/>
          <p:nvPr/>
        </p:nvSpPr>
        <p:spPr>
          <a:xfrm>
            <a:off x="4420186" y="3664272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8">
            <a:extLst>
              <a:ext uri="{FF2B5EF4-FFF2-40B4-BE49-F238E27FC236}">
                <a16:creationId xmlns:a16="http://schemas.microsoft.com/office/drawing/2014/main" id="{178F1481-EE29-181A-FC41-26257DA2DF8E}"/>
              </a:ext>
            </a:extLst>
          </p:cNvPr>
          <p:cNvSpPr/>
          <p:nvPr/>
        </p:nvSpPr>
        <p:spPr>
          <a:xfrm>
            <a:off x="3567850" y="4129909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E64AB1BD-235F-4571-C41C-2A579DD0FD07}"/>
              </a:ext>
            </a:extLst>
          </p:cNvPr>
          <p:cNvSpPr/>
          <p:nvPr/>
        </p:nvSpPr>
        <p:spPr>
          <a:xfrm>
            <a:off x="3784302" y="4129909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30">
            <a:extLst>
              <a:ext uri="{FF2B5EF4-FFF2-40B4-BE49-F238E27FC236}">
                <a16:creationId xmlns:a16="http://schemas.microsoft.com/office/drawing/2014/main" id="{115B7A05-30B1-CA2A-E8E0-7857A473D94C}"/>
              </a:ext>
            </a:extLst>
          </p:cNvPr>
          <p:cNvSpPr/>
          <p:nvPr/>
        </p:nvSpPr>
        <p:spPr>
          <a:xfrm>
            <a:off x="4000754" y="4129909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32">
            <a:extLst>
              <a:ext uri="{FF2B5EF4-FFF2-40B4-BE49-F238E27FC236}">
                <a16:creationId xmlns:a16="http://schemas.microsoft.com/office/drawing/2014/main" id="{6509FBE9-76CF-B22E-2715-7414553D4BD9}"/>
              </a:ext>
            </a:extLst>
          </p:cNvPr>
          <p:cNvSpPr/>
          <p:nvPr/>
        </p:nvSpPr>
        <p:spPr>
          <a:xfrm>
            <a:off x="4217206" y="4129909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33">
            <a:extLst>
              <a:ext uri="{FF2B5EF4-FFF2-40B4-BE49-F238E27FC236}">
                <a16:creationId xmlns:a16="http://schemas.microsoft.com/office/drawing/2014/main" id="{DC7D3E34-D251-A0B3-33E1-CBA65D703B69}"/>
              </a:ext>
            </a:extLst>
          </p:cNvPr>
          <p:cNvSpPr/>
          <p:nvPr/>
        </p:nvSpPr>
        <p:spPr>
          <a:xfrm>
            <a:off x="4433658" y="4129909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34">
            <a:extLst>
              <a:ext uri="{FF2B5EF4-FFF2-40B4-BE49-F238E27FC236}">
                <a16:creationId xmlns:a16="http://schemas.microsoft.com/office/drawing/2014/main" id="{480D60E8-3412-95EF-0BC9-C03A98412ADD}"/>
              </a:ext>
            </a:extLst>
          </p:cNvPr>
          <p:cNvSpPr/>
          <p:nvPr/>
        </p:nvSpPr>
        <p:spPr>
          <a:xfrm>
            <a:off x="3567850" y="4612286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5">
            <a:extLst>
              <a:ext uri="{FF2B5EF4-FFF2-40B4-BE49-F238E27FC236}">
                <a16:creationId xmlns:a16="http://schemas.microsoft.com/office/drawing/2014/main" id="{07656F93-F1FA-5236-EAA2-9ECAB020A14E}"/>
              </a:ext>
            </a:extLst>
          </p:cNvPr>
          <p:cNvSpPr/>
          <p:nvPr/>
        </p:nvSpPr>
        <p:spPr>
          <a:xfrm>
            <a:off x="3784302" y="4612286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6">
            <a:extLst>
              <a:ext uri="{FF2B5EF4-FFF2-40B4-BE49-F238E27FC236}">
                <a16:creationId xmlns:a16="http://schemas.microsoft.com/office/drawing/2014/main" id="{5209CE4F-30A6-08D7-27D3-7560AC15BE31}"/>
              </a:ext>
            </a:extLst>
          </p:cNvPr>
          <p:cNvSpPr/>
          <p:nvPr/>
        </p:nvSpPr>
        <p:spPr>
          <a:xfrm>
            <a:off x="4000754" y="4612286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7">
            <a:extLst>
              <a:ext uri="{FF2B5EF4-FFF2-40B4-BE49-F238E27FC236}">
                <a16:creationId xmlns:a16="http://schemas.microsoft.com/office/drawing/2014/main" id="{620D69F8-0609-C045-0E0C-20C5C5682A83}"/>
              </a:ext>
            </a:extLst>
          </p:cNvPr>
          <p:cNvSpPr/>
          <p:nvPr/>
        </p:nvSpPr>
        <p:spPr>
          <a:xfrm>
            <a:off x="4217206" y="4612286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8">
            <a:extLst>
              <a:ext uri="{FF2B5EF4-FFF2-40B4-BE49-F238E27FC236}">
                <a16:creationId xmlns:a16="http://schemas.microsoft.com/office/drawing/2014/main" id="{248EB9FE-02B3-5E0C-EE88-68CE6B51ED4D}"/>
              </a:ext>
            </a:extLst>
          </p:cNvPr>
          <p:cNvSpPr/>
          <p:nvPr/>
        </p:nvSpPr>
        <p:spPr>
          <a:xfrm>
            <a:off x="4433658" y="4612286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9">
            <a:extLst>
              <a:ext uri="{FF2B5EF4-FFF2-40B4-BE49-F238E27FC236}">
                <a16:creationId xmlns:a16="http://schemas.microsoft.com/office/drawing/2014/main" id="{2D335ACB-E71F-CE02-E612-98920EAD99F2}"/>
              </a:ext>
            </a:extLst>
          </p:cNvPr>
          <p:cNvSpPr/>
          <p:nvPr/>
        </p:nvSpPr>
        <p:spPr>
          <a:xfrm>
            <a:off x="3590830" y="5084574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40">
            <a:extLst>
              <a:ext uri="{FF2B5EF4-FFF2-40B4-BE49-F238E27FC236}">
                <a16:creationId xmlns:a16="http://schemas.microsoft.com/office/drawing/2014/main" id="{93E7EF20-2112-AB11-77C2-D7BB39F82B11}"/>
              </a:ext>
            </a:extLst>
          </p:cNvPr>
          <p:cNvSpPr/>
          <p:nvPr/>
        </p:nvSpPr>
        <p:spPr>
          <a:xfrm>
            <a:off x="3807282" y="5084574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41">
            <a:extLst>
              <a:ext uri="{FF2B5EF4-FFF2-40B4-BE49-F238E27FC236}">
                <a16:creationId xmlns:a16="http://schemas.microsoft.com/office/drawing/2014/main" id="{5259AA27-DF49-1010-8CFA-EC432BC184F2}"/>
              </a:ext>
            </a:extLst>
          </p:cNvPr>
          <p:cNvSpPr/>
          <p:nvPr/>
        </p:nvSpPr>
        <p:spPr>
          <a:xfrm>
            <a:off x="4023734" y="5084574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42">
            <a:extLst>
              <a:ext uri="{FF2B5EF4-FFF2-40B4-BE49-F238E27FC236}">
                <a16:creationId xmlns:a16="http://schemas.microsoft.com/office/drawing/2014/main" id="{1B271524-50B0-F2F2-7362-301563B06EB4}"/>
              </a:ext>
            </a:extLst>
          </p:cNvPr>
          <p:cNvSpPr/>
          <p:nvPr/>
        </p:nvSpPr>
        <p:spPr>
          <a:xfrm>
            <a:off x="4240186" y="5084574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7FB21F36-7C14-962E-B8D6-FE2C10822D9F}"/>
              </a:ext>
            </a:extLst>
          </p:cNvPr>
          <p:cNvSpPr/>
          <p:nvPr/>
        </p:nvSpPr>
        <p:spPr>
          <a:xfrm>
            <a:off x="4456638" y="5084574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44">
            <a:extLst>
              <a:ext uri="{FF2B5EF4-FFF2-40B4-BE49-F238E27FC236}">
                <a16:creationId xmlns:a16="http://schemas.microsoft.com/office/drawing/2014/main" id="{BE168E37-C66B-CE85-08FE-F166F2936CC1}"/>
              </a:ext>
            </a:extLst>
          </p:cNvPr>
          <p:cNvSpPr/>
          <p:nvPr/>
        </p:nvSpPr>
        <p:spPr>
          <a:xfrm>
            <a:off x="3590830" y="5571293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id="{3EEDD4C6-8802-680D-7F97-97E35A5DE1DE}"/>
              </a:ext>
            </a:extLst>
          </p:cNvPr>
          <p:cNvSpPr/>
          <p:nvPr/>
        </p:nvSpPr>
        <p:spPr>
          <a:xfrm>
            <a:off x="3807282" y="5571293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6">
            <a:extLst>
              <a:ext uri="{FF2B5EF4-FFF2-40B4-BE49-F238E27FC236}">
                <a16:creationId xmlns:a16="http://schemas.microsoft.com/office/drawing/2014/main" id="{24B09656-D22F-16CD-9093-8993D881D6DE}"/>
              </a:ext>
            </a:extLst>
          </p:cNvPr>
          <p:cNvSpPr/>
          <p:nvPr/>
        </p:nvSpPr>
        <p:spPr>
          <a:xfrm>
            <a:off x="4023734" y="5571293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7">
            <a:extLst>
              <a:ext uri="{FF2B5EF4-FFF2-40B4-BE49-F238E27FC236}">
                <a16:creationId xmlns:a16="http://schemas.microsoft.com/office/drawing/2014/main" id="{84B84F16-4D82-8F9F-58D8-732A441700B8}"/>
              </a:ext>
            </a:extLst>
          </p:cNvPr>
          <p:cNvSpPr/>
          <p:nvPr/>
        </p:nvSpPr>
        <p:spPr>
          <a:xfrm>
            <a:off x="4240186" y="5571293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id="{F0DECAC0-5EE5-BCEF-644A-248733117517}"/>
              </a:ext>
            </a:extLst>
          </p:cNvPr>
          <p:cNvSpPr/>
          <p:nvPr/>
        </p:nvSpPr>
        <p:spPr>
          <a:xfrm>
            <a:off x="4456638" y="5571293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57">
            <a:extLst>
              <a:ext uri="{FF2B5EF4-FFF2-40B4-BE49-F238E27FC236}">
                <a16:creationId xmlns:a16="http://schemas.microsoft.com/office/drawing/2014/main" id="{7E1356AA-6E55-F246-D5AF-28B396DA108B}"/>
              </a:ext>
            </a:extLst>
          </p:cNvPr>
          <p:cNvSpPr/>
          <p:nvPr/>
        </p:nvSpPr>
        <p:spPr>
          <a:xfrm>
            <a:off x="6211592" y="3664272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58">
            <a:extLst>
              <a:ext uri="{FF2B5EF4-FFF2-40B4-BE49-F238E27FC236}">
                <a16:creationId xmlns:a16="http://schemas.microsoft.com/office/drawing/2014/main" id="{658E5440-AC92-64D9-FC9A-BBEE06438D04}"/>
              </a:ext>
            </a:extLst>
          </p:cNvPr>
          <p:cNvSpPr/>
          <p:nvPr/>
        </p:nvSpPr>
        <p:spPr>
          <a:xfrm>
            <a:off x="6428044" y="3664272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59">
            <a:extLst>
              <a:ext uri="{FF2B5EF4-FFF2-40B4-BE49-F238E27FC236}">
                <a16:creationId xmlns:a16="http://schemas.microsoft.com/office/drawing/2014/main" id="{7D7D8E9C-9482-FB6A-B4FB-ECCADEA66635}"/>
              </a:ext>
            </a:extLst>
          </p:cNvPr>
          <p:cNvSpPr/>
          <p:nvPr/>
        </p:nvSpPr>
        <p:spPr>
          <a:xfrm>
            <a:off x="6644496" y="3664272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60">
            <a:extLst>
              <a:ext uri="{FF2B5EF4-FFF2-40B4-BE49-F238E27FC236}">
                <a16:creationId xmlns:a16="http://schemas.microsoft.com/office/drawing/2014/main" id="{A3E0FFDF-9446-EFBA-8DCC-86A3BE66257A}"/>
              </a:ext>
            </a:extLst>
          </p:cNvPr>
          <p:cNvSpPr/>
          <p:nvPr/>
        </p:nvSpPr>
        <p:spPr>
          <a:xfrm>
            <a:off x="6860948" y="3664272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61">
            <a:extLst>
              <a:ext uri="{FF2B5EF4-FFF2-40B4-BE49-F238E27FC236}">
                <a16:creationId xmlns:a16="http://schemas.microsoft.com/office/drawing/2014/main" id="{DB526D43-73F0-621E-EB94-FD9F3EA943DF}"/>
              </a:ext>
            </a:extLst>
          </p:cNvPr>
          <p:cNvSpPr/>
          <p:nvPr/>
        </p:nvSpPr>
        <p:spPr>
          <a:xfrm>
            <a:off x="7077400" y="3664272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62">
            <a:extLst>
              <a:ext uri="{FF2B5EF4-FFF2-40B4-BE49-F238E27FC236}">
                <a16:creationId xmlns:a16="http://schemas.microsoft.com/office/drawing/2014/main" id="{89C57970-7605-B723-EB5C-537F942ECD40}"/>
              </a:ext>
            </a:extLst>
          </p:cNvPr>
          <p:cNvSpPr/>
          <p:nvPr/>
        </p:nvSpPr>
        <p:spPr>
          <a:xfrm>
            <a:off x="6225064" y="4129909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63">
            <a:extLst>
              <a:ext uri="{FF2B5EF4-FFF2-40B4-BE49-F238E27FC236}">
                <a16:creationId xmlns:a16="http://schemas.microsoft.com/office/drawing/2014/main" id="{E2186610-097D-5523-B8DE-853DD77193BA}"/>
              </a:ext>
            </a:extLst>
          </p:cNvPr>
          <p:cNvSpPr/>
          <p:nvPr/>
        </p:nvSpPr>
        <p:spPr>
          <a:xfrm>
            <a:off x="6441516" y="4129909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64">
            <a:extLst>
              <a:ext uri="{FF2B5EF4-FFF2-40B4-BE49-F238E27FC236}">
                <a16:creationId xmlns:a16="http://schemas.microsoft.com/office/drawing/2014/main" id="{23ACCAD7-E996-B89C-16F3-2FE1C7ABB1FB}"/>
              </a:ext>
            </a:extLst>
          </p:cNvPr>
          <p:cNvSpPr/>
          <p:nvPr/>
        </p:nvSpPr>
        <p:spPr>
          <a:xfrm>
            <a:off x="6657968" y="4129909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65">
            <a:extLst>
              <a:ext uri="{FF2B5EF4-FFF2-40B4-BE49-F238E27FC236}">
                <a16:creationId xmlns:a16="http://schemas.microsoft.com/office/drawing/2014/main" id="{DA704F72-9619-12D9-04C2-11E56DF56AF3}"/>
              </a:ext>
            </a:extLst>
          </p:cNvPr>
          <p:cNvSpPr/>
          <p:nvPr/>
        </p:nvSpPr>
        <p:spPr>
          <a:xfrm>
            <a:off x="6874420" y="4129909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66">
            <a:extLst>
              <a:ext uri="{FF2B5EF4-FFF2-40B4-BE49-F238E27FC236}">
                <a16:creationId xmlns:a16="http://schemas.microsoft.com/office/drawing/2014/main" id="{00476AC0-6DDF-A212-A630-1517F7697CD6}"/>
              </a:ext>
            </a:extLst>
          </p:cNvPr>
          <p:cNvSpPr/>
          <p:nvPr/>
        </p:nvSpPr>
        <p:spPr>
          <a:xfrm>
            <a:off x="7090872" y="4129909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67">
            <a:extLst>
              <a:ext uri="{FF2B5EF4-FFF2-40B4-BE49-F238E27FC236}">
                <a16:creationId xmlns:a16="http://schemas.microsoft.com/office/drawing/2014/main" id="{8E0FFA10-B8C3-6511-20AB-0A096249531A}"/>
              </a:ext>
            </a:extLst>
          </p:cNvPr>
          <p:cNvSpPr/>
          <p:nvPr/>
        </p:nvSpPr>
        <p:spPr>
          <a:xfrm>
            <a:off x="6225064" y="4612286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68">
            <a:extLst>
              <a:ext uri="{FF2B5EF4-FFF2-40B4-BE49-F238E27FC236}">
                <a16:creationId xmlns:a16="http://schemas.microsoft.com/office/drawing/2014/main" id="{0BFB42A6-AEB9-27EC-5601-D2DC93141672}"/>
              </a:ext>
            </a:extLst>
          </p:cNvPr>
          <p:cNvSpPr/>
          <p:nvPr/>
        </p:nvSpPr>
        <p:spPr>
          <a:xfrm>
            <a:off x="6441516" y="4612286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69">
            <a:extLst>
              <a:ext uri="{FF2B5EF4-FFF2-40B4-BE49-F238E27FC236}">
                <a16:creationId xmlns:a16="http://schemas.microsoft.com/office/drawing/2014/main" id="{2AC13773-372B-4FE6-27B8-CB333DF2FA3C}"/>
              </a:ext>
            </a:extLst>
          </p:cNvPr>
          <p:cNvSpPr/>
          <p:nvPr/>
        </p:nvSpPr>
        <p:spPr>
          <a:xfrm>
            <a:off x="6657968" y="4612286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70">
            <a:extLst>
              <a:ext uri="{FF2B5EF4-FFF2-40B4-BE49-F238E27FC236}">
                <a16:creationId xmlns:a16="http://schemas.microsoft.com/office/drawing/2014/main" id="{F7A28444-0E8F-34BF-2F9F-9CE386047337}"/>
              </a:ext>
            </a:extLst>
          </p:cNvPr>
          <p:cNvSpPr/>
          <p:nvPr/>
        </p:nvSpPr>
        <p:spPr>
          <a:xfrm>
            <a:off x="6874420" y="4612286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71">
            <a:extLst>
              <a:ext uri="{FF2B5EF4-FFF2-40B4-BE49-F238E27FC236}">
                <a16:creationId xmlns:a16="http://schemas.microsoft.com/office/drawing/2014/main" id="{F7C45C9C-4D09-F81F-8887-50021084269F}"/>
              </a:ext>
            </a:extLst>
          </p:cNvPr>
          <p:cNvSpPr/>
          <p:nvPr/>
        </p:nvSpPr>
        <p:spPr>
          <a:xfrm>
            <a:off x="7090872" y="4612286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72">
            <a:extLst>
              <a:ext uri="{FF2B5EF4-FFF2-40B4-BE49-F238E27FC236}">
                <a16:creationId xmlns:a16="http://schemas.microsoft.com/office/drawing/2014/main" id="{2A3087DC-D6D0-B36E-8AB9-86D9DEE1D6AF}"/>
              </a:ext>
            </a:extLst>
          </p:cNvPr>
          <p:cNvSpPr/>
          <p:nvPr/>
        </p:nvSpPr>
        <p:spPr>
          <a:xfrm>
            <a:off x="6248044" y="5084574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73">
            <a:extLst>
              <a:ext uri="{FF2B5EF4-FFF2-40B4-BE49-F238E27FC236}">
                <a16:creationId xmlns:a16="http://schemas.microsoft.com/office/drawing/2014/main" id="{92DC2056-A5B3-115C-D4AF-6E19F533C1B6}"/>
              </a:ext>
            </a:extLst>
          </p:cNvPr>
          <p:cNvSpPr/>
          <p:nvPr/>
        </p:nvSpPr>
        <p:spPr>
          <a:xfrm>
            <a:off x="6464496" y="5084574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74">
            <a:extLst>
              <a:ext uri="{FF2B5EF4-FFF2-40B4-BE49-F238E27FC236}">
                <a16:creationId xmlns:a16="http://schemas.microsoft.com/office/drawing/2014/main" id="{6EEE5E7D-08CF-B8E8-B3AF-668529B88C34}"/>
              </a:ext>
            </a:extLst>
          </p:cNvPr>
          <p:cNvSpPr/>
          <p:nvPr/>
        </p:nvSpPr>
        <p:spPr>
          <a:xfrm>
            <a:off x="6680948" y="5084574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75">
            <a:extLst>
              <a:ext uri="{FF2B5EF4-FFF2-40B4-BE49-F238E27FC236}">
                <a16:creationId xmlns:a16="http://schemas.microsoft.com/office/drawing/2014/main" id="{7058F3AE-F155-2F5C-32BD-2F25001BB849}"/>
              </a:ext>
            </a:extLst>
          </p:cNvPr>
          <p:cNvSpPr/>
          <p:nvPr/>
        </p:nvSpPr>
        <p:spPr>
          <a:xfrm>
            <a:off x="6897400" y="5084574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76">
            <a:extLst>
              <a:ext uri="{FF2B5EF4-FFF2-40B4-BE49-F238E27FC236}">
                <a16:creationId xmlns:a16="http://schemas.microsoft.com/office/drawing/2014/main" id="{6A6C84DC-D405-CAA2-CE87-5F4E751159F5}"/>
              </a:ext>
            </a:extLst>
          </p:cNvPr>
          <p:cNvSpPr/>
          <p:nvPr/>
        </p:nvSpPr>
        <p:spPr>
          <a:xfrm>
            <a:off x="7113852" y="5084574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77">
            <a:extLst>
              <a:ext uri="{FF2B5EF4-FFF2-40B4-BE49-F238E27FC236}">
                <a16:creationId xmlns:a16="http://schemas.microsoft.com/office/drawing/2014/main" id="{16D76CFB-4AD8-5B13-9401-11F3437D41FB}"/>
              </a:ext>
            </a:extLst>
          </p:cNvPr>
          <p:cNvSpPr/>
          <p:nvPr/>
        </p:nvSpPr>
        <p:spPr>
          <a:xfrm>
            <a:off x="6248044" y="5571293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78">
            <a:extLst>
              <a:ext uri="{FF2B5EF4-FFF2-40B4-BE49-F238E27FC236}">
                <a16:creationId xmlns:a16="http://schemas.microsoft.com/office/drawing/2014/main" id="{764BD374-49FA-82A9-2B47-13AA2CD0E347}"/>
              </a:ext>
            </a:extLst>
          </p:cNvPr>
          <p:cNvSpPr/>
          <p:nvPr/>
        </p:nvSpPr>
        <p:spPr>
          <a:xfrm>
            <a:off x="6464496" y="5571293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79">
            <a:extLst>
              <a:ext uri="{FF2B5EF4-FFF2-40B4-BE49-F238E27FC236}">
                <a16:creationId xmlns:a16="http://schemas.microsoft.com/office/drawing/2014/main" id="{2DC5DD7C-C01C-6A75-A4CF-1A4E11B72647}"/>
              </a:ext>
            </a:extLst>
          </p:cNvPr>
          <p:cNvSpPr/>
          <p:nvPr/>
        </p:nvSpPr>
        <p:spPr>
          <a:xfrm>
            <a:off x="6680948" y="5571293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80">
            <a:extLst>
              <a:ext uri="{FF2B5EF4-FFF2-40B4-BE49-F238E27FC236}">
                <a16:creationId xmlns:a16="http://schemas.microsoft.com/office/drawing/2014/main" id="{5D5A0D6C-2A9F-75C2-0087-CA731E473C57}"/>
              </a:ext>
            </a:extLst>
          </p:cNvPr>
          <p:cNvSpPr/>
          <p:nvPr/>
        </p:nvSpPr>
        <p:spPr>
          <a:xfrm>
            <a:off x="6897400" y="5571293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81">
            <a:extLst>
              <a:ext uri="{FF2B5EF4-FFF2-40B4-BE49-F238E27FC236}">
                <a16:creationId xmlns:a16="http://schemas.microsoft.com/office/drawing/2014/main" id="{B9BF72F6-B48A-FE6E-2935-A2B647251FB1}"/>
              </a:ext>
            </a:extLst>
          </p:cNvPr>
          <p:cNvSpPr/>
          <p:nvPr/>
        </p:nvSpPr>
        <p:spPr>
          <a:xfrm>
            <a:off x="7113852" y="5571293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82">
            <a:extLst>
              <a:ext uri="{FF2B5EF4-FFF2-40B4-BE49-F238E27FC236}">
                <a16:creationId xmlns:a16="http://schemas.microsoft.com/office/drawing/2014/main" id="{50B208FB-CBDD-F5AE-9C83-1A8DE2A66AD3}"/>
              </a:ext>
            </a:extLst>
          </p:cNvPr>
          <p:cNvSpPr/>
          <p:nvPr/>
        </p:nvSpPr>
        <p:spPr>
          <a:xfrm>
            <a:off x="9053416" y="3664272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83">
            <a:extLst>
              <a:ext uri="{FF2B5EF4-FFF2-40B4-BE49-F238E27FC236}">
                <a16:creationId xmlns:a16="http://schemas.microsoft.com/office/drawing/2014/main" id="{41167EDF-AD20-65E7-2654-3FD1F74BF014}"/>
              </a:ext>
            </a:extLst>
          </p:cNvPr>
          <p:cNvSpPr/>
          <p:nvPr/>
        </p:nvSpPr>
        <p:spPr>
          <a:xfrm>
            <a:off x="9269868" y="3664272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84">
            <a:extLst>
              <a:ext uri="{FF2B5EF4-FFF2-40B4-BE49-F238E27FC236}">
                <a16:creationId xmlns:a16="http://schemas.microsoft.com/office/drawing/2014/main" id="{996E82A5-5AA3-4EFF-B4B9-4389BA14734D}"/>
              </a:ext>
            </a:extLst>
          </p:cNvPr>
          <p:cNvSpPr/>
          <p:nvPr/>
        </p:nvSpPr>
        <p:spPr>
          <a:xfrm>
            <a:off x="9486320" y="3664272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85">
            <a:extLst>
              <a:ext uri="{FF2B5EF4-FFF2-40B4-BE49-F238E27FC236}">
                <a16:creationId xmlns:a16="http://schemas.microsoft.com/office/drawing/2014/main" id="{B1D3EEE0-FA63-70C2-E357-3015F71B99E7}"/>
              </a:ext>
            </a:extLst>
          </p:cNvPr>
          <p:cNvSpPr/>
          <p:nvPr/>
        </p:nvSpPr>
        <p:spPr>
          <a:xfrm>
            <a:off x="9702772" y="3664272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86">
            <a:extLst>
              <a:ext uri="{FF2B5EF4-FFF2-40B4-BE49-F238E27FC236}">
                <a16:creationId xmlns:a16="http://schemas.microsoft.com/office/drawing/2014/main" id="{F16C77AB-2F22-AC50-9BF5-8D035FA43B2C}"/>
              </a:ext>
            </a:extLst>
          </p:cNvPr>
          <p:cNvSpPr/>
          <p:nvPr/>
        </p:nvSpPr>
        <p:spPr>
          <a:xfrm>
            <a:off x="9919224" y="3664272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87">
            <a:extLst>
              <a:ext uri="{FF2B5EF4-FFF2-40B4-BE49-F238E27FC236}">
                <a16:creationId xmlns:a16="http://schemas.microsoft.com/office/drawing/2014/main" id="{164D710D-8EA5-0754-1DDD-534B93D369D4}"/>
              </a:ext>
            </a:extLst>
          </p:cNvPr>
          <p:cNvSpPr/>
          <p:nvPr/>
        </p:nvSpPr>
        <p:spPr>
          <a:xfrm>
            <a:off x="9066888" y="4129909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88">
            <a:extLst>
              <a:ext uri="{FF2B5EF4-FFF2-40B4-BE49-F238E27FC236}">
                <a16:creationId xmlns:a16="http://schemas.microsoft.com/office/drawing/2014/main" id="{95FE6922-381E-B6D1-454C-B71CC1903B8E}"/>
              </a:ext>
            </a:extLst>
          </p:cNvPr>
          <p:cNvSpPr/>
          <p:nvPr/>
        </p:nvSpPr>
        <p:spPr>
          <a:xfrm>
            <a:off x="9283340" y="4129909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89">
            <a:extLst>
              <a:ext uri="{FF2B5EF4-FFF2-40B4-BE49-F238E27FC236}">
                <a16:creationId xmlns:a16="http://schemas.microsoft.com/office/drawing/2014/main" id="{7C6F4367-9297-0757-19CD-E64E107F370C}"/>
              </a:ext>
            </a:extLst>
          </p:cNvPr>
          <p:cNvSpPr/>
          <p:nvPr/>
        </p:nvSpPr>
        <p:spPr>
          <a:xfrm>
            <a:off x="9499792" y="4129909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90">
            <a:extLst>
              <a:ext uri="{FF2B5EF4-FFF2-40B4-BE49-F238E27FC236}">
                <a16:creationId xmlns:a16="http://schemas.microsoft.com/office/drawing/2014/main" id="{E1C49DF2-64D6-5472-93E2-21B90724A89C}"/>
              </a:ext>
            </a:extLst>
          </p:cNvPr>
          <p:cNvSpPr/>
          <p:nvPr/>
        </p:nvSpPr>
        <p:spPr>
          <a:xfrm>
            <a:off x="9716244" y="4129909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91">
            <a:extLst>
              <a:ext uri="{FF2B5EF4-FFF2-40B4-BE49-F238E27FC236}">
                <a16:creationId xmlns:a16="http://schemas.microsoft.com/office/drawing/2014/main" id="{996E1001-C516-390E-0DDA-5C5958C0938B}"/>
              </a:ext>
            </a:extLst>
          </p:cNvPr>
          <p:cNvSpPr/>
          <p:nvPr/>
        </p:nvSpPr>
        <p:spPr>
          <a:xfrm>
            <a:off x="9932696" y="4129909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92">
            <a:extLst>
              <a:ext uri="{FF2B5EF4-FFF2-40B4-BE49-F238E27FC236}">
                <a16:creationId xmlns:a16="http://schemas.microsoft.com/office/drawing/2014/main" id="{3B719DF5-494A-EBA9-93BE-9BD00BD4F86E}"/>
              </a:ext>
            </a:extLst>
          </p:cNvPr>
          <p:cNvSpPr/>
          <p:nvPr/>
        </p:nvSpPr>
        <p:spPr>
          <a:xfrm>
            <a:off x="9066888" y="4612286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93">
            <a:extLst>
              <a:ext uri="{FF2B5EF4-FFF2-40B4-BE49-F238E27FC236}">
                <a16:creationId xmlns:a16="http://schemas.microsoft.com/office/drawing/2014/main" id="{A794E5B9-E9D5-CFAA-1B17-05B568290C27}"/>
              </a:ext>
            </a:extLst>
          </p:cNvPr>
          <p:cNvSpPr/>
          <p:nvPr/>
        </p:nvSpPr>
        <p:spPr>
          <a:xfrm>
            <a:off x="9283340" y="4612286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94">
            <a:extLst>
              <a:ext uri="{FF2B5EF4-FFF2-40B4-BE49-F238E27FC236}">
                <a16:creationId xmlns:a16="http://schemas.microsoft.com/office/drawing/2014/main" id="{76BA6516-8E5D-BFD1-B07A-0962F32607ED}"/>
              </a:ext>
            </a:extLst>
          </p:cNvPr>
          <p:cNvSpPr/>
          <p:nvPr/>
        </p:nvSpPr>
        <p:spPr>
          <a:xfrm>
            <a:off x="9499792" y="4612286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95">
            <a:extLst>
              <a:ext uri="{FF2B5EF4-FFF2-40B4-BE49-F238E27FC236}">
                <a16:creationId xmlns:a16="http://schemas.microsoft.com/office/drawing/2014/main" id="{3B3AA3D5-71AA-070B-9FAD-96F472FE8C39}"/>
              </a:ext>
            </a:extLst>
          </p:cNvPr>
          <p:cNvSpPr/>
          <p:nvPr/>
        </p:nvSpPr>
        <p:spPr>
          <a:xfrm>
            <a:off x="9716244" y="4612286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96">
            <a:extLst>
              <a:ext uri="{FF2B5EF4-FFF2-40B4-BE49-F238E27FC236}">
                <a16:creationId xmlns:a16="http://schemas.microsoft.com/office/drawing/2014/main" id="{5F080B4B-9040-6344-0AF3-A61F6425FCB0}"/>
              </a:ext>
            </a:extLst>
          </p:cNvPr>
          <p:cNvSpPr/>
          <p:nvPr/>
        </p:nvSpPr>
        <p:spPr>
          <a:xfrm>
            <a:off x="9932696" y="4612286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97">
            <a:extLst>
              <a:ext uri="{FF2B5EF4-FFF2-40B4-BE49-F238E27FC236}">
                <a16:creationId xmlns:a16="http://schemas.microsoft.com/office/drawing/2014/main" id="{533CBC24-4D94-BED1-C654-4F6B385FC56D}"/>
              </a:ext>
            </a:extLst>
          </p:cNvPr>
          <p:cNvSpPr/>
          <p:nvPr/>
        </p:nvSpPr>
        <p:spPr>
          <a:xfrm>
            <a:off x="9089868" y="5084574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98">
            <a:extLst>
              <a:ext uri="{FF2B5EF4-FFF2-40B4-BE49-F238E27FC236}">
                <a16:creationId xmlns:a16="http://schemas.microsoft.com/office/drawing/2014/main" id="{B6021281-043D-22A6-941B-7CA9FFE9FCDD}"/>
              </a:ext>
            </a:extLst>
          </p:cNvPr>
          <p:cNvSpPr/>
          <p:nvPr/>
        </p:nvSpPr>
        <p:spPr>
          <a:xfrm>
            <a:off x="9306320" y="5084574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99">
            <a:extLst>
              <a:ext uri="{FF2B5EF4-FFF2-40B4-BE49-F238E27FC236}">
                <a16:creationId xmlns:a16="http://schemas.microsoft.com/office/drawing/2014/main" id="{349B8F20-A2D6-F47D-6A64-4EFD3D3BD74F}"/>
              </a:ext>
            </a:extLst>
          </p:cNvPr>
          <p:cNvSpPr/>
          <p:nvPr/>
        </p:nvSpPr>
        <p:spPr>
          <a:xfrm>
            <a:off x="9522772" y="5084574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100">
            <a:extLst>
              <a:ext uri="{FF2B5EF4-FFF2-40B4-BE49-F238E27FC236}">
                <a16:creationId xmlns:a16="http://schemas.microsoft.com/office/drawing/2014/main" id="{C70F0ADB-6B73-88B5-0A96-4A3BE608BD63}"/>
              </a:ext>
            </a:extLst>
          </p:cNvPr>
          <p:cNvSpPr/>
          <p:nvPr/>
        </p:nvSpPr>
        <p:spPr>
          <a:xfrm>
            <a:off x="9739224" y="5084574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101">
            <a:extLst>
              <a:ext uri="{FF2B5EF4-FFF2-40B4-BE49-F238E27FC236}">
                <a16:creationId xmlns:a16="http://schemas.microsoft.com/office/drawing/2014/main" id="{D8CC6B15-D81C-2C1C-422F-979D8FE4A7ED}"/>
              </a:ext>
            </a:extLst>
          </p:cNvPr>
          <p:cNvSpPr/>
          <p:nvPr/>
        </p:nvSpPr>
        <p:spPr>
          <a:xfrm>
            <a:off x="9955676" y="5084574"/>
            <a:ext cx="180000" cy="180000"/>
          </a:xfrm>
          <a:prstGeom prst="ellipse">
            <a:avLst/>
          </a:prstGeom>
          <a:solidFill>
            <a:srgbClr val="1534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102">
            <a:extLst>
              <a:ext uri="{FF2B5EF4-FFF2-40B4-BE49-F238E27FC236}">
                <a16:creationId xmlns:a16="http://schemas.microsoft.com/office/drawing/2014/main" id="{E7B08D84-895A-5B58-F6E5-89B90BDBFCF3}"/>
              </a:ext>
            </a:extLst>
          </p:cNvPr>
          <p:cNvSpPr/>
          <p:nvPr/>
        </p:nvSpPr>
        <p:spPr>
          <a:xfrm>
            <a:off x="9089868" y="5571293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103">
            <a:extLst>
              <a:ext uri="{FF2B5EF4-FFF2-40B4-BE49-F238E27FC236}">
                <a16:creationId xmlns:a16="http://schemas.microsoft.com/office/drawing/2014/main" id="{B8F0228A-13FF-B0CA-7CFC-F76BD1BBC0F5}"/>
              </a:ext>
            </a:extLst>
          </p:cNvPr>
          <p:cNvSpPr/>
          <p:nvPr/>
        </p:nvSpPr>
        <p:spPr>
          <a:xfrm>
            <a:off x="9306320" y="5571293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104">
            <a:extLst>
              <a:ext uri="{FF2B5EF4-FFF2-40B4-BE49-F238E27FC236}">
                <a16:creationId xmlns:a16="http://schemas.microsoft.com/office/drawing/2014/main" id="{2BF92AA1-28A8-9F42-B55F-CADE3308A115}"/>
              </a:ext>
            </a:extLst>
          </p:cNvPr>
          <p:cNvSpPr/>
          <p:nvPr/>
        </p:nvSpPr>
        <p:spPr>
          <a:xfrm>
            <a:off x="9522772" y="5571293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105">
            <a:extLst>
              <a:ext uri="{FF2B5EF4-FFF2-40B4-BE49-F238E27FC236}">
                <a16:creationId xmlns:a16="http://schemas.microsoft.com/office/drawing/2014/main" id="{3FA8D84C-B13D-EA43-BE78-59646E29FA0B}"/>
              </a:ext>
            </a:extLst>
          </p:cNvPr>
          <p:cNvSpPr/>
          <p:nvPr/>
        </p:nvSpPr>
        <p:spPr>
          <a:xfrm>
            <a:off x="9739224" y="5571293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106">
            <a:extLst>
              <a:ext uri="{FF2B5EF4-FFF2-40B4-BE49-F238E27FC236}">
                <a16:creationId xmlns:a16="http://schemas.microsoft.com/office/drawing/2014/main" id="{99EE3EF9-0197-05C2-6939-FA5F3F0514C4}"/>
              </a:ext>
            </a:extLst>
          </p:cNvPr>
          <p:cNvSpPr/>
          <p:nvPr/>
        </p:nvSpPr>
        <p:spPr>
          <a:xfrm>
            <a:off x="9955676" y="5571293"/>
            <a:ext cx="180000" cy="180000"/>
          </a:xfrm>
          <a:prstGeom prst="ellipse">
            <a:avLst/>
          </a:prstGeom>
          <a:solidFill>
            <a:srgbClr val="83D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TextBox 107">
            <a:extLst>
              <a:ext uri="{FF2B5EF4-FFF2-40B4-BE49-F238E27FC236}">
                <a16:creationId xmlns:a16="http://schemas.microsoft.com/office/drawing/2014/main" id="{A9E578ED-4C85-AFA4-2902-B3999AA3B383}"/>
              </a:ext>
            </a:extLst>
          </p:cNvPr>
          <p:cNvSpPr txBox="1"/>
          <p:nvPr/>
        </p:nvSpPr>
        <p:spPr>
          <a:xfrm>
            <a:off x="2802779" y="3245382"/>
            <a:ext cx="25903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prstClr val="white"/>
                </a:solidFill>
                <a:latin typeface="Syntax Next LT Pro" panose="020B0604020202020204" pitchFamily="34" charset="0"/>
              </a:rPr>
              <a:t>G1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3DCF8"/>
              </a:solidFill>
              <a:effectLst/>
              <a:uLnTx/>
              <a:uFillTx/>
              <a:latin typeface="Syntax Next LT Pro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TextBox 108">
            <a:extLst>
              <a:ext uri="{FF2B5EF4-FFF2-40B4-BE49-F238E27FC236}">
                <a16:creationId xmlns:a16="http://schemas.microsoft.com/office/drawing/2014/main" id="{DF8F0178-FDAD-5703-5BBE-87094906BB4E}"/>
              </a:ext>
            </a:extLst>
          </p:cNvPr>
          <p:cNvSpPr txBox="1"/>
          <p:nvPr/>
        </p:nvSpPr>
        <p:spPr>
          <a:xfrm>
            <a:off x="5547879" y="3245382"/>
            <a:ext cx="25903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prstClr val="white"/>
                </a:solidFill>
                <a:latin typeface="Syntax Next LT Pro" panose="020B0604020202020204" pitchFamily="34" charset="0"/>
              </a:rPr>
              <a:t>20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3DCF8"/>
              </a:solidFill>
              <a:effectLst/>
              <a:uLnTx/>
              <a:uFillTx/>
              <a:latin typeface="Syntax Next LT Pro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TextBox 109">
            <a:extLst>
              <a:ext uri="{FF2B5EF4-FFF2-40B4-BE49-F238E27FC236}">
                <a16:creationId xmlns:a16="http://schemas.microsoft.com/office/drawing/2014/main" id="{AF5FD3CB-C311-6261-5996-1F33160B6B54}"/>
              </a:ext>
            </a:extLst>
          </p:cNvPr>
          <p:cNvSpPr txBox="1"/>
          <p:nvPr/>
        </p:nvSpPr>
        <p:spPr>
          <a:xfrm>
            <a:off x="8324493" y="3234506"/>
            <a:ext cx="25903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prstClr val="white"/>
                </a:solidFill>
                <a:latin typeface="Syntax Next LT Pro" panose="020B0604020202020204" pitchFamily="34" charset="0"/>
              </a:rPr>
              <a:t>G2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3DCF8"/>
              </a:solidFill>
              <a:effectLst/>
              <a:uLnTx/>
              <a:uFillTx/>
              <a:latin typeface="Syntax Next LT Pro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Additionszeichen 98">
            <a:extLst>
              <a:ext uri="{FF2B5EF4-FFF2-40B4-BE49-F238E27FC236}">
                <a16:creationId xmlns:a16="http://schemas.microsoft.com/office/drawing/2014/main" id="{D4F943D4-40A8-6D62-AFA3-74D88D8D165D}"/>
              </a:ext>
            </a:extLst>
          </p:cNvPr>
          <p:cNvSpPr/>
          <p:nvPr/>
        </p:nvSpPr>
        <p:spPr>
          <a:xfrm>
            <a:off x="5153530" y="2341201"/>
            <a:ext cx="479255" cy="513175"/>
          </a:xfrm>
          <a:prstGeom prst="mathPlus">
            <a:avLst/>
          </a:prstGeom>
          <a:solidFill>
            <a:srgbClr val="00B7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Gleich 99">
            <a:extLst>
              <a:ext uri="{FF2B5EF4-FFF2-40B4-BE49-F238E27FC236}">
                <a16:creationId xmlns:a16="http://schemas.microsoft.com/office/drawing/2014/main" id="{CAFBA301-1DAE-E406-A1DF-3B89B5726F09}"/>
              </a:ext>
            </a:extLst>
          </p:cNvPr>
          <p:cNvSpPr/>
          <p:nvPr/>
        </p:nvSpPr>
        <p:spPr>
          <a:xfrm>
            <a:off x="7930816" y="2432665"/>
            <a:ext cx="479256" cy="338554"/>
          </a:xfrm>
          <a:prstGeom prst="mathEqual">
            <a:avLst/>
          </a:prstGeom>
          <a:solidFill>
            <a:srgbClr val="00B7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1" name="Pfeil: nach rechts 100">
            <a:extLst>
              <a:ext uri="{FF2B5EF4-FFF2-40B4-BE49-F238E27FC236}">
                <a16:creationId xmlns:a16="http://schemas.microsoft.com/office/drawing/2014/main" id="{BD7D2B54-BBD2-7C05-EF64-CE85F1A6B145}"/>
              </a:ext>
            </a:extLst>
          </p:cNvPr>
          <p:cNvSpPr/>
          <p:nvPr/>
        </p:nvSpPr>
        <p:spPr>
          <a:xfrm>
            <a:off x="7926451" y="1264854"/>
            <a:ext cx="576425" cy="268287"/>
          </a:xfrm>
          <a:prstGeom prst="rightArrow">
            <a:avLst/>
          </a:prstGeom>
          <a:solidFill>
            <a:srgbClr val="00B7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475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>
          <a:extLst>
            <a:ext uri="{FF2B5EF4-FFF2-40B4-BE49-F238E27FC236}">
              <a16:creationId xmlns:a16="http://schemas.microsoft.com/office/drawing/2014/main" id="{3B94C702-AFC1-3652-E00B-D8C4D98C6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62DCFB5E-4CCF-0728-E58E-1400A6A4056E}"/>
              </a:ext>
            </a:extLst>
          </p:cNvPr>
          <p:cNvSpPr txBox="1"/>
          <p:nvPr/>
        </p:nvSpPr>
        <p:spPr>
          <a:xfrm>
            <a:off x="2524833" y="328001"/>
            <a:ext cx="932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2800" b="1" dirty="0">
                <a:latin typeface="Arial" panose="020B0604020202020204" pitchFamily="34" charset="0"/>
              </a:rPr>
              <a:t>TOUGHBOOK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G2: Adaptierte Weiterentwicklung</a:t>
            </a:r>
          </a:p>
        </p:txBody>
      </p:sp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FA253316-0888-C5E9-DFAD-B792843343FC}"/>
              </a:ext>
            </a:extLst>
          </p:cNvPr>
          <p:cNvSpPr/>
          <p:nvPr/>
        </p:nvSpPr>
        <p:spPr bwMode="auto">
          <a:xfrm>
            <a:off x="2762577" y="1287621"/>
            <a:ext cx="3152016" cy="254824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TOUGHBOOK 20</a:t>
            </a:r>
            <a:r>
              <a:rPr lang="en-US" altLang="ja-JP" kern="0" dirty="0">
                <a:solidFill>
                  <a:srgbClr val="FFFFFF"/>
                </a:solidFill>
                <a:cs typeface="Arial" panose="020B0604020202020204" pitchFamily="34" charset="0"/>
              </a:rPr>
              <a:t>m</a:t>
            </a: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k2 Tablet</a:t>
            </a:r>
            <a:endParaRPr kumimoji="1" lang="ja-JP" altLang="en-US" sz="14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34">
            <a:extLst>
              <a:ext uri="{FF2B5EF4-FFF2-40B4-BE49-F238E27FC236}">
                <a16:creationId xmlns:a16="http://schemas.microsoft.com/office/drawing/2014/main" id="{A55C261D-3566-611C-7F68-05D385435166}"/>
              </a:ext>
            </a:extLst>
          </p:cNvPr>
          <p:cNvSpPr/>
          <p:nvPr/>
        </p:nvSpPr>
        <p:spPr bwMode="auto">
          <a:xfrm>
            <a:off x="6151967" y="1296192"/>
            <a:ext cx="2331808" cy="254824"/>
          </a:xfrm>
          <a:prstGeom prst="rect">
            <a:avLst/>
          </a:prstGeom>
          <a:solidFill>
            <a:srgbClr val="0D7CF2"/>
          </a:solidFill>
          <a:ln>
            <a:noFill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TOUGHBOOK G2mk1</a:t>
            </a:r>
            <a:endParaRPr kumimoji="1" lang="ja-JP" altLang="en-US" sz="14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6" name="二等辺三角形 35">
            <a:extLst>
              <a:ext uri="{FF2B5EF4-FFF2-40B4-BE49-F238E27FC236}">
                <a16:creationId xmlns:a16="http://schemas.microsoft.com/office/drawing/2014/main" id="{8E26C485-E729-72AC-078B-7C7B2FA658EA}"/>
              </a:ext>
            </a:extLst>
          </p:cNvPr>
          <p:cNvSpPr/>
          <p:nvPr/>
        </p:nvSpPr>
        <p:spPr bwMode="auto">
          <a:xfrm rot="5400000">
            <a:off x="5658637" y="1874559"/>
            <a:ext cx="586692" cy="399968"/>
          </a:xfrm>
          <a:prstGeom prst="triangle">
            <a:avLst/>
          </a:prstGeom>
          <a:solidFill>
            <a:srgbClr val="2152CD"/>
          </a:solidFill>
          <a:ln>
            <a:noFill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GP創英角ｺﾞｼｯｸUB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7" name="表 36">
            <a:extLst>
              <a:ext uri="{FF2B5EF4-FFF2-40B4-BE49-F238E27FC236}">
                <a16:creationId xmlns:a16="http://schemas.microsoft.com/office/drawing/2014/main" id="{9DE0E39E-4BB4-216D-3DC8-A5ECEEB40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246134"/>
              </p:ext>
            </p:extLst>
          </p:nvPr>
        </p:nvGraphicFramePr>
        <p:xfrm>
          <a:off x="256032" y="2719228"/>
          <a:ext cx="11703483" cy="3033585"/>
        </p:xfrm>
        <a:graphic>
          <a:graphicData uri="http://schemas.openxmlformats.org/drawingml/2006/table">
            <a:tbl>
              <a:tblPr firstRow="1" firstCol="1"/>
              <a:tblGrid>
                <a:gridCol w="138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0503">
                  <a:extLst>
                    <a:ext uri="{9D8B030D-6E8A-4147-A177-3AD203B41FA5}">
                      <a16:colId xmlns:a16="http://schemas.microsoft.com/office/drawing/2014/main" val="1945194414"/>
                    </a:ext>
                  </a:extLst>
                </a:gridCol>
                <a:gridCol w="3047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7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7412">
                  <a:extLst>
                    <a:ext uri="{9D8B030D-6E8A-4147-A177-3AD203B41FA5}">
                      <a16:colId xmlns:a16="http://schemas.microsoft.com/office/drawing/2014/main" val="2615486674"/>
                    </a:ext>
                  </a:extLst>
                </a:gridCol>
              </a:tblGrid>
              <a:tr h="3132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l"/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Kontinuität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l"/>
                      <a:r>
                        <a:rPr lang="en-US" sz="11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Modular Design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u="none" baseline="0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Expansion Bay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26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l"/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Zuverlässigkeit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l"/>
                      <a:r>
                        <a:rPr lang="en-US" altLang="ja-JP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Quick Release SSD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ja-JP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-</a:t>
                      </a:r>
                      <a:endParaRPr lang="en-US" altLang="ja-JP" sz="1200" b="0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200" b="1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SKU available</a:t>
                      </a:r>
                      <a:endParaRPr lang="en-US" altLang="ja-JP" sz="1200" b="0" baseline="30000" dirty="0">
                        <a:solidFill>
                          <a:srgbClr val="2152CD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263">
                <a:tc vMerge="1">
                  <a:txBody>
                    <a:bodyPr/>
                    <a:lstStyle/>
                    <a:p>
                      <a:pPr algn="l"/>
                      <a:endParaRPr lang="en-US" sz="1100" b="1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519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marR="0" lvl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Seamless Work*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8.5 hours</a:t>
                      </a:r>
                    </a:p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Hot swap standard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u="none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12 hours / 18.5 hours</a:t>
                      </a:r>
                      <a:endParaRPr lang="en-US" altLang="ja-JP" sz="1200" b="0" u="none" baseline="30000" dirty="0">
                        <a:solidFill>
                          <a:srgbClr val="2152CD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u="none" baseline="0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Hot swap optional</a:t>
                      </a:r>
                      <a:endParaRPr lang="en-US" altLang="ja-JP" sz="1200" b="1" u="none" baseline="0" dirty="0">
                        <a:solidFill>
                          <a:srgbClr val="2152CD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11 h / 22 h</a:t>
                      </a:r>
                      <a:endParaRPr lang="en-US" altLang="ja-JP" sz="1200" b="0" u="none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Hot swap optional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993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l"/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Leistungsfähigkeit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l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Performance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200" b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Gen Intel</a:t>
                      </a:r>
                      <a:r>
                        <a:rPr lang="en-US" sz="12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Core </a:t>
                      </a:r>
                      <a:r>
                        <a:rPr lang="en-US" sz="1200" b="0" baseline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2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Processor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max 16GB RAM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200" b="1" u="none" baseline="30000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Gen Intel Core </a:t>
                      </a:r>
                      <a:r>
                        <a:rPr lang="en-US" sz="1200" b="1" u="none" dirty="0" err="1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Processor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max 32 GB RAM</a:t>
                      </a:r>
                      <a:endParaRPr lang="en-US" sz="1200" b="0" u="none" baseline="30000" dirty="0">
                        <a:solidFill>
                          <a:srgbClr val="2152CD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1" lang="en-US" altLang="ja-JP" sz="12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1" lang="en-US" altLang="ja-JP" sz="1200" b="0" kern="120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th</a:t>
                      </a:r>
                      <a:r>
                        <a:rPr kumimoji="1" lang="en-US" altLang="ja-JP" sz="12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Gen Intel</a:t>
                      </a:r>
                      <a:r>
                        <a:rPr kumimoji="1" lang="en-US" altLang="ja-JP" sz="1200" b="0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Core </a:t>
                      </a:r>
                      <a:r>
                        <a:rPr kumimoji="1" lang="en-US" altLang="ja-JP" sz="1200" b="0" kern="1200" baseline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i</a:t>
                      </a:r>
                      <a:r>
                        <a:rPr kumimoji="1" lang="en-US" altLang="ja-JP" sz="1200" b="0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Processor</a:t>
                      </a:r>
                      <a:r>
                        <a:rPr kumimoji="1" lang="en-US" altLang="ja-JP" sz="12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</a:t>
                      </a:r>
                      <a:endParaRPr kumimoji="1" lang="en-US" altLang="ja-JP" sz="1200" b="0" kern="1200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1" lang="en-US" altLang="ja-JP" sz="1200" b="0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Max 8GB RAM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26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l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Screen Brightness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u="non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800 cd/m</a:t>
                      </a:r>
                      <a:r>
                        <a:rPr kumimoji="1" lang="en-US" altLang="ja-JP" sz="1200" b="0" u="none" kern="120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2</a:t>
                      </a:r>
                      <a:endParaRPr kumimoji="1" lang="en-US" altLang="ja-JP" sz="1200" b="0" u="none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1,000 cd/m</a:t>
                      </a:r>
                      <a:r>
                        <a:rPr lang="en-US" sz="1200" b="1" u="none" baseline="30000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2</a:t>
                      </a:r>
                      <a:endParaRPr lang="en-US" sz="1200" b="1" u="none" dirty="0">
                        <a:solidFill>
                          <a:srgbClr val="2152CD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0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800 cd/m²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787897"/>
                  </a:ext>
                </a:extLst>
              </a:tr>
              <a:tr h="46199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l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Networking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Bluetooth v4.2 Class 1</a:t>
                      </a:r>
                      <a:endParaRPr lang="en-US" sz="10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Wi-Fi</a:t>
                      </a:r>
                      <a:r>
                        <a:rPr lang="en-US" sz="12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5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Bluetooth v5.1 Class 1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Wi-Fi 6</a:t>
                      </a:r>
                      <a:endParaRPr lang="en-US" sz="1200" b="0" u="none" baseline="30000" dirty="0">
                        <a:solidFill>
                          <a:srgbClr val="2152CD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Bluetooth v4.2 Class 1</a:t>
                      </a:r>
                      <a:endParaRPr lang="en-US" sz="10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Wi-Fi</a:t>
                      </a:r>
                      <a:r>
                        <a:rPr lang="en-US" sz="12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5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711082"/>
                  </a:ext>
                </a:extLst>
              </a:tr>
              <a:tr h="31326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l"/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Speaker &amp; Mic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64 dB Mono Speaker &amp; Mono Mic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88 dB Stereo Speaker &amp; Stereo Mic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76 dB Mono Speaker &amp; Mono Mic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580132"/>
                  </a:ext>
                </a:extLst>
              </a:tr>
              <a:tr h="46199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l"/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USB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USB</a:t>
                      </a:r>
                      <a:r>
                        <a:rPr lang="en-US" sz="12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Type A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24000" marR="96692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marL="0" marR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USB Type A</a:t>
                      </a:r>
                    </a:p>
                    <a:p>
                      <a:pPr marL="0" marR="0" indent="0" algn="ct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200" b="1" u="none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USB</a:t>
                      </a:r>
                      <a:r>
                        <a:rPr lang="en-US" sz="1200" b="1" u="none" baseline="0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Type-C</a:t>
                      </a:r>
                      <a:r>
                        <a:rPr lang="en-US" altLang="ja-JP" sz="1200" b="1" u="none" baseline="30000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altLang="ja-JP" sz="1200" b="1" u="none" baseline="0" dirty="0">
                          <a:solidFill>
                            <a:srgbClr val="2152CD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with Power Delivery</a:t>
                      </a:r>
                      <a:endParaRPr lang="en-US" sz="1200" b="1" u="none" baseline="30000" dirty="0">
                        <a:solidFill>
                          <a:srgbClr val="2152CD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24000" marR="96692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USB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Type A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324000" marR="96692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713903"/>
                  </a:ext>
                </a:extLst>
              </a:tr>
            </a:tbl>
          </a:graphicData>
        </a:graphic>
      </p:graphicFrame>
      <p:sp>
        <p:nvSpPr>
          <p:cNvPr id="8" name="正方形/長方形 39">
            <a:extLst>
              <a:ext uri="{FF2B5EF4-FFF2-40B4-BE49-F238E27FC236}">
                <a16:creationId xmlns:a16="http://schemas.microsoft.com/office/drawing/2014/main" id="{B0DABA80-5C6C-953C-9199-943CF6592CC5}"/>
              </a:ext>
            </a:extLst>
          </p:cNvPr>
          <p:cNvSpPr/>
          <p:nvPr/>
        </p:nvSpPr>
        <p:spPr bwMode="auto">
          <a:xfrm>
            <a:off x="9218471" y="1268760"/>
            <a:ext cx="2331808" cy="254824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TOUGHBOOK G1mk5</a:t>
            </a:r>
            <a:endParaRPr kumimoji="1" lang="ja-JP" altLang="en-US" sz="14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9" name="二等辺三角形 40">
            <a:extLst>
              <a:ext uri="{FF2B5EF4-FFF2-40B4-BE49-F238E27FC236}">
                <a16:creationId xmlns:a16="http://schemas.microsoft.com/office/drawing/2014/main" id="{C067D447-12E0-CC24-7FB4-E5D3FB220359}"/>
              </a:ext>
            </a:extLst>
          </p:cNvPr>
          <p:cNvSpPr/>
          <p:nvPr/>
        </p:nvSpPr>
        <p:spPr bwMode="auto">
          <a:xfrm rot="16200000" flipH="1">
            <a:off x="8501412" y="1874558"/>
            <a:ext cx="586692" cy="399970"/>
          </a:xfrm>
          <a:prstGeom prst="triangle">
            <a:avLst/>
          </a:prstGeom>
          <a:solidFill>
            <a:srgbClr val="2152CD"/>
          </a:solidFill>
          <a:ln>
            <a:noFill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GP創英角ｺﾞｼｯｸUB" pitchFamily="50" charset="-128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FE01BFF-EF25-F554-69C6-9D7E65358E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439" y="1635276"/>
            <a:ext cx="1343686" cy="9540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78D099D-90F9-1963-F0D0-0843952882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487" y="1658762"/>
            <a:ext cx="1265360" cy="907042"/>
          </a:xfrm>
          <a:prstGeom prst="rect">
            <a:avLst/>
          </a:prstGeom>
        </p:spPr>
      </p:pic>
      <p:pic>
        <p:nvPicPr>
          <p:cNvPr id="12" name="図 62">
            <a:extLst>
              <a:ext uri="{FF2B5EF4-FFF2-40B4-BE49-F238E27FC236}">
                <a16:creationId xmlns:a16="http://schemas.microsoft.com/office/drawing/2014/main" id="{9B9B2FD5-819B-73DC-F4FE-90262BE18C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55" y="1805027"/>
            <a:ext cx="991392" cy="616528"/>
          </a:xfrm>
          <a:prstGeom prst="rect">
            <a:avLst/>
          </a:prstGeom>
        </p:spPr>
      </p:pic>
      <p:pic>
        <p:nvPicPr>
          <p:cNvPr id="13" name="図 61">
            <a:extLst>
              <a:ext uri="{FF2B5EF4-FFF2-40B4-BE49-F238E27FC236}">
                <a16:creationId xmlns:a16="http://schemas.microsoft.com/office/drawing/2014/main" id="{C05789A7-B6A3-228E-8083-3BD9B5D2E8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25" y="1601472"/>
            <a:ext cx="1412844" cy="1035440"/>
          </a:xfrm>
          <a:prstGeom prst="rect">
            <a:avLst/>
          </a:prstGeom>
        </p:spPr>
      </p:pic>
      <p:pic>
        <p:nvPicPr>
          <p:cNvPr id="14" name="図 62">
            <a:extLst>
              <a:ext uri="{FF2B5EF4-FFF2-40B4-BE49-F238E27FC236}">
                <a16:creationId xmlns:a16="http://schemas.microsoft.com/office/drawing/2014/main" id="{FE8152D2-6243-994D-3210-9E56A8E150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209" y="1805845"/>
            <a:ext cx="1038540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1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7FE38-5BAD-8FBB-CB79-57BE17F2F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C747-1FCE-4077-18E4-10287493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680"/>
            <a:ext cx="10742980" cy="813746"/>
          </a:xfrm>
        </p:spPr>
        <p:txBody>
          <a:bodyPr lIns="0" tIns="45720" rIns="91440" bIns="45720" anchor="t">
            <a:normAutofit fontScale="90000"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nl-BE" sz="4400" b="1" dirty="0">
                <a:latin typeface="Arial"/>
                <a:cs typeface="Arial"/>
              </a:rPr>
              <a:t>G2:</a:t>
            </a:r>
            <a:r>
              <a:rPr lang="nl-BE" sz="3600" dirty="0">
                <a:latin typeface="Arial"/>
                <a:cs typeface="Arial"/>
              </a:rPr>
              <a:t> Im Fokus</a:t>
            </a:r>
            <a:r>
              <a:rPr lang="nl-BE" dirty="0">
                <a:latin typeface="Arial"/>
                <a:cs typeface="Arial"/>
              </a:rPr>
              <a:t> Rückwärtskompatibilität / Nachhaltigkeit</a:t>
            </a:r>
            <a:endParaRPr kumimoji="0" lang="nl-BE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TextBox 42">
            <a:extLst>
              <a:ext uri="{FF2B5EF4-FFF2-40B4-BE49-F238E27FC236}">
                <a16:creationId xmlns:a16="http://schemas.microsoft.com/office/drawing/2014/main" id="{B1E2F7AF-CD74-D710-2E50-75DF755430F9}"/>
              </a:ext>
            </a:extLst>
          </p:cNvPr>
          <p:cNvSpPr txBox="1"/>
          <p:nvPr/>
        </p:nvSpPr>
        <p:spPr>
          <a:xfrm>
            <a:off x="9229931" y="5042731"/>
            <a:ext cx="1464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050">
              <a:solidFill>
                <a:schemeClr val="bg1"/>
              </a:solidFill>
            </a:endParaRPr>
          </a:p>
          <a:p>
            <a:pPr algn="ctr"/>
            <a:r>
              <a:rPr lang="en-GB" sz="1050">
                <a:solidFill>
                  <a:schemeClr val="bg1"/>
                </a:solidFill>
              </a:rPr>
              <a:t>MGNT tools, </a:t>
            </a:r>
          </a:p>
          <a:p>
            <a:pPr algn="ctr"/>
            <a:r>
              <a:rPr lang="en-GB" sz="1050">
                <a:solidFill>
                  <a:schemeClr val="bg1"/>
                </a:solidFill>
              </a:rPr>
              <a:t>Cloud technology</a:t>
            </a:r>
          </a:p>
          <a:p>
            <a:pPr algn="ctr"/>
            <a:endParaRPr lang="en-GB" sz="105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8528EE-B75D-9186-D003-C20A185AA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48491"/>
              </p:ext>
            </p:extLst>
          </p:nvPr>
        </p:nvGraphicFramePr>
        <p:xfrm>
          <a:off x="228600" y="1853423"/>
          <a:ext cx="11734800" cy="39428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17077">
                  <a:extLst>
                    <a:ext uri="{9D8B030D-6E8A-4147-A177-3AD203B41FA5}">
                      <a16:colId xmlns:a16="http://schemas.microsoft.com/office/drawing/2014/main" val="1176768867"/>
                    </a:ext>
                  </a:extLst>
                </a:gridCol>
                <a:gridCol w="5099881">
                  <a:extLst>
                    <a:ext uri="{9D8B030D-6E8A-4147-A177-3AD203B41FA5}">
                      <a16:colId xmlns:a16="http://schemas.microsoft.com/office/drawing/2014/main" val="973390679"/>
                    </a:ext>
                  </a:extLst>
                </a:gridCol>
                <a:gridCol w="951470">
                  <a:extLst>
                    <a:ext uri="{9D8B030D-6E8A-4147-A177-3AD203B41FA5}">
                      <a16:colId xmlns:a16="http://schemas.microsoft.com/office/drawing/2014/main" val="581349429"/>
                    </a:ext>
                  </a:extLst>
                </a:gridCol>
                <a:gridCol w="964157">
                  <a:extLst>
                    <a:ext uri="{9D8B030D-6E8A-4147-A177-3AD203B41FA5}">
                      <a16:colId xmlns:a16="http://schemas.microsoft.com/office/drawing/2014/main" val="3796294615"/>
                    </a:ext>
                  </a:extLst>
                </a:gridCol>
                <a:gridCol w="1002215">
                  <a:extLst>
                    <a:ext uri="{9D8B030D-6E8A-4147-A177-3AD203B41FA5}">
                      <a16:colId xmlns:a16="http://schemas.microsoft.com/office/drawing/2014/main" val="29813692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1" lang="de-DE" sz="18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Details</a:t>
                      </a:r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FZ-G1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5941" marB="359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CF-20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5941" marB="359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en-US" sz="24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FZ-G2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5941" marB="359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453517"/>
                  </a:ext>
                </a:extLst>
              </a:tr>
              <a:tr h="239268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432"/>
                        </a:spcBef>
                      </a:pPr>
                      <a:r>
                        <a:rPr kumimoji="1" 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FZ-G1 Desktop Cradle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0" i="0" u="none" strike="noStrike" kern="1200" spc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USB3.0 x2, HDMI, VGA, Serial, LAN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en-US" sz="1800" b="0" i="0" u="none" strike="noStrike" kern="120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2000" b="1" i="0" u="none" strike="noStrike" kern="1200" spc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32453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CF-20 Desktop Port Replikator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0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USB 3.0 x2, USB 2.0x2, </a:t>
                      </a:r>
                      <a:r>
                        <a:rPr kumimoji="1" lang="en-US" sz="1800" b="0" i="0" u="none" strike="noStrike" kern="1200" spc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HDMI, Serial</a:t>
                      </a:r>
                      <a:r>
                        <a:rPr kumimoji="1" lang="en-US" sz="1800" b="0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LAN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en-US" sz="1800" b="0" i="0" u="none" strike="noStrike" kern="120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2000" b="1" i="0" u="none" strike="noStrike" kern="1200" spc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667874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2129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FZ-G1 Tablet Fahrzeughalterung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0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Eco System Partner Gamber Johnson, PMT und Havis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en-US" sz="1800" b="0" i="0" u="none" strike="noStrike" kern="120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2000" b="1" i="0" u="none" strike="noStrike" kern="1200" spc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491152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CF-20 Noteboook Fahrzeughalterung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0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Eco System Partner Gamber Johnson, PMT und Havis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en-US" sz="1800" b="0" i="0" u="none" strike="noStrike" kern="120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2000" b="1" i="0" u="none" strike="noStrike" kern="1200" spc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24504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576444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AC-Adapter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0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110W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2000" b="1" i="0" u="none" strike="noStrike" kern="1200" spc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143914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Fahrzeugladelösungen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0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 Verbindung mit Fahrzeughalterungen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2000" b="1" i="0" u="none" strike="noStrike" kern="1200" spc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2279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r>
                        <a:rPr kumimoji="1" 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Stiftkabel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/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1800" b="1" i="0" u="none" strike="noStrike" kern="12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9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/>
                      <a:r>
                        <a:rPr kumimoji="1" lang="ja-JP" altLang="en-US" sz="2000" b="1" i="0" u="none" strike="noStrike" kern="1200" spc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 Medium" panose="020B0500000000000000" pitchFamily="34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9" marR="72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653069"/>
                  </a:ext>
                </a:extLst>
              </a:tr>
            </a:tbl>
          </a:graphicData>
        </a:graphic>
      </p:graphicFrame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7142A733-6311-5FDF-669E-9FF573D76932}"/>
              </a:ext>
            </a:extLst>
          </p:cNvPr>
          <p:cNvCxnSpPr>
            <a:cxnSpLocks/>
          </p:cNvCxnSpPr>
          <p:nvPr/>
        </p:nvCxnSpPr>
        <p:spPr>
          <a:xfrm flipH="1">
            <a:off x="360512" y="3244344"/>
            <a:ext cx="1147097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69AED414-C058-E5E9-A8B4-739F42F79593}"/>
              </a:ext>
            </a:extLst>
          </p:cNvPr>
          <p:cNvCxnSpPr>
            <a:cxnSpLocks/>
          </p:cNvCxnSpPr>
          <p:nvPr/>
        </p:nvCxnSpPr>
        <p:spPr>
          <a:xfrm flipH="1">
            <a:off x="335360" y="4437112"/>
            <a:ext cx="1147097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96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3A3CA6B-49CE-0F5F-062A-B83E8D62E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571500"/>
            <a:ext cx="9023350" cy="749300"/>
          </a:xfrm>
        </p:spPr>
        <p:txBody>
          <a:bodyPr/>
          <a:lstStyle/>
          <a:p>
            <a:r>
              <a:rPr lang="de-DE" dirty="0"/>
              <a:t>TOUGHBOOK G2 Plattform – Mark - UP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100ACE-515A-1CE7-E3DB-2EFBE82D99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0510" y="2188456"/>
            <a:ext cx="1892994" cy="1892994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B0483F23-33B2-AD7C-B28F-743106CDC1C7}"/>
              </a:ext>
            </a:extLst>
          </p:cNvPr>
          <p:cNvSpPr/>
          <p:nvPr/>
        </p:nvSpPr>
        <p:spPr>
          <a:xfrm>
            <a:off x="5570726" y="2690716"/>
            <a:ext cx="1300723" cy="914400"/>
          </a:xfrm>
          <a:prstGeom prst="rightArrow">
            <a:avLst/>
          </a:prstGeom>
          <a:gradFill flip="none" rotWithShape="1">
            <a:gsLst>
              <a:gs pos="0">
                <a:srgbClr val="0A90D8"/>
              </a:gs>
              <a:gs pos="100000">
                <a:srgbClr val="08134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l">
              <a:spcAft>
                <a:spcPts val="600"/>
              </a:spcAft>
            </a:pPr>
            <a:endParaRPr lang="de-DE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7F0A9F2-AEDF-5DC5-4AC8-74A6698E0ECB}"/>
              </a:ext>
            </a:extLst>
          </p:cNvPr>
          <p:cNvSpPr txBox="1"/>
          <p:nvPr/>
        </p:nvSpPr>
        <p:spPr>
          <a:xfrm>
            <a:off x="2806767" y="4098530"/>
            <a:ext cx="7036480" cy="997366"/>
          </a:xfrm>
          <a:prstGeom prst="rect">
            <a:avLst/>
          </a:prstGeom>
          <a:noFill/>
        </p:spPr>
        <p:txBody>
          <a:bodyPr wrap="square" tIns="90000" bIns="9000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e-DE" sz="2400">
                <a:solidFill>
                  <a:schemeClr val="tx2"/>
                </a:solidFill>
                <a:latin typeface="+mj-lt"/>
                <a:ea typeface="+mn-ea"/>
              </a:rPr>
              <a:t>12. Generation Core i</a:t>
            </a:r>
            <a:r>
              <a:rPr lang="de-DE" sz="2400" b="1">
                <a:solidFill>
                  <a:schemeClr val="tx2"/>
                </a:solidFill>
                <a:latin typeface="+mj-lt"/>
                <a:ea typeface="+mn-ea"/>
              </a:rPr>
              <a:t>		1. Generation Core Ultra</a:t>
            </a:r>
          </a:p>
          <a:p>
            <a:pPr algn="l">
              <a:spcAft>
                <a:spcPts val="600"/>
              </a:spcAft>
            </a:pPr>
            <a:r>
              <a:rPr lang="de-DE">
                <a:solidFill>
                  <a:srgbClr val="000000"/>
                </a:solidFill>
                <a:latin typeface="+mj-lt"/>
                <a:ea typeface="+mn-ea"/>
              </a:rPr>
              <a:t>Alder Lake</a:t>
            </a:r>
            <a:r>
              <a:rPr lang="de-DE" b="1">
                <a:solidFill>
                  <a:srgbClr val="000000"/>
                </a:solidFill>
                <a:latin typeface="+mj-lt"/>
                <a:ea typeface="+mn-ea"/>
              </a:rPr>
              <a:t>			Meteor Lake</a:t>
            </a:r>
            <a:endParaRPr lang="de-DE" sz="2400">
              <a:solidFill>
                <a:schemeClr val="tx2"/>
              </a:solidFill>
              <a:latin typeface="+mj-lt"/>
              <a:ea typeface="+mn-ea"/>
            </a:endParaRPr>
          </a:p>
        </p:txBody>
      </p:sp>
      <p:pic>
        <p:nvPicPr>
          <p:cNvPr id="12" name="Grafik 11" descr="Ein Bild, das Elektronisches Gerät, Text, Elektronik, Gerät enthält.&#10;&#10;Automatisch generierte Beschreibung">
            <a:extLst>
              <a:ext uri="{FF2B5EF4-FFF2-40B4-BE49-F238E27FC236}">
                <a16:creationId xmlns:a16="http://schemas.microsoft.com/office/drawing/2014/main" id="{2D644C08-E3D3-137B-644B-8056C5890A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" y="1588258"/>
            <a:ext cx="2337224" cy="3191209"/>
          </a:xfrm>
          <a:prstGeom prst="rect">
            <a:avLst/>
          </a:prstGeom>
        </p:spPr>
      </p:pic>
      <p:pic>
        <p:nvPicPr>
          <p:cNvPr id="18" name="Grafik 17" descr="Ein Bild, das Elektronik, Computer, Elektronisches Gerät, Text enthält.&#10;&#10;Automatisch generierte Beschreibung">
            <a:extLst>
              <a:ext uri="{FF2B5EF4-FFF2-40B4-BE49-F238E27FC236}">
                <a16:creationId xmlns:a16="http://schemas.microsoft.com/office/drawing/2014/main" id="{AF91C3ED-3718-344A-90DF-CBA62B4F07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333"/>
          <a:stretch/>
        </p:blipFill>
        <p:spPr>
          <a:xfrm>
            <a:off x="8322970" y="489247"/>
            <a:ext cx="3865157" cy="5557263"/>
          </a:xfrm>
          <a:prstGeom prst="rect">
            <a:avLst/>
          </a:prstGeom>
        </p:spPr>
      </p:pic>
      <p:pic>
        <p:nvPicPr>
          <p:cNvPr id="8" name="Grafik 7" descr="Ein Bild, das Text, Screenshot, Schrift, Grafiken enthält.&#10;&#10;Automatisch generierte Beschreibung">
            <a:extLst>
              <a:ext uri="{FF2B5EF4-FFF2-40B4-BE49-F238E27FC236}">
                <a16:creationId xmlns:a16="http://schemas.microsoft.com/office/drawing/2014/main" id="{6141E079-F502-4D31-A33B-C74143946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753" y="2188456"/>
            <a:ext cx="1895196" cy="1895196"/>
          </a:xfrm>
          <a:prstGeom prst="rect">
            <a:avLst/>
          </a:prstGeom>
        </p:spPr>
      </p:pic>
      <p:sp>
        <p:nvSpPr>
          <p:cNvPr id="5" name="Titel 6">
            <a:extLst>
              <a:ext uri="{FF2B5EF4-FFF2-40B4-BE49-F238E27FC236}">
                <a16:creationId xmlns:a16="http://schemas.microsoft.com/office/drawing/2014/main" id="{54674D7B-855F-2210-A5F6-CDAC27A3B2A2}"/>
              </a:ext>
            </a:extLst>
          </p:cNvPr>
          <p:cNvSpPr txBox="1">
            <a:spLocks/>
          </p:cNvSpPr>
          <p:nvPr/>
        </p:nvSpPr>
        <p:spPr>
          <a:xfrm>
            <a:off x="7635444" y="1540246"/>
            <a:ext cx="1080120" cy="647700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ja-JP" altLang="en-US" sz="4400" kern="1200" dirty="0">
                <a:solidFill>
                  <a:schemeClr val="tx2"/>
                </a:solidFill>
                <a:latin typeface="+mj-lt"/>
                <a:ea typeface="Yu Gothic UI" panose="020B0500000000000000" pitchFamily="50" charset="-128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de-DE"/>
              <a:t>mk3</a:t>
            </a:r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D796F193-85C3-330B-1787-B5BD5ACA613E}"/>
              </a:ext>
            </a:extLst>
          </p:cNvPr>
          <p:cNvSpPr txBox="1">
            <a:spLocks/>
          </p:cNvSpPr>
          <p:nvPr/>
        </p:nvSpPr>
        <p:spPr>
          <a:xfrm>
            <a:off x="3647728" y="1556792"/>
            <a:ext cx="1080120" cy="647700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ja-JP" altLang="en-US" sz="4400" kern="1200" dirty="0">
                <a:solidFill>
                  <a:schemeClr val="tx2"/>
                </a:solidFill>
                <a:latin typeface="+mj-lt"/>
                <a:ea typeface="Yu Gothic UI" panose="020B0500000000000000" pitchFamily="50" charset="-128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de-DE"/>
              <a:t>mk2</a:t>
            </a:r>
          </a:p>
        </p:txBody>
      </p:sp>
    </p:spTree>
    <p:extLst>
      <p:ext uri="{BB962C8B-B14F-4D97-AF65-F5344CB8AC3E}">
        <p14:creationId xmlns:p14="http://schemas.microsoft.com/office/powerpoint/2010/main" val="9231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47FDB-32FB-FB53-242E-87AA6414D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F7A71BA-145E-F274-501D-B088E899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571500"/>
            <a:ext cx="11459322" cy="668157"/>
          </a:xfrm>
        </p:spPr>
        <p:txBody>
          <a:bodyPr/>
          <a:lstStyle/>
          <a:p>
            <a:r>
              <a:rPr lang="de-DE" dirty="0">
                <a:ea typeface="Yu Gothic UI"/>
              </a:rPr>
              <a:t>TOUGHBOOK G1 zu G2 Performance Evolution</a:t>
            </a:r>
          </a:p>
        </p:txBody>
      </p:sp>
      <p:pic>
        <p:nvPicPr>
          <p:cNvPr id="12" name="Grafik 11" descr="Ein Bild, das Elektronisches Gerät, Text, Elektronik, Gerät enthält.&#10;&#10;Automatisch generierte Beschreibung">
            <a:extLst>
              <a:ext uri="{FF2B5EF4-FFF2-40B4-BE49-F238E27FC236}">
                <a16:creationId xmlns:a16="http://schemas.microsoft.com/office/drawing/2014/main" id="{224D69BD-98DC-F1E3-022C-DB04058F0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" y="2119424"/>
            <a:ext cx="2337224" cy="3191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FC34BA-B00E-ED3F-D0EA-0AB5A9AA7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225" y="1169830"/>
            <a:ext cx="8456030" cy="53769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9DEFE9-8196-5825-9329-EA9234D06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224" y="1169831"/>
            <a:ext cx="8520425" cy="537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9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DBB52-F171-F211-2A70-3E980E7B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4CD58-CBE5-C401-E18A-AD253FBD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1976"/>
            <a:ext cx="10742980" cy="813746"/>
          </a:xfrm>
        </p:spPr>
        <p:txBody>
          <a:bodyPr>
            <a:normAutofit/>
          </a:bodyPr>
          <a:lstStyle/>
          <a:p>
            <a:r>
              <a:rPr lang="nl-BE" dirty="0"/>
              <a:t>Beachtung von Hyper-Mobilen Anforderungen</a:t>
            </a:r>
            <a:endParaRPr lang="en-US" dirty="0"/>
          </a:p>
        </p:txBody>
      </p:sp>
      <p:sp>
        <p:nvSpPr>
          <p:cNvPr id="47" name="TextBox 42">
            <a:extLst>
              <a:ext uri="{FF2B5EF4-FFF2-40B4-BE49-F238E27FC236}">
                <a16:creationId xmlns:a16="http://schemas.microsoft.com/office/drawing/2014/main" id="{A8DB4E75-09BD-FF6E-A9A0-BAB3B89EE848}"/>
              </a:ext>
            </a:extLst>
          </p:cNvPr>
          <p:cNvSpPr txBox="1"/>
          <p:nvPr/>
        </p:nvSpPr>
        <p:spPr>
          <a:xfrm>
            <a:off x="9229931" y="5042731"/>
            <a:ext cx="1464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050">
              <a:solidFill>
                <a:schemeClr val="bg1"/>
              </a:solidFill>
            </a:endParaRPr>
          </a:p>
          <a:p>
            <a:pPr algn="ctr"/>
            <a:r>
              <a:rPr lang="en-GB" sz="1050">
                <a:solidFill>
                  <a:schemeClr val="bg1"/>
                </a:solidFill>
              </a:rPr>
              <a:t>MGNT tools, </a:t>
            </a:r>
          </a:p>
          <a:p>
            <a:pPr algn="ctr"/>
            <a:r>
              <a:rPr lang="en-GB" sz="1050">
                <a:solidFill>
                  <a:schemeClr val="bg1"/>
                </a:solidFill>
              </a:rPr>
              <a:t>Cloud technology</a:t>
            </a:r>
          </a:p>
          <a:p>
            <a:pPr algn="ctr"/>
            <a:endParaRPr lang="en-GB" sz="1050">
              <a:solidFill>
                <a:schemeClr val="bg1"/>
              </a:solidFill>
            </a:endParaRPr>
          </a:p>
        </p:txBody>
      </p:sp>
      <p:sp>
        <p:nvSpPr>
          <p:cNvPr id="4" name="TextBox 49">
            <a:extLst>
              <a:ext uri="{FF2B5EF4-FFF2-40B4-BE49-F238E27FC236}">
                <a16:creationId xmlns:a16="http://schemas.microsoft.com/office/drawing/2014/main" id="{E1074BEF-77A6-2758-A843-08E95288EB9D}"/>
              </a:ext>
            </a:extLst>
          </p:cNvPr>
          <p:cNvSpPr txBox="1"/>
          <p:nvPr/>
        </p:nvSpPr>
        <p:spPr>
          <a:xfrm>
            <a:off x="0" y="1687606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Optimised for the field use or for the mobile worker: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F3CE5FA5-E01E-C15C-1396-4282FCC61E2A}"/>
              </a:ext>
            </a:extLst>
          </p:cNvPr>
          <p:cNvGrpSpPr/>
          <p:nvPr/>
        </p:nvGrpSpPr>
        <p:grpSpPr>
          <a:xfrm>
            <a:off x="5293268" y="2119816"/>
            <a:ext cx="1878081" cy="655615"/>
            <a:chOff x="5293269" y="2961064"/>
            <a:chExt cx="1605462" cy="560447"/>
          </a:xfrm>
        </p:grpSpPr>
        <p:sp>
          <p:nvSpPr>
            <p:cNvPr id="6" name="Rectangle 29">
              <a:extLst>
                <a:ext uri="{FF2B5EF4-FFF2-40B4-BE49-F238E27FC236}">
                  <a16:creationId xmlns:a16="http://schemas.microsoft.com/office/drawing/2014/main" id="{40B7D2F6-51FF-CAE0-23F5-AF14ACC598AC}"/>
                </a:ext>
              </a:extLst>
            </p:cNvPr>
            <p:cNvSpPr/>
            <p:nvPr/>
          </p:nvSpPr>
          <p:spPr>
            <a:xfrm>
              <a:off x="5465999" y="2961064"/>
              <a:ext cx="1260000" cy="560447"/>
            </a:xfrm>
            <a:prstGeom prst="rect">
              <a:avLst/>
            </a:prstGeom>
            <a:solidFill>
              <a:srgbClr val="073E95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4">
              <a:extLst>
                <a:ext uri="{FF2B5EF4-FFF2-40B4-BE49-F238E27FC236}">
                  <a16:creationId xmlns:a16="http://schemas.microsoft.com/office/drawing/2014/main" id="{4F82E901-F4C3-8984-833E-1B9550A64786}"/>
                </a:ext>
              </a:extLst>
            </p:cNvPr>
            <p:cNvSpPr txBox="1"/>
            <p:nvPr/>
          </p:nvSpPr>
          <p:spPr>
            <a:xfrm>
              <a:off x="5293269" y="3052926"/>
              <a:ext cx="1605462" cy="4517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ntax Next LT Pro" panose="020B0604020202020204" pitchFamily="34" charset="0"/>
                  <a:ea typeface="+mn-ea"/>
                  <a:cs typeface="+mn-cs"/>
                </a:rPr>
                <a:t>Schnittstellen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ntax Next LT Pro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21" descr="The back of a black device&#10;&#10;Description automatically generated">
            <a:extLst>
              <a:ext uri="{FF2B5EF4-FFF2-40B4-BE49-F238E27FC236}">
                <a16:creationId xmlns:a16="http://schemas.microsoft.com/office/drawing/2014/main" id="{82A8B28C-B6ED-6C7C-13A4-E594970660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89984" l="9989" r="91061">
                        <a14:foregroundMark x1="91061" y1="58522" x2="87938" y2="61834"/>
                        <a14:backgroundMark x1="52612" y1="72375" x2="65078" y2="72981"/>
                        <a14:backgroundMark x1="65078" y1="72981" x2="76844" y2="71890"/>
                        <a14:backgroundMark x1="78352" y1="70234" x2="72698" y2="69952"/>
                        <a14:backgroundMark x1="57027" y1="70113" x2="51858" y2="70234"/>
                        <a14:backgroundMark x1="46877" y1="74677" x2="39580" y2="74798"/>
                        <a14:backgroundMark x1="39338" y1="74273" x2="34760" y2="73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92" b="18477"/>
          <a:stretch/>
        </p:blipFill>
        <p:spPr>
          <a:xfrm>
            <a:off x="1689073" y="2416346"/>
            <a:ext cx="8813854" cy="2258181"/>
          </a:xfrm>
          <a:prstGeom prst="rect">
            <a:avLst/>
          </a:prstGeom>
        </p:spPr>
      </p:pic>
      <p:sp>
        <p:nvSpPr>
          <p:cNvPr id="10" name="TextBox 36">
            <a:extLst>
              <a:ext uri="{FF2B5EF4-FFF2-40B4-BE49-F238E27FC236}">
                <a16:creationId xmlns:a16="http://schemas.microsoft.com/office/drawing/2014/main" id="{B07004E9-25DE-1727-0D12-FD6DB2600374}"/>
              </a:ext>
            </a:extLst>
          </p:cNvPr>
          <p:cNvSpPr txBox="1"/>
          <p:nvPr/>
        </p:nvSpPr>
        <p:spPr>
          <a:xfrm>
            <a:off x="5831069" y="4539747"/>
            <a:ext cx="35154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prstClr val="white"/>
                </a:solidFill>
                <a:latin typeface="Syntax Next LT Pro" panose="020B0604020202020204" pitchFamily="34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Hyper-Mobile</a:t>
            </a:r>
          </a:p>
        </p:txBody>
      </p:sp>
      <p:sp>
        <p:nvSpPr>
          <p:cNvPr id="11" name="TextBox 37">
            <a:extLst>
              <a:ext uri="{FF2B5EF4-FFF2-40B4-BE49-F238E27FC236}">
                <a16:creationId xmlns:a16="http://schemas.microsoft.com/office/drawing/2014/main" id="{3AA7B9DA-D519-5AC3-1A5E-CD08A1A49BDA}"/>
              </a:ext>
            </a:extLst>
          </p:cNvPr>
          <p:cNvSpPr txBox="1"/>
          <p:nvPr/>
        </p:nvSpPr>
        <p:spPr>
          <a:xfrm>
            <a:off x="3628685" y="4539747"/>
            <a:ext cx="25903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latin typeface="Syntax Next LT Pro" panose="020B0604020202020204" pitchFamily="34" charset="0"/>
              </a:rPr>
              <a:t>Desktop/Mobile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yntax Next LT Pro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38">
            <a:extLst>
              <a:ext uri="{FF2B5EF4-FFF2-40B4-BE49-F238E27FC236}">
                <a16:creationId xmlns:a16="http://schemas.microsoft.com/office/drawing/2014/main" id="{1980C923-79FC-D263-036C-F67E9B933AFE}"/>
              </a:ext>
            </a:extLst>
          </p:cNvPr>
          <p:cNvSpPr/>
          <p:nvPr/>
        </p:nvSpPr>
        <p:spPr>
          <a:xfrm>
            <a:off x="6605882" y="4861729"/>
            <a:ext cx="381995" cy="557757"/>
          </a:xfrm>
          <a:prstGeom prst="rect">
            <a:avLst/>
          </a:prstGeom>
          <a:solidFill>
            <a:srgbClr val="073E9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39">
            <a:extLst>
              <a:ext uri="{FF2B5EF4-FFF2-40B4-BE49-F238E27FC236}">
                <a16:creationId xmlns:a16="http://schemas.microsoft.com/office/drawing/2014/main" id="{FA86BF96-2C36-54CE-BF41-FE5C41E0D21F}"/>
              </a:ext>
            </a:extLst>
          </p:cNvPr>
          <p:cNvSpPr/>
          <p:nvPr/>
        </p:nvSpPr>
        <p:spPr>
          <a:xfrm>
            <a:off x="7005295" y="4861729"/>
            <a:ext cx="381995" cy="557757"/>
          </a:xfrm>
          <a:prstGeom prst="rect">
            <a:avLst/>
          </a:prstGeom>
          <a:solidFill>
            <a:srgbClr val="073E9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40">
            <a:extLst>
              <a:ext uri="{FF2B5EF4-FFF2-40B4-BE49-F238E27FC236}">
                <a16:creationId xmlns:a16="http://schemas.microsoft.com/office/drawing/2014/main" id="{3D795886-F27B-7132-1AE9-631CD4E88E3E}"/>
              </a:ext>
            </a:extLst>
          </p:cNvPr>
          <p:cNvSpPr/>
          <p:nvPr/>
        </p:nvSpPr>
        <p:spPr>
          <a:xfrm>
            <a:off x="7399593" y="4861729"/>
            <a:ext cx="381995" cy="557757"/>
          </a:xfrm>
          <a:prstGeom prst="rect">
            <a:avLst/>
          </a:prstGeom>
          <a:solidFill>
            <a:srgbClr val="073E9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41">
            <a:extLst>
              <a:ext uri="{FF2B5EF4-FFF2-40B4-BE49-F238E27FC236}">
                <a16:creationId xmlns:a16="http://schemas.microsoft.com/office/drawing/2014/main" id="{AB8E1406-2F7A-390A-7EAB-5541ABE88860}"/>
              </a:ext>
            </a:extLst>
          </p:cNvPr>
          <p:cNvSpPr/>
          <p:nvPr/>
        </p:nvSpPr>
        <p:spPr>
          <a:xfrm>
            <a:off x="7799006" y="4861729"/>
            <a:ext cx="381995" cy="557757"/>
          </a:xfrm>
          <a:prstGeom prst="rect">
            <a:avLst/>
          </a:prstGeom>
          <a:solidFill>
            <a:srgbClr val="073E9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42">
            <a:extLst>
              <a:ext uri="{FF2B5EF4-FFF2-40B4-BE49-F238E27FC236}">
                <a16:creationId xmlns:a16="http://schemas.microsoft.com/office/drawing/2014/main" id="{B0B317C9-7360-DD13-7F88-C511A16C9883}"/>
              </a:ext>
            </a:extLst>
          </p:cNvPr>
          <p:cNvSpPr/>
          <p:nvPr/>
        </p:nvSpPr>
        <p:spPr>
          <a:xfrm>
            <a:off x="8193304" y="4861729"/>
            <a:ext cx="381995" cy="557757"/>
          </a:xfrm>
          <a:prstGeom prst="rect">
            <a:avLst/>
          </a:prstGeom>
          <a:solidFill>
            <a:srgbClr val="073E9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44">
            <a:extLst>
              <a:ext uri="{FF2B5EF4-FFF2-40B4-BE49-F238E27FC236}">
                <a16:creationId xmlns:a16="http://schemas.microsoft.com/office/drawing/2014/main" id="{9E1BF96C-7C45-51F5-0CA4-19C2F7F74508}"/>
              </a:ext>
            </a:extLst>
          </p:cNvPr>
          <p:cNvSpPr txBox="1"/>
          <p:nvPr/>
        </p:nvSpPr>
        <p:spPr>
          <a:xfrm>
            <a:off x="6486399" y="4755887"/>
            <a:ext cx="63149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>
                <a:solidFill>
                  <a:prstClr val="white"/>
                </a:solidFill>
                <a:latin typeface="Syntax Next LT Pro" panose="020B0604020202020204" pitchFamily="34" charset="0"/>
              </a:rPr>
              <a:t>3</a:t>
            </a:r>
          </a:p>
        </p:txBody>
      </p:sp>
      <p:sp>
        <p:nvSpPr>
          <p:cNvPr id="18" name="TextBox 45">
            <a:extLst>
              <a:ext uri="{FF2B5EF4-FFF2-40B4-BE49-F238E27FC236}">
                <a16:creationId xmlns:a16="http://schemas.microsoft.com/office/drawing/2014/main" id="{B05604CD-06A0-33B1-7B0C-F6521BD1D736}"/>
              </a:ext>
            </a:extLst>
          </p:cNvPr>
          <p:cNvSpPr txBox="1"/>
          <p:nvPr/>
        </p:nvSpPr>
        <p:spPr>
          <a:xfrm>
            <a:off x="6867150" y="4755887"/>
            <a:ext cx="63149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>
                <a:solidFill>
                  <a:prstClr val="white"/>
                </a:solidFill>
                <a:latin typeface="Syntax Next LT Pro" panose="020B0604020202020204" pitchFamily="34" charset="0"/>
              </a:rPr>
              <a:t>0</a:t>
            </a:r>
          </a:p>
        </p:txBody>
      </p:sp>
      <p:sp>
        <p:nvSpPr>
          <p:cNvPr id="19" name="TextBox 46">
            <a:extLst>
              <a:ext uri="{FF2B5EF4-FFF2-40B4-BE49-F238E27FC236}">
                <a16:creationId xmlns:a16="http://schemas.microsoft.com/office/drawing/2014/main" id="{004389CF-C806-8166-25BD-9367C0C9A516}"/>
              </a:ext>
            </a:extLst>
          </p:cNvPr>
          <p:cNvSpPr txBox="1"/>
          <p:nvPr/>
        </p:nvSpPr>
        <p:spPr>
          <a:xfrm>
            <a:off x="7274845" y="4755887"/>
            <a:ext cx="63149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>
                <a:solidFill>
                  <a:prstClr val="white"/>
                </a:solidFill>
                <a:latin typeface="Syntax Next LT Pro" panose="020B0604020202020204" pitchFamily="34" charset="0"/>
              </a:rPr>
              <a:t>0</a:t>
            </a:r>
          </a:p>
        </p:txBody>
      </p:sp>
      <p:sp>
        <p:nvSpPr>
          <p:cNvPr id="20" name="TextBox 47">
            <a:extLst>
              <a:ext uri="{FF2B5EF4-FFF2-40B4-BE49-F238E27FC236}">
                <a16:creationId xmlns:a16="http://schemas.microsoft.com/office/drawing/2014/main" id="{72D02AED-65C2-0A6A-E6A7-62A3A06EC69E}"/>
              </a:ext>
            </a:extLst>
          </p:cNvPr>
          <p:cNvSpPr txBox="1"/>
          <p:nvPr/>
        </p:nvSpPr>
        <p:spPr>
          <a:xfrm>
            <a:off x="7674258" y="4755887"/>
            <a:ext cx="63149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>
                <a:solidFill>
                  <a:prstClr val="white"/>
                </a:solidFill>
                <a:latin typeface="Syntax Next LT Pro" panose="020B0604020202020204" pitchFamily="34" charset="0"/>
              </a:rPr>
              <a:t>0</a:t>
            </a:r>
          </a:p>
        </p:txBody>
      </p:sp>
      <p:sp>
        <p:nvSpPr>
          <p:cNvPr id="21" name="TextBox 48">
            <a:extLst>
              <a:ext uri="{FF2B5EF4-FFF2-40B4-BE49-F238E27FC236}">
                <a16:creationId xmlns:a16="http://schemas.microsoft.com/office/drawing/2014/main" id="{46654F4F-A41A-EAB2-3DCA-26CDCFE56644}"/>
              </a:ext>
            </a:extLst>
          </p:cNvPr>
          <p:cNvSpPr txBox="1"/>
          <p:nvPr/>
        </p:nvSpPr>
        <p:spPr>
          <a:xfrm>
            <a:off x="8068556" y="4755887"/>
            <a:ext cx="63149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>
                <a:solidFill>
                  <a:prstClr val="white"/>
                </a:solidFill>
                <a:latin typeface="Syntax Next LT Pro" panose="020B0604020202020204" pitchFamily="34" charset="0"/>
              </a:rPr>
              <a:t>0</a:t>
            </a: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51B09860-ADC3-5CCC-454D-33D9CE6DA6EC}"/>
              </a:ext>
            </a:extLst>
          </p:cNvPr>
          <p:cNvSpPr/>
          <p:nvPr/>
        </p:nvSpPr>
        <p:spPr>
          <a:xfrm>
            <a:off x="3955585" y="4861729"/>
            <a:ext cx="381995" cy="557757"/>
          </a:xfrm>
          <a:prstGeom prst="rect">
            <a:avLst/>
          </a:prstGeom>
          <a:solidFill>
            <a:srgbClr val="073E9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62">
            <a:extLst>
              <a:ext uri="{FF2B5EF4-FFF2-40B4-BE49-F238E27FC236}">
                <a16:creationId xmlns:a16="http://schemas.microsoft.com/office/drawing/2014/main" id="{F417A42D-E2B0-A0CA-8D9E-927CD19958E6}"/>
              </a:ext>
            </a:extLst>
          </p:cNvPr>
          <p:cNvSpPr/>
          <p:nvPr/>
        </p:nvSpPr>
        <p:spPr>
          <a:xfrm>
            <a:off x="4354998" y="4861729"/>
            <a:ext cx="381995" cy="557757"/>
          </a:xfrm>
          <a:prstGeom prst="rect">
            <a:avLst/>
          </a:prstGeom>
          <a:solidFill>
            <a:srgbClr val="073E9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95">
            <a:extLst>
              <a:ext uri="{FF2B5EF4-FFF2-40B4-BE49-F238E27FC236}">
                <a16:creationId xmlns:a16="http://schemas.microsoft.com/office/drawing/2014/main" id="{F398CF78-9C43-54AB-763D-C2FE8604CDAD}"/>
              </a:ext>
            </a:extLst>
          </p:cNvPr>
          <p:cNvSpPr/>
          <p:nvPr/>
        </p:nvSpPr>
        <p:spPr>
          <a:xfrm>
            <a:off x="4749296" y="4861729"/>
            <a:ext cx="381995" cy="557757"/>
          </a:xfrm>
          <a:prstGeom prst="rect">
            <a:avLst/>
          </a:prstGeom>
          <a:solidFill>
            <a:srgbClr val="073E9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96">
            <a:extLst>
              <a:ext uri="{FF2B5EF4-FFF2-40B4-BE49-F238E27FC236}">
                <a16:creationId xmlns:a16="http://schemas.microsoft.com/office/drawing/2014/main" id="{0730F74F-1BB0-BC8E-014C-333E0CE43ADF}"/>
              </a:ext>
            </a:extLst>
          </p:cNvPr>
          <p:cNvSpPr/>
          <p:nvPr/>
        </p:nvSpPr>
        <p:spPr>
          <a:xfrm>
            <a:off x="5148709" y="4861729"/>
            <a:ext cx="381995" cy="557757"/>
          </a:xfrm>
          <a:prstGeom prst="rect">
            <a:avLst/>
          </a:prstGeom>
          <a:solidFill>
            <a:srgbClr val="073E9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97">
            <a:extLst>
              <a:ext uri="{FF2B5EF4-FFF2-40B4-BE49-F238E27FC236}">
                <a16:creationId xmlns:a16="http://schemas.microsoft.com/office/drawing/2014/main" id="{C3A27A41-1E33-0FD4-4540-632E9512FF05}"/>
              </a:ext>
            </a:extLst>
          </p:cNvPr>
          <p:cNvSpPr/>
          <p:nvPr/>
        </p:nvSpPr>
        <p:spPr>
          <a:xfrm>
            <a:off x="5543007" y="4861729"/>
            <a:ext cx="381995" cy="557757"/>
          </a:xfrm>
          <a:prstGeom prst="rect">
            <a:avLst/>
          </a:prstGeom>
          <a:solidFill>
            <a:srgbClr val="073E9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99">
            <a:extLst>
              <a:ext uri="{FF2B5EF4-FFF2-40B4-BE49-F238E27FC236}">
                <a16:creationId xmlns:a16="http://schemas.microsoft.com/office/drawing/2014/main" id="{E081B22C-8555-1D0E-7AA3-0A587FFC9B43}"/>
              </a:ext>
            </a:extLst>
          </p:cNvPr>
          <p:cNvSpPr txBox="1"/>
          <p:nvPr/>
        </p:nvSpPr>
        <p:spPr>
          <a:xfrm>
            <a:off x="4216853" y="4755887"/>
            <a:ext cx="63149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white"/>
                </a:solidFill>
                <a:latin typeface="Syntax Next LT Pro" panose="020B0604020202020204" pitchFamily="34" charset="0"/>
              </a:rPr>
              <a:t>2</a:t>
            </a:r>
          </a:p>
        </p:txBody>
      </p:sp>
      <p:sp>
        <p:nvSpPr>
          <p:cNvPr id="28" name="TextBox 100">
            <a:extLst>
              <a:ext uri="{FF2B5EF4-FFF2-40B4-BE49-F238E27FC236}">
                <a16:creationId xmlns:a16="http://schemas.microsoft.com/office/drawing/2014/main" id="{7D911E73-3A71-413B-35CE-02E931A2C0AE}"/>
              </a:ext>
            </a:extLst>
          </p:cNvPr>
          <p:cNvSpPr txBox="1"/>
          <p:nvPr/>
        </p:nvSpPr>
        <p:spPr>
          <a:xfrm>
            <a:off x="4624548" y="4755887"/>
            <a:ext cx="63149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white"/>
                </a:solidFill>
                <a:latin typeface="Syntax Next LT Pro" panose="020B0604020202020204" pitchFamily="34" charset="0"/>
              </a:rPr>
              <a:t>2</a:t>
            </a:r>
          </a:p>
        </p:txBody>
      </p:sp>
      <p:sp>
        <p:nvSpPr>
          <p:cNvPr id="29" name="TextBox 101">
            <a:extLst>
              <a:ext uri="{FF2B5EF4-FFF2-40B4-BE49-F238E27FC236}">
                <a16:creationId xmlns:a16="http://schemas.microsoft.com/office/drawing/2014/main" id="{FC4AA84E-98B9-D7FF-B3AF-DEA7D630FEA0}"/>
              </a:ext>
            </a:extLst>
          </p:cNvPr>
          <p:cNvSpPr txBox="1"/>
          <p:nvPr/>
        </p:nvSpPr>
        <p:spPr>
          <a:xfrm>
            <a:off x="5023961" y="4755887"/>
            <a:ext cx="63149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>
                <a:solidFill>
                  <a:prstClr val="white"/>
                </a:solidFill>
                <a:latin typeface="Syntax Next LT Pro" panose="020B0604020202020204" pitchFamily="34" charset="0"/>
              </a:rPr>
              <a:t>0</a:t>
            </a:r>
          </a:p>
        </p:txBody>
      </p:sp>
      <p:sp>
        <p:nvSpPr>
          <p:cNvPr id="30" name="TextBox 102">
            <a:extLst>
              <a:ext uri="{FF2B5EF4-FFF2-40B4-BE49-F238E27FC236}">
                <a16:creationId xmlns:a16="http://schemas.microsoft.com/office/drawing/2014/main" id="{CA77F984-BADD-83E5-6AEC-5E914F530F29}"/>
              </a:ext>
            </a:extLst>
          </p:cNvPr>
          <p:cNvSpPr txBox="1"/>
          <p:nvPr/>
        </p:nvSpPr>
        <p:spPr>
          <a:xfrm>
            <a:off x="5418259" y="4755887"/>
            <a:ext cx="63149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>
                <a:solidFill>
                  <a:prstClr val="white"/>
                </a:solidFill>
                <a:latin typeface="Syntax Next LT Pro" panose="020B0604020202020204" pitchFamily="34" charset="0"/>
              </a:rPr>
              <a:t>0</a:t>
            </a:r>
          </a:p>
        </p:txBody>
      </p:sp>
      <p:sp>
        <p:nvSpPr>
          <p:cNvPr id="31" name="TextBox 103">
            <a:extLst>
              <a:ext uri="{FF2B5EF4-FFF2-40B4-BE49-F238E27FC236}">
                <a16:creationId xmlns:a16="http://schemas.microsoft.com/office/drawing/2014/main" id="{64A108E0-FBC0-DDB7-E46B-04DB39CEEEBB}"/>
              </a:ext>
            </a:extLst>
          </p:cNvPr>
          <p:cNvSpPr txBox="1"/>
          <p:nvPr/>
        </p:nvSpPr>
        <p:spPr>
          <a:xfrm>
            <a:off x="5724537" y="5088267"/>
            <a:ext cx="1060334" cy="3116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rgbClr val="83DCF8"/>
                </a:solidFill>
                <a:latin typeface="Syntax Next LT Pro" panose="020B0604020202020204" pitchFamily="34" charset="0"/>
              </a:rPr>
              <a:t>VS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tax Next LT Pro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104">
            <a:extLst>
              <a:ext uri="{FF2B5EF4-FFF2-40B4-BE49-F238E27FC236}">
                <a16:creationId xmlns:a16="http://schemas.microsoft.com/office/drawing/2014/main" id="{D28D7052-F995-522A-412F-FA44487908DD}"/>
              </a:ext>
            </a:extLst>
          </p:cNvPr>
          <p:cNvSpPr txBox="1"/>
          <p:nvPr/>
        </p:nvSpPr>
        <p:spPr>
          <a:xfrm>
            <a:off x="3418055" y="5504461"/>
            <a:ext cx="30116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2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insertions a day over </a:t>
            </a:r>
            <a:r>
              <a:rPr kumimoji="0" lang="en-GB" sz="1400" b="1" dirty="0">
                <a:latin typeface="Arial" panose="020B0604020202020204"/>
                <a:ea typeface="Calibri" panose="020F0502020204030204" pitchFamily="34" charset="0"/>
              </a:rPr>
              <a:t>3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TextBox 106">
            <a:extLst>
              <a:ext uri="{FF2B5EF4-FFF2-40B4-BE49-F238E27FC236}">
                <a16:creationId xmlns:a16="http://schemas.microsoft.com/office/drawing/2014/main" id="{E602F532-AF61-866C-9B2A-76A087075DB0}"/>
              </a:ext>
            </a:extLst>
          </p:cNvPr>
          <p:cNvSpPr txBox="1"/>
          <p:nvPr/>
        </p:nvSpPr>
        <p:spPr>
          <a:xfrm>
            <a:off x="6095999" y="5521506"/>
            <a:ext cx="30116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latin typeface="Arial" panose="020B0604020202020204"/>
                <a:ea typeface="Calibri" panose="020F0502020204030204" pitchFamily="34" charset="0"/>
              </a:rPr>
              <a:t>16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insertions a day over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5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59E1E-C66B-5308-589D-E3DE18A7B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004" y="4286140"/>
            <a:ext cx="8054068" cy="14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65808"/>
      </p:ext>
    </p:extLst>
  </p:cSld>
  <p:clrMapOvr>
    <a:masterClrMapping/>
  </p:clrMapOvr>
</p:sld>
</file>

<file path=ppt/theme/theme1.xml><?xml version="1.0" encoding="utf-8"?>
<a:theme xmlns:a="http://schemas.openxmlformats.org/drawingml/2006/main" name="6_Content Slides">
  <a:themeElements>
    <a:clrScheme name="Custom 1">
      <a:dk1>
        <a:srgbClr val="000000"/>
      </a:dk1>
      <a:lt1>
        <a:srgbClr val="FFFFFF"/>
      </a:lt1>
      <a:dk2>
        <a:srgbClr val="000E4E"/>
      </a:dk2>
      <a:lt2>
        <a:srgbClr val="EEEEEE"/>
      </a:lt2>
      <a:accent1>
        <a:srgbClr val="00B7F1"/>
      </a:accent1>
      <a:accent2>
        <a:srgbClr val="0D7CF2"/>
      </a:accent2>
      <a:accent3>
        <a:srgbClr val="006603"/>
      </a:accent3>
      <a:accent4>
        <a:srgbClr val="85CC33"/>
      </a:accent4>
      <a:accent5>
        <a:srgbClr val="FF6900"/>
      </a:accent5>
      <a:accent6>
        <a:srgbClr val="AD00CC"/>
      </a:accent6>
      <a:hlink>
        <a:srgbClr val="AD00CC"/>
      </a:hlink>
      <a:folHlink>
        <a:srgbClr val="9999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ship xmlns="2dbb681f-c5ba-47f1-88ea-7a4aa00afe7c">
      <UserInfo>
        <DisplayName/>
        <AccountId xsi:nil="true"/>
        <AccountType/>
      </UserInfo>
    </Ownership>
    <Limitations xmlns="2dbb681f-c5ba-47f1-88ea-7a4aa00afe7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58CD5248877D4599BDC5CBE2FCF442" ma:contentTypeVersion="" ma:contentTypeDescription="Create a new document." ma:contentTypeScope="" ma:versionID="decd3c33e78f0280b8942aa8b9dec795">
  <xsd:schema xmlns:xsd="http://www.w3.org/2001/XMLSchema" xmlns:xs="http://www.w3.org/2001/XMLSchema" xmlns:p="http://schemas.microsoft.com/office/2006/metadata/properties" xmlns:ns2="2dbb681f-c5ba-47f1-88ea-7a4aa00afe7c" xmlns:ns3="dc2a6587-7d38-4cac-8535-8d21a4f8203f" targetNamespace="http://schemas.microsoft.com/office/2006/metadata/properties" ma:root="true" ma:fieldsID="0811d235deed9bdbc1a7a8675a5862db" ns2:_="" ns3:_="">
    <xsd:import namespace="2dbb681f-c5ba-47f1-88ea-7a4aa00afe7c"/>
    <xsd:import namespace="dc2a6587-7d38-4cac-8535-8d21a4f820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Limitations" minOccurs="0"/>
                <xsd:element ref="ns2:MediaServiceAutoKeyPoints" minOccurs="0"/>
                <xsd:element ref="ns2:MediaServiceKeyPoints" minOccurs="0"/>
                <xsd:element ref="ns2:Ownership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bb681f-c5ba-47f1-88ea-7a4aa00afe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Limitations" ma:index="18" nillable="true" ma:displayName="Limitations" ma:format="Dropdown" ma:internalName="Limitations">
      <xsd:simpleType>
        <xsd:restriction base="dms:Text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wnership" ma:index="21" nillable="true" ma:displayName="Ownership" ma:format="Dropdown" ma:list="UserInfo" ma:SharePointGroup="0" ma:internalName="Ownership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a6587-7d38-4cac-8535-8d21a4f8203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722B4C-C061-4E05-A529-198343FE32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F1B7F2-5CCD-4082-8848-4ECB7B46A2C7}">
  <ds:schemaRefs>
    <ds:schemaRef ds:uri="dc2a6587-7d38-4cac-8535-8d21a4f8203f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2dbb681f-c5ba-47f1-88ea-7a4aa00afe7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6914B6-B8CE-49CF-BBF2-98F8E225A0DC}">
  <ds:schemaRefs>
    <ds:schemaRef ds:uri="2dbb681f-c5ba-47f1-88ea-7a4aa00afe7c"/>
    <ds:schemaRef ds:uri="dc2a6587-7d38-4cac-8535-8d21a4f820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Panasonic Connect TOUGHBOOK_template</Template>
  <TotalTime>0</TotalTime>
  <Words>1593</Words>
  <Application>Microsoft Office PowerPoint</Application>
  <PresentationFormat>Widescreen</PresentationFormat>
  <Paragraphs>487</Paragraphs>
  <Slides>35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6_Content Slides</vt:lpstr>
      <vt:lpstr>Custom Design</vt:lpstr>
      <vt:lpstr>2_Custom Design</vt:lpstr>
      <vt:lpstr>3_Custom Design</vt:lpstr>
      <vt:lpstr>4_Custom Design</vt:lpstr>
      <vt:lpstr>5_Custom Design</vt:lpstr>
      <vt:lpstr>Investitionsschutz mit TOUGHBOOK</vt:lpstr>
      <vt:lpstr>Agenda</vt:lpstr>
      <vt:lpstr>G2 Plattform</vt:lpstr>
      <vt:lpstr>FUSION zu Hyper-Mobility       G2</vt:lpstr>
      <vt:lpstr>PowerPoint Presentation</vt:lpstr>
      <vt:lpstr>G2: Im Fokus Rückwärtskompatibilität / Nachhaltigkeit</vt:lpstr>
      <vt:lpstr>TOUGHBOOK G2 Plattform – Mark - UP</vt:lpstr>
      <vt:lpstr>TOUGHBOOK G1 zu G2 Performance Evolution</vt:lpstr>
      <vt:lpstr>Beachtung von Hyper-Mobilen Anforderungen</vt:lpstr>
      <vt:lpstr>PowerPoint Presentation</vt:lpstr>
      <vt:lpstr>Wir hören zu!</vt:lpstr>
      <vt:lpstr>G2mk2 zu G2mk3 Verbesserung der Rückseitigen Kamera Technologie</vt:lpstr>
      <vt:lpstr>PowerPoint Presentation</vt:lpstr>
      <vt:lpstr>PowerPoint Presentation</vt:lpstr>
      <vt:lpstr>Mini-Dock (IP Geschützt)</vt:lpstr>
      <vt:lpstr>Custom Kabel Konzepte</vt:lpstr>
      <vt:lpstr>33 Plattform</vt:lpstr>
      <vt:lpstr>Die Evolution des CF-33: 7th Generation Produkt Evolution</vt:lpstr>
      <vt:lpstr>TOUGHBOOK 33 Platform Mark - UP</vt:lpstr>
      <vt:lpstr>TOUGHBOOK 33 Performance Mark - UP</vt:lpstr>
      <vt:lpstr>PowerPoint Presentation</vt:lpstr>
      <vt:lpstr>TOUGHBOOK 33mk4 5G SKU</vt:lpstr>
      <vt:lpstr>33mk2 zu mk4 Laser-Aimed Auto Focus</vt:lpstr>
      <vt:lpstr>55 Plattform</vt:lpstr>
      <vt:lpstr>Meilensteine Kundengetriebener Innovation</vt:lpstr>
      <vt:lpstr>TOUGHBOOK 5x: Konzept</vt:lpstr>
      <vt:lpstr>TOUGHBOOK 55: Evolution</vt:lpstr>
      <vt:lpstr>TOUGHBOOK 55:  Verbesserte Sprach Erkennung*</vt:lpstr>
      <vt:lpstr>TOUGHBOOK 55:  Verbesserte Stereo Lautsprecher</vt:lpstr>
      <vt:lpstr>TOUGHBOOK 55: Performance Evolution</vt:lpstr>
      <vt:lpstr>5G Expansion Module</vt:lpstr>
      <vt:lpstr>Red Hat Linux</vt:lpstr>
      <vt:lpstr>PowerPoint Presentation</vt:lpstr>
      <vt:lpstr>PowerPoint Presentation</vt:lpstr>
      <vt:lpstr>DANKE!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Dhooge, Brecht</dc:creator>
  <cp:lastModifiedBy>Lutz, Thorsten</cp:lastModifiedBy>
  <cp:revision>2</cp:revision>
  <cp:lastPrinted>2016-11-17T00:09:51Z</cp:lastPrinted>
  <dcterms:created xsi:type="dcterms:W3CDTF">2024-01-09T14:14:07Z</dcterms:created>
  <dcterms:modified xsi:type="dcterms:W3CDTF">2025-02-11T08:31:08Z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0x0101003C58CD5248877D4599BDC5CBE2FCF442</vt:lpwstr>
  </property>
</Properties>
</file>